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56" r:id="rId3"/>
    <p:sldId id="257" r:id="rId4"/>
    <p:sldId id="258" r:id="rId5"/>
    <p:sldId id="260" r:id="rId6"/>
    <p:sldId id="261" r:id="rId7"/>
    <p:sldId id="262" r:id="rId8"/>
    <p:sldId id="266" r:id="rId9"/>
    <p:sldId id="263" r:id="rId10"/>
    <p:sldId id="269" r:id="rId11"/>
    <p:sldId id="264" r:id="rId12"/>
    <p:sldId id="267" r:id="rId13"/>
    <p:sldId id="270" r:id="rId14"/>
    <p:sldId id="271" r:id="rId15"/>
    <p:sldId id="272" r:id="rId16"/>
  </p:sldIdLst>
  <p:sldSz cx="12192000" cy="6858000"/>
  <p:notesSz cx="9866313" cy="67357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5517" autoAdjust="0"/>
  </p:normalViewPr>
  <p:slideViewPr>
    <p:cSldViewPr snapToGrid="0">
      <p:cViewPr varScale="1">
        <p:scale>
          <a:sx n="110" d="100"/>
          <a:sy n="110" d="100"/>
        </p:scale>
        <p:origin x="18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0DF81-83D0-4BE0-9691-BB0AE0AB08D2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5E925-940E-498C-80AE-FF522BBA46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196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5F527-E76B-407B-A07C-804C2C998AE9}" type="datetimeFigureOut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33762-E3D0-49CC-9E27-6618E64AD4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620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33762-E3D0-49CC-9E27-6618E64AD4F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008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76F4C-EEF1-4025-A594-595FB72A2B8F}" type="datetime1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486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1E47A-C964-4A45-8590-D71CFD6B884A}" type="datetime1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94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AA92-520B-4891-9043-26893ADB61E0}" type="datetime1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01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7FC6-9730-40B8-A0CF-852ED7C693F9}" type="datetime1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40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8324-5097-4336-A044-0004F49C67C5}" type="datetime1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05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F3DB-5B66-4FE4-A48B-EDAEC795D78D}" type="datetime1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97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2BFC-4E5F-4A06-8AB9-6D1D6AC8702E}" type="datetime1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84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B9EE-7F2C-4575-854C-263958BBE386}" type="datetime1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194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B653E-7379-4EF8-970D-96895F1DB04C}" type="datetime1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972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EE31-09D7-43F8-A9F4-2726357D0D86}" type="datetime1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42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709B-BAB3-40D2-9AA7-13C473D75051}" type="datetime1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33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8606-16C1-4E08-9DF5-DBF88EC8349E}" type="datetime1">
              <a:rPr lang="ko-KR" altLang="en-US" smtClean="0"/>
              <a:t>2023-11-10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D3532-0EDA-4CC3-BEBC-510BBEDFA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24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mallpdf.com/kr/merge-pdf" TargetMode="External"/><Relationship Id="rId5" Type="http://schemas.openxmlformats.org/officeDocument/2006/relationships/hyperlink" Target="https://www.sodapdf.com/ko/merge-pdf/" TargetMode="External"/><Relationship Id="rId4" Type="http://schemas.openxmlformats.org/officeDocument/2006/relationships/hyperlink" Target="mailto:job2@kgu.ac.k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425" y="0"/>
            <a:ext cx="1171575" cy="790575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1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3421" y="199696"/>
            <a:ext cx="1100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2023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학년도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2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학기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미래잡끼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유형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I(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어학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자격증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장학금 온라인 접수 매뉴얼</a:t>
            </a:r>
            <a:endParaRPr lang="ko-KR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60380"/>
            <a:ext cx="1248847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들어가기전에 </a:t>
            </a:r>
            <a:endParaRPr lang="en-US" altLang="ko-KR" sz="2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 </a:t>
            </a:r>
            <a:r>
              <a:rPr lang="ko-KR" altLang="en-US" sz="26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미래잡끼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장학금 유형 </a:t>
            </a:r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I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은 신청기간을 학년별로 분리합니다</a:t>
            </a:r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</a:p>
          <a:p>
            <a:r>
              <a:rPr lang="en-US" altLang="ko-KR" sz="2600" dirty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</a:t>
            </a:r>
            <a:r>
              <a:rPr lang="en-US" altLang="ko-KR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4</a:t>
            </a:r>
            <a:r>
              <a:rPr lang="ko-KR" altLang="en-US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학년 이상</a:t>
            </a:r>
            <a:r>
              <a:rPr lang="en-US" altLang="ko-KR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12</a:t>
            </a:r>
            <a:r>
              <a:rPr lang="ko-KR" altLang="en-US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월 </a:t>
            </a:r>
            <a:r>
              <a:rPr lang="en-US" altLang="ko-KR" sz="2600" dirty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</a:t>
            </a:r>
            <a:r>
              <a:rPr lang="ko-KR" altLang="en-US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</a:t>
            </a:r>
            <a:r>
              <a:rPr lang="en-US" altLang="ko-KR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600" dirty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월</a:t>
            </a:r>
            <a:r>
              <a:rPr lang="en-US" altLang="ko-KR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10:00 ~ 12</a:t>
            </a:r>
            <a:r>
              <a:rPr lang="ko-KR" altLang="en-US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월 </a:t>
            </a:r>
            <a:r>
              <a:rPr lang="en-US" altLang="ko-KR" sz="2600" dirty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</a:t>
            </a:r>
            <a:r>
              <a:rPr lang="ko-KR" altLang="en-US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</a:t>
            </a:r>
            <a:r>
              <a:rPr lang="en-US" altLang="ko-KR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600" dirty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화</a:t>
            </a:r>
            <a:r>
              <a:rPr lang="en-US" altLang="ko-KR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24:00</a:t>
            </a:r>
          </a:p>
          <a:p>
            <a:r>
              <a:rPr lang="en-US" altLang="ko-KR" sz="2600" dirty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나</a:t>
            </a:r>
            <a:r>
              <a:rPr lang="en-US" altLang="ko-KR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1~3</a:t>
            </a:r>
            <a:r>
              <a:rPr lang="ko-KR" altLang="en-US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학년</a:t>
            </a:r>
            <a:r>
              <a:rPr lang="en-US" altLang="ko-KR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12</a:t>
            </a:r>
            <a:r>
              <a:rPr lang="ko-KR" altLang="en-US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월 </a:t>
            </a:r>
            <a:r>
              <a:rPr lang="en-US" altLang="ko-KR" sz="2600" dirty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</a:t>
            </a:r>
            <a:r>
              <a:rPr lang="ko-KR" altLang="en-US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</a:t>
            </a:r>
            <a:r>
              <a:rPr lang="en-US" altLang="ko-KR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목</a:t>
            </a:r>
            <a:r>
              <a:rPr lang="en-US" altLang="ko-KR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10:00 ~ 12</a:t>
            </a:r>
            <a:r>
              <a:rPr lang="ko-KR" altLang="en-US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월 </a:t>
            </a:r>
            <a:r>
              <a:rPr lang="en-US" altLang="ko-KR" sz="2600" dirty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8</a:t>
            </a:r>
            <a:r>
              <a:rPr lang="ko-KR" altLang="en-US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</a:t>
            </a:r>
            <a:r>
              <a:rPr lang="en-US" altLang="ko-KR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금</a:t>
            </a:r>
            <a:r>
              <a:rPr lang="en-US" altLang="ko-KR" sz="2600" dirty="0" smtClean="0">
                <a:solidFill>
                  <a:srgbClr val="0070C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 24:00</a:t>
            </a:r>
          </a:p>
          <a:p>
            <a:r>
              <a:rPr lang="ko-KR" altLang="en-US" sz="26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중요</a:t>
            </a:r>
            <a:r>
              <a:rPr lang="en-US" altLang="ko-KR" sz="24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</a:t>
            </a:r>
            <a:r>
              <a:rPr lang="ko-KR" altLang="en-US" sz="2400" u="sng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학년별 신청기간 </a:t>
            </a:r>
            <a:r>
              <a:rPr lang="ko-KR" altLang="en-US" sz="2400" u="sng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외 접수 건에 대해서는 접수를 </a:t>
            </a:r>
            <a:r>
              <a:rPr lang="ko-KR" altLang="en-US" sz="2400" u="sng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불허합니다</a:t>
            </a:r>
            <a:endParaRPr lang="en-US" altLang="ko-KR" sz="2400" u="sng" dirty="0" smtClean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(EX1: 1~3</a:t>
            </a:r>
            <a:r>
              <a:rPr lang="ko-KR" altLang="en-US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학년이 </a:t>
            </a:r>
            <a:r>
              <a:rPr lang="en-US" altLang="ko-KR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12.4</a:t>
            </a:r>
            <a:r>
              <a:rPr lang="ko-KR" altLang="en-US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 </a:t>
            </a:r>
            <a:r>
              <a:rPr lang="en-US" altLang="ko-KR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 12.5</a:t>
            </a:r>
            <a:r>
              <a:rPr lang="ko-KR" altLang="en-US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 중 </a:t>
            </a:r>
            <a:r>
              <a:rPr lang="en-US" altLang="ko-KR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KUTIS </a:t>
            </a:r>
            <a:r>
              <a:rPr lang="ko-KR" altLang="en-US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상에 미리 신청서를 </a:t>
            </a:r>
            <a:r>
              <a:rPr lang="ko-KR" altLang="en-US" sz="2000" dirty="0" err="1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출력해놓은</a:t>
            </a:r>
            <a:r>
              <a:rPr lang="ko-KR" altLang="en-US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뒤</a:t>
            </a:r>
            <a:r>
              <a:rPr lang="en-US" altLang="ko-KR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12.7~12.8</a:t>
            </a:r>
            <a:r>
              <a:rPr lang="ko-KR" altLang="en-US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 중 메일로 송부하는 경우</a:t>
            </a:r>
            <a:r>
              <a:rPr lang="en-US" altLang="ko-KR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r>
              <a:rPr lang="en-US" altLang="ko-KR" sz="2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en-US" altLang="ko-KR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EX2: 4</a:t>
            </a:r>
            <a:r>
              <a:rPr lang="ko-KR" altLang="en-US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학년 이상이 </a:t>
            </a:r>
            <a:r>
              <a:rPr lang="en-US" altLang="ko-KR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12.7</a:t>
            </a:r>
            <a:r>
              <a:rPr lang="ko-KR" altLang="en-US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 </a:t>
            </a:r>
            <a:r>
              <a:rPr lang="en-US" altLang="ko-KR" sz="2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~ </a:t>
            </a:r>
            <a:r>
              <a:rPr lang="en-US" altLang="ko-KR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12.8</a:t>
            </a:r>
            <a:r>
              <a:rPr lang="ko-KR" altLang="en-US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 </a:t>
            </a:r>
            <a:r>
              <a:rPr lang="ko-KR" altLang="en-US" sz="2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 </a:t>
            </a:r>
            <a:r>
              <a:rPr lang="en-US" altLang="ko-KR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KUTIS </a:t>
            </a:r>
            <a:r>
              <a:rPr lang="ko-KR" altLang="en-US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신청 뒤</a:t>
            </a:r>
            <a:r>
              <a:rPr lang="en-US" altLang="ko-KR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메일로 </a:t>
            </a:r>
            <a:r>
              <a:rPr lang="ko-KR" altLang="en-US" sz="20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송부하는 </a:t>
            </a:r>
            <a:r>
              <a:rPr lang="ko-KR" altLang="en-US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경우</a:t>
            </a:r>
            <a:r>
              <a:rPr lang="en-US" altLang="ko-KR" sz="20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en-US" altLang="ko-KR" sz="20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10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</a:t>
            </a:r>
            <a:r>
              <a:rPr lang="ko-KR" altLang="en-US" sz="2600" dirty="0" err="1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미래잡끼</a:t>
            </a:r>
            <a:r>
              <a:rPr lang="ko-KR" altLang="en-US" sz="26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유형 </a:t>
            </a:r>
            <a:r>
              <a:rPr lang="en-US" altLang="ko-KR" sz="26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I </a:t>
            </a:r>
            <a:r>
              <a:rPr lang="ko-KR" altLang="en-US" sz="26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장학금은 등록금 범위 내에서 지급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됩니다</a:t>
            </a:r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  <a:p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   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신청을 하며 제출하게 될 </a:t>
            </a:r>
            <a:r>
              <a:rPr lang="ko-KR" altLang="en-US" sz="26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본인 명의 통장사본계좌와 </a:t>
            </a:r>
            <a:r>
              <a:rPr lang="en-US" altLang="ko-KR" sz="26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KUTIS</a:t>
            </a:r>
            <a:r>
              <a:rPr lang="ko-KR" altLang="en-US" sz="26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에 등록된 </a:t>
            </a:r>
            <a:r>
              <a:rPr lang="ko-KR" altLang="en-US" sz="2600" dirty="0" err="1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계좌정보가</a:t>
            </a:r>
            <a:r>
              <a:rPr lang="ko-KR" altLang="en-US" sz="26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en-US" altLang="ko-KR" sz="2600" dirty="0" smtClean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6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 </a:t>
            </a:r>
            <a:r>
              <a:rPr lang="ko-KR" altLang="en-US" sz="26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일치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해야 합니다</a:t>
            </a:r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.(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계좌 변동 시</a:t>
            </a:r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KUTIS &gt; 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개인정보변경 에서 수정</a:t>
            </a:r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불일치 시 접수 불가</a:t>
            </a:r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4.  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어학 자격증의 경우 본인의 학번 및 학과에 따라 등급이 달라지니</a:t>
            </a:r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2023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학년도 </a:t>
            </a:r>
            <a:r>
              <a:rPr lang="en-US" altLang="ko-KR" sz="2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학기 </a:t>
            </a:r>
            <a:endParaRPr lang="en-US" altLang="ko-KR" sz="26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 </a:t>
            </a:r>
            <a:r>
              <a:rPr lang="ko-KR" altLang="en-US" sz="26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어학분야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및 자격증 지급목록표를 참고하시어 등급을 설정하시기 바랍니다</a:t>
            </a:r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en-US" altLang="ko-KR" sz="26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5.   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본 매뉴얼은 토익 </a:t>
            </a:r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850/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한국사 </a:t>
            </a:r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급 자격증을 신청기간 전 취득했다는 가정하에 </a:t>
            </a:r>
            <a:endParaRPr lang="en-US" altLang="ko-KR" sz="26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6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</a:t>
            </a:r>
            <a:r>
              <a:rPr lang="ko-KR" altLang="en-US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진행됩니다</a:t>
            </a:r>
            <a:r>
              <a:rPr lang="en-US" altLang="ko-KR" sz="26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859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425" y="0"/>
            <a:ext cx="1171575" cy="790575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8862" y="267355"/>
            <a:ext cx="1050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10.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클릭 이후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미래잡끼장학금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신청서가 나오는 화면  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70" y="790575"/>
            <a:ext cx="7191375" cy="39246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69" y="4715219"/>
            <a:ext cx="7469953" cy="170053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597446" y="1839817"/>
            <a:ext cx="1410159" cy="27542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128784" y="1817783"/>
            <a:ext cx="1410159" cy="13771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38130" y="5742426"/>
            <a:ext cx="6533003" cy="6139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318612" y="790575"/>
            <a:ext cx="649995" cy="3221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5056742" y="867695"/>
            <a:ext cx="3062689" cy="552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51634" y="867695"/>
            <a:ext cx="3635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PDF 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클릭 시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아래 화면같이 나옴</a:t>
            </a:r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PDF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로 저장 혹은 출력 가능 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056" y="1607756"/>
            <a:ext cx="3614738" cy="3152775"/>
          </a:xfrm>
          <a:prstGeom prst="rect">
            <a:avLst/>
          </a:prstGeom>
        </p:spPr>
      </p:pic>
      <p:cxnSp>
        <p:nvCxnSpPr>
          <p:cNvPr id="21" name="직선 화살표 연결선 20"/>
          <p:cNvCxnSpPr/>
          <p:nvPr/>
        </p:nvCxnSpPr>
        <p:spPr>
          <a:xfrm>
            <a:off x="6720289" y="5994184"/>
            <a:ext cx="1718631" cy="55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56434" y="5864721"/>
            <a:ext cx="363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담당자 기입란이므로 작성 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X 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6071871" y="5393611"/>
            <a:ext cx="649995" cy="3221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6891969" y="5561344"/>
            <a:ext cx="1073226" cy="41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70646" y="5393046"/>
            <a:ext cx="363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서명란 서명 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X 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5364250" y="5453661"/>
            <a:ext cx="482201" cy="27542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22373" y="1220714"/>
            <a:ext cx="4765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신명조"/>
              </a:rPr>
              <a:t>2023</a:t>
            </a:r>
            <a:r>
              <a:rPr lang="ko-KR" altLang="en-US" sz="1600" b="1" dirty="0" smtClean="0">
                <a:latin typeface="신명조"/>
              </a:rPr>
              <a:t>학년도 </a:t>
            </a:r>
            <a:r>
              <a:rPr lang="en-US" altLang="ko-KR" sz="1600" b="1" dirty="0">
                <a:latin typeface="신명조"/>
              </a:rPr>
              <a:t>2</a:t>
            </a:r>
            <a:r>
              <a:rPr lang="ko-KR" altLang="en-US" sz="1600" b="1" dirty="0" smtClean="0">
                <a:latin typeface="신명조"/>
              </a:rPr>
              <a:t>학기 </a:t>
            </a:r>
            <a:r>
              <a:rPr lang="ko-KR" altLang="en-US" sz="1600" b="1" dirty="0" err="1" smtClean="0">
                <a:latin typeface="신명조"/>
              </a:rPr>
              <a:t>미래잡끼</a:t>
            </a:r>
            <a:r>
              <a:rPr lang="ko-KR" altLang="en-US" sz="1600" b="1" dirty="0" smtClean="0">
                <a:latin typeface="신명조"/>
              </a:rPr>
              <a:t> 장학금 신청서</a:t>
            </a:r>
            <a:endParaRPr lang="ko-KR" altLang="en-US" sz="1600" b="1" dirty="0">
              <a:latin typeface="신명조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795749" y="1527702"/>
            <a:ext cx="4276122" cy="13363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166996" y="5447374"/>
            <a:ext cx="1686920" cy="11397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136734" y="5400282"/>
            <a:ext cx="7510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/>
              <a:t>2023</a:t>
            </a:r>
            <a:r>
              <a:rPr lang="ko-KR" altLang="en-US" sz="1050" b="1" dirty="0" smtClean="0"/>
              <a:t>년 </a:t>
            </a:r>
            <a:r>
              <a:rPr lang="en-US" altLang="ko-KR" sz="1050" b="1" dirty="0" smtClean="0"/>
              <a:t>12</a:t>
            </a:r>
            <a:r>
              <a:rPr lang="ko-KR" altLang="en-US" sz="1050" b="1" dirty="0" smtClean="0"/>
              <a:t>월 </a:t>
            </a:r>
            <a:r>
              <a:rPr lang="en-US" altLang="ko-KR" sz="1050" b="1" dirty="0" smtClean="0"/>
              <a:t>7</a:t>
            </a:r>
            <a:r>
              <a:rPr lang="ko-KR" altLang="en-US" sz="1050" b="1" dirty="0" smtClean="0"/>
              <a:t>일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647551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893297"/>
            <a:ext cx="4869770" cy="552178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425" y="0"/>
            <a:ext cx="1171575" cy="790575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293758" y="1608083"/>
            <a:ext cx="1163692" cy="38264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938068" y="1608083"/>
            <a:ext cx="1333500" cy="19214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938068" y="1809750"/>
            <a:ext cx="392452" cy="180975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921295" y="1799404"/>
            <a:ext cx="660230" cy="191321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293758" y="1990725"/>
            <a:ext cx="2036762" cy="20955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70008" y="2200275"/>
            <a:ext cx="2036762" cy="20955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809625" y="5800725"/>
            <a:ext cx="3609975" cy="171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8862" y="267355"/>
            <a:ext cx="1050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11.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미래잡끼장학금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신청서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어학 및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자격증사본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통장사본 메일 송부   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6018" y="1011656"/>
            <a:ext cx="665025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※ 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메일 송부 관련 사항 </a:t>
            </a:r>
            <a:endParaRPr lang="en-US" altLang="ko-KR" sz="22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 </a:t>
            </a:r>
            <a:r>
              <a:rPr lang="ko-KR" altLang="en-US" sz="22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인재개발처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메일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  <a:hlinkClick r:id="rId4"/>
              </a:rPr>
              <a:t>job2@kgu.ac.kr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로 송부 </a:t>
            </a:r>
            <a:endParaRPr lang="en-US" altLang="ko-KR" sz="22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10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 </a:t>
            </a:r>
            <a:r>
              <a:rPr lang="ko-KR" altLang="en-US" sz="22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제반서류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신청서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어학 및 자격증 사본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통장사본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을 </a:t>
            </a:r>
            <a:endParaRPr lang="en-US" altLang="ko-KR" sz="22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하나의 </a:t>
            </a:r>
            <a:r>
              <a:rPr lang="en-US" altLang="ko-KR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PDF </a:t>
            </a:r>
            <a:r>
              <a:rPr lang="ko-KR" altLang="en-US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파일로 합쳐서 제출</a:t>
            </a:r>
            <a:endParaRPr lang="en-US" altLang="ko-KR" sz="22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파일순서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1)</a:t>
            </a:r>
            <a:r>
              <a:rPr lang="ko-KR" altLang="en-US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미래잡끼장학금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신청서 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2)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어학 및 자격증 사본 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3)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통장사본</a:t>
            </a:r>
            <a:endParaRPr lang="en-US" altLang="ko-KR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1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en-US" altLang="ko-KR" sz="10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 </a:t>
            </a:r>
            <a:r>
              <a:rPr lang="ko-KR" altLang="en-US" sz="22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메일제목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“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이름</a:t>
            </a:r>
            <a:r>
              <a:rPr lang="en-US" altLang="ko-KR" sz="2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_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학번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_</a:t>
            </a:r>
            <a:r>
              <a:rPr lang="ko-KR" altLang="en-US" sz="22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미래잡끼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장학금 유형 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I”</a:t>
            </a:r>
          </a:p>
          <a:p>
            <a:r>
              <a:rPr lang="en-US" altLang="ko-KR" sz="2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</a:t>
            </a:r>
            <a:r>
              <a:rPr lang="ko-KR" altLang="en-US" sz="22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메일내용</a:t>
            </a:r>
            <a:r>
              <a:rPr lang="en-US" altLang="ko-KR" sz="2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“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캠퍼스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수원 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or 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서울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)/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이름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학번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학과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통화 </a:t>
            </a:r>
            <a:endParaRPr lang="en-US" altLang="ko-KR" sz="22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가능한 연락처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 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학년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학기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”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하나라도 </a:t>
            </a:r>
            <a:r>
              <a:rPr lang="ko-KR" altLang="en-US" sz="2200" dirty="0" err="1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미기재시</a:t>
            </a:r>
            <a:r>
              <a:rPr lang="ko-KR" altLang="en-US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접수 불가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r>
              <a:rPr lang="en-US" altLang="ko-KR" sz="2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</a:t>
            </a:r>
            <a:r>
              <a:rPr lang="ko-KR" altLang="en-US" sz="22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첨부파일명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“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이름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_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학번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_</a:t>
            </a:r>
            <a:r>
              <a:rPr lang="ko-KR" altLang="en-US" sz="22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미래잡끼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장학금 유형 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I”</a:t>
            </a:r>
          </a:p>
          <a:p>
            <a:endParaRPr lang="en-US" altLang="ko-KR" sz="10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4. 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모든 제출 서류는 관련내용이 식별 가능한 상태로 첨부</a:t>
            </a:r>
            <a:endParaRPr lang="en-US" altLang="ko-KR" sz="22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(</a:t>
            </a:r>
            <a:r>
              <a:rPr lang="ko-KR" altLang="en-US" sz="22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스캔권장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  <a:p>
            <a:endParaRPr lang="en-US" altLang="ko-KR" sz="22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2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※ 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참조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: PDF 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파일 변환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병합 사이트</a:t>
            </a:r>
            <a:endParaRPr lang="en-US" altLang="ko-KR" sz="22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1) 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  <a:hlinkClick r:id="rId5"/>
              </a:rPr>
              <a:t>https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  <a:hlinkClick r:id="rId5"/>
              </a:rPr>
              <a:t>://www.sodapdf.com/ko/merge-pdf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  <a:hlinkClick r:id="rId5"/>
              </a:rPr>
              <a:t>/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소다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PDF)</a:t>
            </a:r>
          </a:p>
          <a:p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2)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  <a:hlinkClick r:id="rId6"/>
              </a:rPr>
              <a:t>https://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  <a:hlinkClick r:id="rId6"/>
              </a:rPr>
              <a:t>smallpdf.com/kr/merge-pdf</a:t>
            </a:r>
            <a:r>
              <a:rPr lang="en-US" altLang="ko-KR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(Smallpdf)</a:t>
            </a:r>
          </a:p>
          <a:p>
            <a:endParaRPr lang="en-US" altLang="ko-KR" sz="2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09625" y="2562225"/>
            <a:ext cx="3943350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16714" y="3562350"/>
            <a:ext cx="3943350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17512" y="1195514"/>
            <a:ext cx="4276122" cy="22206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947663" y="1062335"/>
            <a:ext cx="4765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신명조"/>
              </a:rPr>
              <a:t>2023</a:t>
            </a:r>
            <a:r>
              <a:rPr lang="ko-KR" altLang="en-US" sz="1400" b="1" dirty="0" smtClean="0">
                <a:latin typeface="신명조"/>
              </a:rPr>
              <a:t>학년도 </a:t>
            </a:r>
            <a:r>
              <a:rPr lang="en-US" altLang="ko-KR" sz="1400" b="1" dirty="0">
                <a:latin typeface="신명조"/>
              </a:rPr>
              <a:t>2</a:t>
            </a:r>
            <a:r>
              <a:rPr lang="ko-KR" altLang="en-US" sz="1400" b="1" dirty="0" smtClean="0">
                <a:latin typeface="신명조"/>
              </a:rPr>
              <a:t>학기 </a:t>
            </a:r>
            <a:r>
              <a:rPr lang="ko-KR" altLang="en-US" sz="1400" b="1" dirty="0" err="1" smtClean="0">
                <a:latin typeface="신명조"/>
              </a:rPr>
              <a:t>미래잡끼</a:t>
            </a:r>
            <a:r>
              <a:rPr lang="ko-KR" altLang="en-US" sz="1400" b="1" dirty="0" smtClean="0">
                <a:latin typeface="신명조"/>
              </a:rPr>
              <a:t> 장학금 신청서</a:t>
            </a:r>
            <a:endParaRPr lang="ko-KR" altLang="en-US" sz="1400" b="1" dirty="0">
              <a:latin typeface="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251967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425" y="0"/>
            <a:ext cx="1171575" cy="790575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8862" y="267355"/>
            <a:ext cx="1050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※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송부메일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예시    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" y="955675"/>
            <a:ext cx="6372225" cy="5400675"/>
          </a:xfrm>
          <a:prstGeom prst="rect">
            <a:avLst/>
          </a:prstGeom>
        </p:spPr>
      </p:pic>
      <p:cxnSp>
        <p:nvCxnSpPr>
          <p:cNvPr id="17" name="직선 화살표 연결선 16"/>
          <p:cNvCxnSpPr/>
          <p:nvPr/>
        </p:nvCxnSpPr>
        <p:spPr>
          <a:xfrm>
            <a:off x="2933700" y="1114425"/>
            <a:ext cx="482917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V="1">
            <a:off x="3867150" y="1466850"/>
            <a:ext cx="3143250" cy="952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5581650" y="1857376"/>
            <a:ext cx="1781175" cy="9715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4800600" y="5162550"/>
            <a:ext cx="3028950" cy="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27912" y="898981"/>
            <a:ext cx="342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수신처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(job2@kgu.ac.kr)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en-US" altLang="ko-KR" sz="22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6706" y="1279982"/>
            <a:ext cx="5448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200" dirty="0" err="1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메일제목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이름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_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학번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_</a:t>
            </a:r>
            <a:r>
              <a:rPr lang="ko-KR" altLang="en-US" sz="22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미래잡끼장학금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유형 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I)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</a:t>
            </a:r>
            <a:endParaRPr lang="en-US" altLang="ko-KR" sz="22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96150" y="2702004"/>
            <a:ext cx="4657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200" dirty="0" err="1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메일내용</a:t>
            </a:r>
            <a:r>
              <a:rPr lang="ko-KR" altLang="en-US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en-US" altLang="ko-KR" sz="2200" dirty="0" smtClean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캠퍼스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이름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학번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학과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학부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)/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연락가능한번호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학년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학기  </a:t>
            </a:r>
            <a:endParaRPr lang="en-US" altLang="ko-KR" sz="22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62875" y="4276269"/>
            <a:ext cx="4657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파일명</a:t>
            </a:r>
            <a:endParaRPr lang="en-US" altLang="ko-KR" sz="2200" dirty="0" smtClean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2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이름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_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학번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_</a:t>
            </a:r>
            <a:r>
              <a:rPr lang="ko-KR" altLang="en-US" sz="22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미래잡끼</a:t>
            </a:r>
            <a:r>
              <a:rPr lang="ko-KR" altLang="en-US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장학금 유형 </a:t>
            </a:r>
            <a:r>
              <a:rPr lang="en-US" altLang="ko-KR" sz="2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I</a:t>
            </a:r>
          </a:p>
          <a:p>
            <a:r>
              <a:rPr lang="en-US" altLang="ko-KR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반드시 신청서</a:t>
            </a:r>
            <a:r>
              <a:rPr lang="en-US" altLang="ko-KR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ko-KR" altLang="en-US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어학 및 자격증</a:t>
            </a:r>
            <a:r>
              <a:rPr lang="en-US" altLang="ko-KR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ko-KR" altLang="en-US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통장사본 </a:t>
            </a:r>
            <a:endParaRPr lang="en-US" altLang="ko-KR" sz="2200" dirty="0" smtClean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2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하나의 </a:t>
            </a:r>
            <a:r>
              <a:rPr lang="en-US" altLang="ko-KR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PDF </a:t>
            </a:r>
            <a:r>
              <a:rPr lang="ko-KR" altLang="en-US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파일로 합쳐서 첨부</a:t>
            </a:r>
            <a:r>
              <a:rPr lang="en-US" altLang="ko-KR" sz="22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49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425" y="0"/>
            <a:ext cx="1171575" cy="790575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8862" y="156995"/>
            <a:ext cx="10944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※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본인의 신청 어학 및 자격증이 </a:t>
            </a:r>
            <a:r>
              <a:rPr lang="en-US" altLang="ko-KR" sz="28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r>
              <a:rPr lang="ko-KR" altLang="en-US" sz="28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 이상일 경우</a:t>
            </a:r>
            <a:endParaRPr lang="en-US" altLang="ko-KR" sz="2800" dirty="0" smtClean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여기서는 자격증을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 취득하여 신청할 경우로 설명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방법은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1~12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번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PT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와 동일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62" y="1412491"/>
            <a:ext cx="10944225" cy="439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79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425" y="0"/>
            <a:ext cx="1171575" cy="790575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8862" y="156995"/>
            <a:ext cx="1050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※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본인의 신청 어학 및 자격증이 </a:t>
            </a:r>
            <a:r>
              <a:rPr lang="en-US" altLang="ko-KR" sz="28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r>
              <a:rPr lang="ko-KR" altLang="en-US" sz="28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 이상일 경우</a:t>
            </a:r>
            <a:endParaRPr lang="en-US" altLang="ko-KR" sz="28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77" y="1375507"/>
            <a:ext cx="5517027" cy="33083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861" y="4948271"/>
            <a:ext cx="10500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한번 신청할 때 최대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개까지 반영되므로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두번에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나눠서 신청 진행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94034" y="4285561"/>
            <a:ext cx="418641" cy="14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506" y="1307011"/>
            <a:ext cx="5352293" cy="344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25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425" y="0"/>
            <a:ext cx="1171575" cy="790575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8862" y="156995"/>
            <a:ext cx="1050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※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본인의 신청 어학 및 자격증이 </a:t>
            </a:r>
            <a:r>
              <a:rPr lang="en-US" altLang="ko-KR" sz="28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r>
              <a:rPr lang="ko-KR" altLang="en-US" sz="28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 이상일 경우</a:t>
            </a:r>
            <a:endParaRPr lang="en-US" altLang="ko-KR" sz="2800" dirty="0">
              <a:solidFill>
                <a:srgbClr val="FF0000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861" y="5764653"/>
            <a:ext cx="1050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신청서를 둘다 첨부하여 자격증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어학사본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통장사본과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함께 제출   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8" y="1156640"/>
            <a:ext cx="80105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7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3" y="1526301"/>
            <a:ext cx="9343697" cy="455918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425" y="0"/>
            <a:ext cx="1171575" cy="790575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001407" y="2007476"/>
            <a:ext cx="662152" cy="14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128641" y="2007476"/>
            <a:ext cx="480849" cy="14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822027" y="4556235"/>
            <a:ext cx="6174827" cy="583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83324" y="2937606"/>
            <a:ext cx="1255987" cy="189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6483" y="301185"/>
            <a:ext cx="10500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경기대학교 종합정보서비스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(KUTIS)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접속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&gt; `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학생취업신상정보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`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클릭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514350" indent="-514350">
              <a:buAutoNum type="arabicPeriod" startAt="2"/>
            </a:pP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어학능력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&gt; `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입력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`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클릭 </a:t>
            </a:r>
            <a:endParaRPr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529145" y="5179154"/>
            <a:ext cx="467710" cy="2044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19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4" y="1251055"/>
            <a:ext cx="9704771" cy="502499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425" y="0"/>
            <a:ext cx="1171575" cy="790575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20566" y="395287"/>
            <a:ext cx="1050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어학성적 입력 후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`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저장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`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클릭 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802413" y="3721512"/>
            <a:ext cx="625365" cy="3545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70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2846499"/>
            <a:ext cx="5912604" cy="1369548"/>
          </a:xfrm>
        </p:spPr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1498"/>
            <a:ext cx="10668000" cy="487680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426" y="255413"/>
            <a:ext cx="982668" cy="535161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72813" y="2740368"/>
            <a:ext cx="9033642" cy="1069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8991596" y="4667442"/>
            <a:ext cx="625365" cy="3545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0566" y="395287"/>
            <a:ext cx="1050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자격증 취득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&gt; `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입력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`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클릭  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899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56" y="1848791"/>
            <a:ext cx="11550705" cy="500920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425" y="0"/>
            <a:ext cx="1171575" cy="790575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15474" y="174724"/>
            <a:ext cx="10500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자격증 취득 사항 입력 후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`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저장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`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클릭 </a:t>
            </a:r>
            <a:r>
              <a:rPr lang="en-US" altLang="ko-KR" sz="28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(1~5</a:t>
            </a:r>
            <a:r>
              <a:rPr lang="ko-KR" altLang="en-US" sz="28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번까지는 </a:t>
            </a:r>
            <a:r>
              <a:rPr lang="ko-KR" altLang="en-US" sz="2800" dirty="0" err="1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미래잡끼</a:t>
            </a:r>
            <a:r>
              <a:rPr lang="ko-KR" altLang="en-US" sz="28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장학금 유형 </a:t>
            </a:r>
            <a:r>
              <a:rPr lang="en-US" altLang="ko-KR" sz="28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I</a:t>
            </a:r>
            <a:r>
              <a:rPr lang="ko-KR" altLang="en-US" sz="28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신청기간 이전에도 가능한 작업이며</a:t>
            </a:r>
            <a:r>
              <a:rPr lang="en-US" altLang="ko-KR" sz="28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 </a:t>
            </a:r>
            <a:r>
              <a:rPr lang="ko-KR" altLang="en-US" sz="28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이후 </a:t>
            </a:r>
            <a:r>
              <a:rPr lang="en-US" altLang="ko-KR" sz="28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6</a:t>
            </a:r>
            <a:r>
              <a:rPr lang="ko-KR" altLang="en-US" sz="28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번부터는 신청기간 이후 진행하는 작업입니다</a:t>
            </a:r>
            <a:r>
              <a:rPr lang="en-US" altLang="ko-KR" sz="2800" dirty="0" smtClean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.)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0566646" y="4378972"/>
            <a:ext cx="625365" cy="3545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22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73" y="1116012"/>
            <a:ext cx="10791825" cy="49149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425" y="0"/>
            <a:ext cx="1171575" cy="790575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49026" y="343736"/>
            <a:ext cx="1050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6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신청마당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&gt;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미래잡끼장학금신청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&gt;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미래잡끼장학금신청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클릭   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25666" y="2175641"/>
            <a:ext cx="1182418" cy="3028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490841" y="5329591"/>
            <a:ext cx="1329888" cy="3545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25666" y="1291285"/>
            <a:ext cx="625365" cy="3545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2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52" y="790575"/>
            <a:ext cx="8141247" cy="288070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53" y="3701151"/>
            <a:ext cx="8141246" cy="302032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425" y="0"/>
            <a:ext cx="1171575" cy="790575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861457" y="1850571"/>
            <a:ext cx="2079172" cy="1306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816411" y="1774019"/>
            <a:ext cx="7510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solidFill>
                  <a:srgbClr val="FF0000"/>
                </a:solidFill>
              </a:rPr>
              <a:t>4</a:t>
            </a:r>
            <a:r>
              <a:rPr lang="ko-KR" altLang="en-US" sz="1050" b="1" dirty="0" smtClean="0">
                <a:solidFill>
                  <a:srgbClr val="FF0000"/>
                </a:solidFill>
              </a:rPr>
              <a:t>학년 이상 </a:t>
            </a:r>
            <a:r>
              <a:rPr lang="en-US" altLang="ko-KR" sz="1050" b="1" dirty="0" smtClean="0">
                <a:solidFill>
                  <a:srgbClr val="FF0000"/>
                </a:solidFill>
              </a:rPr>
              <a:t>– 2023.12.04.(</a:t>
            </a:r>
            <a:r>
              <a:rPr lang="ko-KR" altLang="en-US" sz="1050" b="1" dirty="0">
                <a:solidFill>
                  <a:srgbClr val="FF0000"/>
                </a:solidFill>
              </a:rPr>
              <a:t>월</a:t>
            </a:r>
            <a:r>
              <a:rPr lang="en-US" altLang="ko-KR" sz="1050" b="1" dirty="0" smtClean="0">
                <a:solidFill>
                  <a:srgbClr val="FF0000"/>
                </a:solidFill>
              </a:rPr>
              <a:t>) 10:00 ~ </a:t>
            </a:r>
            <a:r>
              <a:rPr lang="en-US" altLang="ko-KR" sz="1050" b="1" dirty="0">
                <a:solidFill>
                  <a:srgbClr val="FF0000"/>
                </a:solidFill>
              </a:rPr>
              <a:t> </a:t>
            </a:r>
            <a:r>
              <a:rPr lang="en-US" altLang="ko-KR" sz="1050" b="1" dirty="0" smtClean="0">
                <a:solidFill>
                  <a:srgbClr val="FF0000"/>
                </a:solidFill>
              </a:rPr>
              <a:t>12.05.(</a:t>
            </a:r>
            <a:r>
              <a:rPr lang="ko-KR" altLang="en-US" sz="1050" b="1" dirty="0">
                <a:solidFill>
                  <a:srgbClr val="FF0000"/>
                </a:solidFill>
              </a:rPr>
              <a:t>화</a:t>
            </a:r>
            <a:r>
              <a:rPr lang="en-US" altLang="ko-KR" sz="1050" b="1" dirty="0" smtClean="0">
                <a:solidFill>
                  <a:srgbClr val="FF0000"/>
                </a:solidFill>
              </a:rPr>
              <a:t>) 24:00 / 1~3</a:t>
            </a:r>
            <a:r>
              <a:rPr lang="ko-KR" altLang="en-US" sz="1050" b="1" dirty="0" smtClean="0">
                <a:solidFill>
                  <a:srgbClr val="FF0000"/>
                </a:solidFill>
              </a:rPr>
              <a:t>학년</a:t>
            </a:r>
            <a:r>
              <a:rPr lang="en-US" altLang="ko-KR" sz="1050" b="1" dirty="0">
                <a:solidFill>
                  <a:srgbClr val="FF0000"/>
                </a:solidFill>
              </a:rPr>
              <a:t> </a:t>
            </a:r>
            <a:r>
              <a:rPr lang="en-US" altLang="ko-KR" sz="1050" b="1" dirty="0" smtClean="0">
                <a:solidFill>
                  <a:srgbClr val="FF0000"/>
                </a:solidFill>
              </a:rPr>
              <a:t>– 2023.12.07.(</a:t>
            </a:r>
            <a:r>
              <a:rPr lang="ko-KR" altLang="en-US" sz="1050" b="1" dirty="0" smtClean="0">
                <a:solidFill>
                  <a:srgbClr val="FF0000"/>
                </a:solidFill>
              </a:rPr>
              <a:t>목</a:t>
            </a:r>
            <a:r>
              <a:rPr lang="en-US" altLang="ko-KR" sz="1050" b="1" dirty="0" smtClean="0">
                <a:solidFill>
                  <a:srgbClr val="FF0000"/>
                </a:solidFill>
              </a:rPr>
              <a:t>) </a:t>
            </a:r>
            <a:r>
              <a:rPr lang="en-US" altLang="ko-KR" sz="1050" b="1" dirty="0">
                <a:solidFill>
                  <a:srgbClr val="FF0000"/>
                </a:solidFill>
              </a:rPr>
              <a:t>1</a:t>
            </a:r>
            <a:r>
              <a:rPr lang="en-US" altLang="ko-KR" sz="1050" b="1" dirty="0" smtClean="0">
                <a:solidFill>
                  <a:srgbClr val="FF0000"/>
                </a:solidFill>
              </a:rPr>
              <a:t>0:00 ~ 12.08.(</a:t>
            </a:r>
            <a:r>
              <a:rPr lang="ko-KR" altLang="en-US" sz="1050" b="1" dirty="0" smtClean="0">
                <a:solidFill>
                  <a:srgbClr val="FF0000"/>
                </a:solidFill>
              </a:rPr>
              <a:t>금</a:t>
            </a:r>
            <a:r>
              <a:rPr lang="en-US" altLang="ko-KR" sz="1050" b="1" dirty="0" smtClean="0">
                <a:solidFill>
                  <a:srgbClr val="FF0000"/>
                </a:solidFill>
              </a:rPr>
              <a:t>) 24:00 </a:t>
            </a:r>
            <a:endParaRPr lang="ko-KR" altLang="en-US" sz="105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109" y="169872"/>
            <a:ext cx="1050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7.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관련 공지사항 확인 후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`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신청하기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`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클릭   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630510" y="6175055"/>
            <a:ext cx="830318" cy="3028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4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62" y="1182249"/>
            <a:ext cx="9706475" cy="469582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425" y="0"/>
            <a:ext cx="1171575" cy="790575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606566" y="1786759"/>
            <a:ext cx="2175641" cy="1786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80443" y="1735354"/>
            <a:ext cx="4183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accent6">
                    <a:lumMod val="75000"/>
                  </a:schemeClr>
                </a:solidFill>
              </a:rPr>
              <a:t>2021.11.29.(</a:t>
            </a:r>
            <a:r>
              <a:rPr lang="ko-KR" altLang="en-US" sz="1100" b="1" dirty="0" smtClean="0">
                <a:solidFill>
                  <a:schemeClr val="accent6">
                    <a:lumMod val="75000"/>
                  </a:schemeClr>
                </a:solidFill>
              </a:rPr>
              <a:t>월</a:t>
            </a:r>
            <a:r>
              <a:rPr lang="en-US" altLang="ko-KR" sz="1100" b="1" dirty="0" smtClean="0">
                <a:solidFill>
                  <a:schemeClr val="accent6">
                    <a:lumMod val="75000"/>
                  </a:schemeClr>
                </a:solidFill>
              </a:rPr>
              <a:t>) 00:00 ~ 2021.12.03.(</a:t>
            </a:r>
            <a:r>
              <a:rPr lang="ko-KR" altLang="en-US" sz="1100" b="1" dirty="0" smtClean="0">
                <a:solidFill>
                  <a:schemeClr val="accent6">
                    <a:lumMod val="75000"/>
                  </a:schemeClr>
                </a:solidFill>
              </a:rPr>
              <a:t>금</a:t>
            </a:r>
            <a:r>
              <a:rPr lang="en-US" altLang="ko-KR" sz="1100" b="1" dirty="0" smtClean="0">
                <a:solidFill>
                  <a:schemeClr val="accent6">
                    <a:lumMod val="75000"/>
                  </a:schemeClr>
                </a:solidFill>
              </a:rPr>
              <a:t>) 13:00 </a:t>
            </a:r>
            <a:endParaRPr lang="ko-KR" altLang="en-US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862" y="267355"/>
            <a:ext cx="10500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8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어학 및 자격증 선택 후 신청 클릭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학생취업신상정보에 입력한 내용이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끌어와짐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29600" y="3258207"/>
            <a:ext cx="1313793" cy="12612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608083" y="2217683"/>
            <a:ext cx="3174124" cy="67266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319240" y="1778426"/>
            <a:ext cx="405976" cy="12118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99446" y="1730982"/>
            <a:ext cx="925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2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학기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63" y="1221462"/>
            <a:ext cx="10963424" cy="483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4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425" y="0"/>
            <a:ext cx="1171575" cy="790575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3532-0EDA-4CC3-BEBC-510BBEDFA8E5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8862" y="267355"/>
            <a:ext cx="1050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9. </a:t>
            </a:r>
            <a:r>
              <a:rPr lang="ko-KR" altLang="en-US" sz="28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미래잡끼장학금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신청서 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`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출력</a:t>
            </a:r>
            <a:r>
              <a:rPr lang="en-US" altLang="ko-KR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` </a:t>
            </a:r>
            <a:r>
              <a:rPr lang="ko-KR" altLang="en-US" sz="28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클릭  </a:t>
            </a:r>
            <a:endParaRPr lang="en-US" altLang="ko-KR" sz="28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62" y="960665"/>
            <a:ext cx="10128767" cy="512989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97876" y="5115376"/>
            <a:ext cx="615461" cy="24388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7876" y="5115376"/>
            <a:ext cx="694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/>
              <a:t>2023/2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51352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724</Words>
  <Application>Microsoft Office PowerPoint</Application>
  <PresentationFormat>와이드스크린</PresentationFormat>
  <Paragraphs>88</Paragraphs>
  <Slides>15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HY헤드라인M</vt:lpstr>
      <vt:lpstr>맑은 고딕</vt:lpstr>
      <vt:lpstr>배달의민족 주아</vt:lpstr>
      <vt:lpstr>신명조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kgu</dc:creator>
  <cp:lastModifiedBy>KGU</cp:lastModifiedBy>
  <cp:revision>40</cp:revision>
  <cp:lastPrinted>2023-05-24T01:41:08Z</cp:lastPrinted>
  <dcterms:created xsi:type="dcterms:W3CDTF">2021-05-24T01:39:19Z</dcterms:created>
  <dcterms:modified xsi:type="dcterms:W3CDTF">2023-11-10T04:37:21Z</dcterms:modified>
</cp:coreProperties>
</file>