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comments/comment1.xml" ContentType="application/vnd.openxmlformats-officedocument.presentationml.comment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50"/>
  </p:notesMasterIdLst>
  <p:handoutMasterIdLst>
    <p:handoutMasterId r:id="rId51"/>
  </p:handoutMasterIdLst>
  <p:sldIdLst>
    <p:sldId id="602" r:id="rId5"/>
    <p:sldId id="598" r:id="rId6"/>
    <p:sldId id="601" r:id="rId7"/>
    <p:sldId id="604" r:id="rId8"/>
    <p:sldId id="597" r:id="rId9"/>
    <p:sldId id="549" r:id="rId10"/>
    <p:sldId id="579" r:id="rId11"/>
    <p:sldId id="548" r:id="rId12"/>
    <p:sldId id="603" r:id="rId13"/>
    <p:sldId id="580" r:id="rId14"/>
    <p:sldId id="581" r:id="rId15"/>
    <p:sldId id="572" r:id="rId16"/>
    <p:sldId id="599" r:id="rId17"/>
    <p:sldId id="574" r:id="rId18"/>
    <p:sldId id="583" r:id="rId19"/>
    <p:sldId id="552" r:id="rId20"/>
    <p:sldId id="553" r:id="rId21"/>
    <p:sldId id="592" r:id="rId22"/>
    <p:sldId id="578" r:id="rId23"/>
    <p:sldId id="557" r:id="rId24"/>
    <p:sldId id="558" r:id="rId25"/>
    <p:sldId id="559" r:id="rId26"/>
    <p:sldId id="560" r:id="rId27"/>
    <p:sldId id="561" r:id="rId28"/>
    <p:sldId id="562" r:id="rId29"/>
    <p:sldId id="563" r:id="rId30"/>
    <p:sldId id="564" r:id="rId31"/>
    <p:sldId id="565" r:id="rId32"/>
    <p:sldId id="566" r:id="rId33"/>
    <p:sldId id="523" r:id="rId34"/>
    <p:sldId id="555" r:id="rId35"/>
    <p:sldId id="554" r:id="rId36"/>
    <p:sldId id="588" r:id="rId37"/>
    <p:sldId id="590" r:id="rId38"/>
    <p:sldId id="594" r:id="rId39"/>
    <p:sldId id="589" r:id="rId40"/>
    <p:sldId id="593" r:id="rId41"/>
    <p:sldId id="595" r:id="rId42"/>
    <p:sldId id="596" r:id="rId43"/>
    <p:sldId id="591" r:id="rId44"/>
    <p:sldId id="538" r:id="rId45"/>
    <p:sldId id="556" r:id="rId46"/>
    <p:sldId id="573" r:id="rId47"/>
    <p:sldId id="582" r:id="rId48"/>
    <p:sldId id="293" r:id="rId49"/>
  </p:sldIdLst>
  <p:sldSz cx="9906000" cy="6858000" type="A4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33" userDrawn="1">
          <p15:clr>
            <a:srgbClr val="A4A3A4"/>
          </p15:clr>
        </p15:guide>
        <p15:guide id="3" pos="615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ng-Hyun Lim" initials="DL" lastIdx="5" clrIdx="0">
    <p:extLst>
      <p:ext uri="{19B8F6BF-5375-455C-9EA6-DF929625EA0E}">
        <p15:presenceInfo xmlns:p15="http://schemas.microsoft.com/office/powerpoint/2012/main" userId="S::limdh@techways.co.kr::df002978-75bd-4e57-9d98-7c9fc4ee3540" providerId="AD"/>
      </p:ext>
    </p:extLst>
  </p:cmAuthor>
  <p:cmAuthor id="2" name="Chang-Min Tae" initials="CT" lastIdx="2" clrIdx="1">
    <p:extLst>
      <p:ext uri="{19B8F6BF-5375-455C-9EA6-DF929625EA0E}">
        <p15:presenceInfo xmlns:p15="http://schemas.microsoft.com/office/powerpoint/2012/main" userId="S::taecm@techways.co.kr::ed2fb2c4-6f5c-44fd-bed8-7ddb7f269d9e" providerId="AD"/>
      </p:ext>
    </p:extLst>
  </p:cmAuthor>
  <p:cmAuthor id="3" name="lim donghyun" initials="ld" lastIdx="1" clrIdx="2">
    <p:extLst>
      <p:ext uri="{19B8F6BF-5375-455C-9EA6-DF929625EA0E}">
        <p15:presenceInfo xmlns:p15="http://schemas.microsoft.com/office/powerpoint/2012/main" userId="12fabb9d8752a0cf" providerId="Windows Live"/>
      </p:ext>
    </p:extLst>
  </p:cmAuthor>
  <p:cmAuthor id="4" name="Chang-Min Tae" initials="CT [2]" lastIdx="11" clrIdx="3">
    <p:extLst>
      <p:ext uri="{19B8F6BF-5375-455C-9EA6-DF929625EA0E}">
        <p15:presenceInfo xmlns:p15="http://schemas.microsoft.com/office/powerpoint/2012/main" userId="S::taecm@cansystem.co.kr::ed2fb2c4-6f5c-44fd-bed8-7ddb7f269d9e" providerId="AD"/>
      </p:ext>
    </p:extLst>
  </p:cmAuthor>
  <p:cmAuthor id="5" name="Dong-Hyun Lim" initials="DL [2]" lastIdx="4" clrIdx="4">
    <p:extLst>
      <p:ext uri="{19B8F6BF-5375-455C-9EA6-DF929625EA0E}">
        <p15:presenceInfo xmlns:p15="http://schemas.microsoft.com/office/powerpoint/2012/main" userId="Dong-Hyun Lim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13A"/>
    <a:srgbClr val="C6201E"/>
    <a:srgbClr val="B6B7B7"/>
    <a:srgbClr val="0D0E0F"/>
    <a:srgbClr val="C4151B"/>
    <a:srgbClr val="201727"/>
    <a:srgbClr val="F4F4F2"/>
    <a:srgbClr val="7DB7A9"/>
    <a:srgbClr val="FFFFFF"/>
    <a:srgbClr val="142A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46F890A9-2807-4EBB-B81D-B2AA78EC7F39}" styleName="어두운 스타일 2 - 강조 5/강조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5202B0CA-FC54-4496-8BCA-5EF66A818D29}" styleName="어두운 스타일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1" autoAdjust="0"/>
    <p:restoredTop sz="94561" autoAdjust="0"/>
  </p:normalViewPr>
  <p:slideViewPr>
    <p:cSldViewPr snapToGrid="0">
      <p:cViewPr varScale="1">
        <p:scale>
          <a:sx n="105" d="100"/>
          <a:sy n="105" d="100"/>
        </p:scale>
        <p:origin x="1524" y="96"/>
      </p:cViewPr>
      <p:guideLst>
        <p:guide orient="horz" pos="4133"/>
        <p:guide pos="615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142"/>
    </p:cViewPr>
  </p:sorterViewPr>
  <p:notesViewPr>
    <p:cSldViewPr snapToGrid="0">
      <p:cViewPr>
        <p:scale>
          <a:sx n="1" d="2"/>
          <a:sy n="1" d="2"/>
        </p:scale>
        <p:origin x="2118" y="35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notesMaster" Target="notesMasters/notesMaster1.xml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8.8984378134398481E-2"/>
          <c:y val="0.37744353952571846"/>
          <c:w val="0.89170419921116972"/>
          <c:h val="0.56156838561942213"/>
        </c:manualLayout>
      </c:layout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매출액</c:v>
                </c:pt>
              </c:strCache>
            </c:strRef>
          </c:tx>
          <c:spPr>
            <a:gradFill>
              <a:gsLst>
                <a:gs pos="100000">
                  <a:schemeClr val="accent1">
                    <a:lumMod val="60000"/>
                    <a:lumOff val="40000"/>
                  </a:schemeClr>
                </a:gs>
                <a:gs pos="33000">
                  <a:schemeClr val="accent1">
                    <a:lumMod val="20000"/>
                    <a:lumOff val="8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c:spPr>
          <c:invertIfNegative val="0"/>
          <c:dPt>
            <c:idx val="16"/>
            <c:invertIfNegative val="0"/>
            <c:bubble3D val="0"/>
            <c:spPr>
              <a:gradFill>
                <a:gsLst>
                  <a:gs pos="100000">
                    <a:schemeClr val="accent2"/>
                  </a:gs>
                  <a:gs pos="33000">
                    <a:schemeClr val="accent2">
                      <a:lumMod val="20000"/>
                      <a:lumOff val="80000"/>
                    </a:schemeClr>
                  </a:gs>
                </a:gsLst>
                <a:lin ang="5400000" scaled="1"/>
              </a:gra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F2A2-4A4E-90D5-F8CAF3903D13}"/>
              </c:ext>
            </c:extLst>
          </c:dPt>
          <c:dLbls>
            <c:dLbl>
              <c:idx val="1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11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Noto Sans CJK KR Bold"/>
                      <a:ea typeface="+mn-ea"/>
                      <a:cs typeface="+mn-cs"/>
                    </a:defRPr>
                  </a:pPr>
                  <a:endParaRPr lang="ko-KR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1-F2A2-4A4E-90D5-F8CAF3903D1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1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oto Sans CJK KR Bold"/>
                    <a:ea typeface="+mn-ea"/>
                    <a:cs typeface="+mn-cs"/>
                  </a:defRPr>
                </a:pPr>
                <a:endParaRPr lang="ko-KR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Sheet1!$A$2:$A$18</c:f>
              <c:numCache>
                <c:formatCode>General</c:formatCode>
                <c:ptCount val="17"/>
                <c:pt idx="0">
                  <c:v>2003</c:v>
                </c:pt>
                <c:pt idx="1">
                  <c:v>2004</c:v>
                </c:pt>
                <c:pt idx="2">
                  <c:v>2005</c:v>
                </c:pt>
                <c:pt idx="3">
                  <c:v>2006</c:v>
                </c:pt>
                <c:pt idx="4">
                  <c:v>2007</c:v>
                </c:pt>
                <c:pt idx="5">
                  <c:v>2008</c:v>
                </c:pt>
                <c:pt idx="6">
                  <c:v>2009</c:v>
                </c:pt>
                <c:pt idx="7">
                  <c:v>2010</c:v>
                </c:pt>
                <c:pt idx="8">
                  <c:v>2011</c:v>
                </c:pt>
                <c:pt idx="9">
                  <c:v>2012</c:v>
                </c:pt>
                <c:pt idx="10">
                  <c:v>2013</c:v>
                </c:pt>
                <c:pt idx="11">
                  <c:v>2014</c:v>
                </c:pt>
                <c:pt idx="12">
                  <c:v>2015</c:v>
                </c:pt>
                <c:pt idx="13">
                  <c:v>2016</c:v>
                </c:pt>
                <c:pt idx="14">
                  <c:v>2017</c:v>
                </c:pt>
                <c:pt idx="15">
                  <c:v>2018</c:v>
                </c:pt>
                <c:pt idx="16">
                  <c:v>2019</c:v>
                </c:pt>
              </c:numCache>
            </c:numRef>
          </c:cat>
          <c:val>
            <c:numRef>
              <c:f>Sheet1!$B$2:$B$18</c:f>
              <c:numCache>
                <c:formatCode>General</c:formatCode>
                <c:ptCount val="17"/>
                <c:pt idx="0">
                  <c:v>3</c:v>
                </c:pt>
                <c:pt idx="1">
                  <c:v>15</c:v>
                </c:pt>
                <c:pt idx="2">
                  <c:v>22</c:v>
                </c:pt>
                <c:pt idx="3">
                  <c:v>23</c:v>
                </c:pt>
                <c:pt idx="4">
                  <c:v>31</c:v>
                </c:pt>
                <c:pt idx="5">
                  <c:v>36</c:v>
                </c:pt>
                <c:pt idx="6">
                  <c:v>39</c:v>
                </c:pt>
                <c:pt idx="7">
                  <c:v>67</c:v>
                </c:pt>
                <c:pt idx="8">
                  <c:v>90</c:v>
                </c:pt>
                <c:pt idx="9">
                  <c:v>118</c:v>
                </c:pt>
                <c:pt idx="10">
                  <c:v>121</c:v>
                </c:pt>
                <c:pt idx="11">
                  <c:v>125</c:v>
                </c:pt>
                <c:pt idx="12">
                  <c:v>130</c:v>
                </c:pt>
                <c:pt idx="13">
                  <c:v>130</c:v>
                </c:pt>
                <c:pt idx="14">
                  <c:v>133</c:v>
                </c:pt>
                <c:pt idx="15">
                  <c:v>190</c:v>
                </c:pt>
                <c:pt idx="16">
                  <c:v>210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2A2-4A4E-90D5-F8CAF3903D13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50"/>
        <c:overlap val="100"/>
        <c:axId val="1266779888"/>
        <c:axId val="1083319808"/>
      </c:barChart>
      <c:catAx>
        <c:axId val="12667798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  <a:headEnd type="none" w="sm" len="sm"/>
            <a:tailEnd type="none" w="sm" len="sm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Noto Sans CJK KR Bold"/>
                <a:ea typeface="+mn-ea"/>
                <a:cs typeface="+mn-cs"/>
              </a:defRPr>
            </a:pPr>
            <a:endParaRPr lang="ko-KR"/>
          </a:p>
        </c:txPr>
        <c:crossAx val="1083319808"/>
        <c:crosses val="autoZero"/>
        <c:auto val="1"/>
        <c:lblAlgn val="ctr"/>
        <c:lblOffset val="100"/>
        <c:noMultiLvlLbl val="0"/>
      </c:catAx>
      <c:valAx>
        <c:axId val="1083319808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266779888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1100">
          <a:latin typeface="Noto Sans CJK KR Bold"/>
        </a:defRPr>
      </a:pPr>
      <a:endParaRPr lang="ko-KR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ko-K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52826835705128"/>
          <c:y val="0.10915243437763192"/>
          <c:w val="0.6025101974680781"/>
          <c:h val="0.78169513124473611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기술인력</c:v>
                </c:pt>
              </c:strCache>
            </c:strRef>
          </c:tx>
          <c:spPr>
            <a:solidFill>
              <a:srgbClr val="00B0F0"/>
            </a:solidFill>
            <a:ln>
              <a:solidFill>
                <a:srgbClr val="002060"/>
              </a:solidFill>
            </a:ln>
          </c:spPr>
          <c:dPt>
            <c:idx val="0"/>
            <c:bubble3D val="0"/>
            <c:explosion val="18"/>
            <c:spPr>
              <a:solidFill>
                <a:schemeClr val="accent4">
                  <a:lumMod val="20000"/>
                  <a:lumOff val="80000"/>
                </a:schemeClr>
              </a:solidFill>
              <a:ln>
                <a:solidFill>
                  <a:srgbClr val="00206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4-313F-473C-843E-25499D091592}"/>
              </c:ext>
            </c:extLst>
          </c:dPt>
          <c:dPt>
            <c:idx val="1"/>
            <c:bubble3D val="0"/>
            <c:spPr>
              <a:solidFill>
                <a:srgbClr val="7DB7A9"/>
              </a:solidFill>
              <a:ln>
                <a:solidFill>
                  <a:srgbClr val="00206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313F-473C-843E-25499D091592}"/>
              </c:ext>
            </c:extLst>
          </c:dPt>
          <c:dPt>
            <c:idx val="2"/>
            <c:bubble3D val="0"/>
            <c:spPr>
              <a:solidFill>
                <a:schemeClr val="accent6">
                  <a:lumMod val="40000"/>
                  <a:lumOff val="60000"/>
                </a:schemeClr>
              </a:solidFill>
              <a:ln>
                <a:solidFill>
                  <a:srgbClr val="00206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6-313F-473C-843E-25499D091592}"/>
              </c:ext>
            </c:extLst>
          </c:dPt>
          <c:dPt>
            <c:idx val="3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ln>
                <a:solidFill>
                  <a:srgbClr val="00206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313F-473C-843E-25499D091592}"/>
              </c:ext>
            </c:extLst>
          </c:dPt>
          <c:dPt>
            <c:idx val="4"/>
            <c:bubble3D val="0"/>
            <c:spPr>
              <a:solidFill>
                <a:srgbClr val="00B0F0"/>
              </a:solidFill>
              <a:ln>
                <a:solidFill>
                  <a:srgbClr val="002060"/>
                </a:solidFill>
              </a:ln>
              <a:effectLst>
                <a:outerShdw blurRad="57150" dist="19050" dir="5400000" algn="ctr" rotWithShape="0">
                  <a:srgbClr val="000000">
                    <a:alpha val="63000"/>
                  </a:srgb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9FEF-4B36-B1DB-EA563D77C63E}"/>
              </c:ext>
            </c:extLst>
          </c:dPt>
          <c:dLbls>
            <c:dLbl>
              <c:idx val="0"/>
              <c:layout>
                <c:manualLayout>
                  <c:x val="-1.3388367964109259E-2"/>
                  <c:y val="-1.5344429419250055E-3"/>
                </c:manualLayout>
              </c:layout>
              <c:tx>
                <c:rich>
                  <a:bodyPr/>
                  <a:lstStyle/>
                  <a:p>
                    <a:fld id="{167FBF7A-E342-436D-AA9B-F95943A4E649}" type="CATEGORYNAME">
                      <a:rPr lang="ko-KR" altLang="en-US" b="0"/>
                      <a:pPr/>
                      <a:t>[범주 이름]</a:t>
                    </a:fld>
                    <a:r>
                      <a:rPr lang="ko-KR" altLang="en-US" b="0" baseline="0" dirty="0"/>
                      <a:t>
</a:t>
                    </a:r>
                    <a:fld id="{BFEDC5FC-A712-4994-BA0B-4E72983444C9}" type="PERCENTAGE">
                      <a:rPr lang="en-US" altLang="ko-KR" b="0" baseline="0"/>
                      <a:pPr/>
                      <a:t>[백분율]</a:t>
                    </a:fld>
                    <a:endParaRPr lang="ko-KR" altLang="en-US" b="0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4-313F-473C-843E-25499D091592}"/>
                </c:ext>
              </c:extLst>
            </c:dLbl>
            <c:dLbl>
              <c:idx val="1"/>
              <c:layout>
                <c:manualLayout>
                  <c:x val="-6.685321367657489E-4"/>
                  <c:y val="2.7087646027366802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313F-473C-843E-25499D091592}"/>
                </c:ext>
              </c:extLst>
            </c:dLbl>
            <c:dLbl>
              <c:idx val="2"/>
              <c:layout>
                <c:manualLayout>
                  <c:x val="4.0507301712047966E-3"/>
                  <c:y val="-2.7866990852660253E-5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0912738375429568"/>
                      <c:h val="0.12734022111336785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6-313F-473C-843E-25499D091592}"/>
                </c:ext>
              </c:extLst>
            </c:dLbl>
            <c:dLbl>
              <c:idx val="3"/>
              <c:layout>
                <c:manualLayout>
                  <c:x val="3.3404429572524577E-3"/>
                  <c:y val="-4.0735569128550206E-3"/>
                </c:manualLayout>
              </c:layout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313F-473C-843E-25499D09159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800" b="1" i="0" u="none" strike="noStrike" kern="1200" baseline="0">
                    <a:solidFill>
                      <a:srgbClr val="0D0E0F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ko-KR"/>
              </a:p>
            </c:txPr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/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Sheet1!$A$2:$A$6</c:f>
              <c:strCache>
                <c:ptCount val="5"/>
                <c:pt idx="0">
                  <c:v>경영지원</c:v>
                </c:pt>
                <c:pt idx="1">
                  <c:v>전략개발</c:v>
                </c:pt>
                <c:pt idx="2">
                  <c:v>기술영업</c:v>
                </c:pt>
                <c:pt idx="3">
                  <c:v>기술지원</c:v>
                </c:pt>
                <c:pt idx="4">
                  <c:v>R&amp;D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</c:v>
                </c:pt>
                <c:pt idx="1">
                  <c:v>9</c:v>
                </c:pt>
                <c:pt idx="2">
                  <c:v>22</c:v>
                </c:pt>
                <c:pt idx="3">
                  <c:v>12</c:v>
                </c:pt>
                <c:pt idx="4">
                  <c:v>47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313F-473C-843E-25499D091592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1"/>
        </c:dLbls>
        <c:firstSliceAng val="0"/>
        <c:holeSize val="64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 sz="800">
          <a:latin typeface="Arial" panose="020B0604020202020204" pitchFamily="34" charset="0"/>
          <a:cs typeface="Arial" panose="020B0604020202020204" pitchFamily="34" charset="0"/>
        </a:defRPr>
      </a:pPr>
      <a:endParaRPr lang="ko-K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Reversed" id="25">
  <a:schemeClr val="accent5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0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  <a:headEnd type="none" w="sm" len="sm"/>
        <a:tailEnd type="none" w="sm" len="sm"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50000"/>
          <a:lumOff val="50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gradFill>
        <a:gsLst>
          <a:gs pos="0">
            <a:schemeClr val="phClr"/>
          </a:gs>
          <a:gs pos="46000">
            <a:schemeClr val="phClr"/>
          </a:gs>
          <a:gs pos="100000">
            <a:schemeClr val="phClr">
              <a:lumMod val="20000"/>
              <a:lumOff val="80000"/>
              <a:alpha val="0"/>
            </a:schemeClr>
          </a:gs>
        </a:gsLst>
        <a:path path="circle">
          <a:fillToRect l="50000" t="-80000" r="50000" b="180000"/>
        </a:path>
      </a:gradFill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0">
              <a:schemeClr val="tx1">
                <a:lumMod val="5000"/>
                <a:lumOff val="95000"/>
              </a:schemeClr>
            </a:gs>
            <a:gs pos="100000">
              <a:schemeClr val="tx1">
                <a:lumMod val="15000"/>
                <a:lumOff val="85000"/>
              </a:schemeClr>
            </a:gs>
          </a:gsLst>
          <a:lin ang="5400000" scaled="0"/>
        </a:gra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  <a:headEnd type="none" w="sm" len="sm"/>
        <a:tailEnd type="none" w="sm" len="sm"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200" b="1" kern="1200" cap="all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4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5" dt="2020-07-20T13:36:50.665" idx="3">
    <p:pos x="3122" y="978"/>
    <p:text>이미지 변경(ex_나침반)</p:text>
    <p:extLst>
      <p:ext uri="{C676402C-5697-4E1C-873F-D02D1690AC5C}">
        <p15:threadingInfo xmlns:p15="http://schemas.microsoft.com/office/powerpoint/2012/main" timeZoneBias="-540"/>
      </p:ext>
    </p:extLst>
  </p:cm>
  <p:cm authorId="5" dt="2020-07-20T13:37:30.628" idx="4">
    <p:pos x="4650" y="1722"/>
    <p:text>order processing 기준으로 변경</p:text>
    <p:extLst>
      <p:ext uri="{C676402C-5697-4E1C-873F-D02D1690AC5C}">
        <p15:threadingInfo xmlns:p15="http://schemas.microsoft.com/office/powerpoint/2012/main" timeZoneBias="-540"/>
      </p:ext>
    </p:extLst>
  </p:cm>
</p:cmLst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0.38511</cdr:x>
      <cdr:y>0.53027</cdr:y>
    </cdr:from>
    <cdr:to>
      <cdr:x>0.64458</cdr:x>
      <cdr:y>0.59627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B1D66C7D-ABF2-4210-A70F-15A1B9C54E61}"/>
            </a:ext>
          </a:extLst>
        </cdr:cNvPr>
        <cdr:cNvSpPr txBox="1"/>
      </cdr:nvSpPr>
      <cdr:spPr>
        <a:xfrm xmlns:a="http://schemas.openxmlformats.org/drawingml/2006/main">
          <a:off x="2044557" y="3327455"/>
          <a:ext cx="1377535" cy="41414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ko-KR" altLang="en-US" sz="1050" b="1" dirty="0"/>
            <a:t>연평균 복합 성장률</a:t>
          </a:r>
          <a:endParaRPr lang="en-US" altLang="ko-KR" sz="1050" b="1" dirty="0"/>
        </a:p>
        <a:p xmlns:a="http://schemas.openxmlformats.org/drawingml/2006/main">
          <a:pPr algn="ctr"/>
          <a:r>
            <a:rPr lang="en-US" altLang="ko-KR" sz="1050" b="1" dirty="0"/>
            <a:t>CAGR_28%</a:t>
          </a:r>
        </a:p>
        <a:p xmlns:a="http://schemas.openxmlformats.org/drawingml/2006/main">
          <a:endParaRPr lang="ko-KR" altLang="en-US" sz="1050" dirty="0"/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>
            <a:extLst>
              <a:ext uri="{FF2B5EF4-FFF2-40B4-BE49-F238E27FC236}">
                <a16:creationId xmlns:a16="http://schemas.microsoft.com/office/drawing/2014/main" id="{F2B85312-244D-4F3D-8232-33E52497530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23AF84D2-C5D2-45C1-9A94-A082CF30982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FC69EF-E197-4FA4-B0A4-7B2FC3B6579B}" type="datetimeFigureOut">
              <a:rPr lang="ko-KR" altLang="en-US" smtClean="0"/>
              <a:t>2022-01-21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749A40F-ADD2-4723-934F-F425E78981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E0E17CC-D057-43DC-A9CC-966F4B6C16D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DB12C4-DDDE-4E62-8B20-D53B07F2CB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94902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1B7066-A80B-426C-95AC-7C89574704FD}" type="datetimeFigureOut">
              <a:rPr lang="ko-KR" altLang="en-US" smtClean="0"/>
              <a:t>2022-01-21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81075" y="1241425"/>
            <a:ext cx="48355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 편집</a:t>
            </a:r>
          </a:p>
          <a:p>
            <a:pPr lvl="1"/>
            <a:r>
              <a:rPr lang="ko-KR" altLang="en-US"/>
              <a:t>둘째 수준</a:t>
            </a:r>
          </a:p>
          <a:p>
            <a:pPr lvl="2"/>
            <a:r>
              <a:rPr lang="ko-KR" altLang="en-US"/>
              <a:t>셋째 수준</a:t>
            </a:r>
          </a:p>
          <a:p>
            <a:pPr lvl="3"/>
            <a:r>
              <a:rPr lang="ko-KR" altLang="en-US"/>
              <a:t>넷째 수준</a:t>
            </a:r>
          </a:p>
          <a:p>
            <a:pPr lvl="4"/>
            <a:r>
              <a:rPr lang="ko-KR" altLang="en-US"/>
              <a:t>다섯째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C1F306-E1EF-4947-B34F-7C91FDAB10B2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206194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ko.wikipedia.org/wiki/%EB%93%B1%EB%B9%84%EC%88%98%EC%97%B4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1F306-E1EF-4947-B34F-7C91FDAB10B2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918771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1F306-E1EF-4947-B34F-7C91FDAB10B2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2626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ko-KR" b="1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compound annual growth rate</a:t>
            </a:r>
          </a:p>
          <a:p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시간이 지남에 따라 일정한 비율의 반환</a:t>
            </a:r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(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수익</a:t>
            </a:r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)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을 제공하는 </a:t>
            </a:r>
            <a:r>
              <a:rPr lang="ko-KR" altLang="en-US" b="0" i="0" u="none" strike="noStrike" dirty="0">
                <a:solidFill>
                  <a:srgbClr val="0B0080"/>
                </a:solidFill>
                <a:effectLst/>
                <a:latin typeface="Arial" panose="020B0604020202020204" pitchFamily="34" charset="0"/>
                <a:hlinkClick r:id="rId3" tooltip="등비수열"/>
              </a:rPr>
              <a:t>등비수열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비율에 대한 비즈니스</a:t>
            </a:r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투자 용어이다</a:t>
            </a:r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 </a:t>
            </a:r>
            <a:endParaRPr lang="en-US" altLang="ko-K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CAGR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은 회계학 용어는 아니지만 소득</a:t>
            </a:r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ko-KR" altLang="en-US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가입 사용자 등의 비즈니스적 일부 요소를 기술하기 위해 사용된다</a:t>
            </a:r>
            <a: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  <a:t>.</a:t>
            </a:r>
            <a:br>
              <a:rPr lang="en-US" altLang="ko-KR" b="0" i="0" dirty="0">
                <a:solidFill>
                  <a:srgbClr val="202122"/>
                </a:solidFill>
                <a:effectLst/>
                <a:latin typeface="Arial" panose="020B0604020202020204" pitchFamily="34" charset="0"/>
              </a:rPr>
            </a:br>
            <a:r>
              <a:rPr lang="ko-KR" altLang="en-US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연평균 증가율 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= (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최종실적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/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최초실적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)^(1/</a:t>
            </a:r>
            <a:r>
              <a:rPr lang="ko-KR" altLang="en-US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기간</a:t>
            </a:r>
            <a:r>
              <a:rPr lang="en-US" altLang="ko-KR" b="0" i="0" dirty="0">
                <a:solidFill>
                  <a:srgbClr val="333333"/>
                </a:solidFill>
                <a:effectLst/>
                <a:latin typeface="Malgun Gothic" panose="020B0503020000020004" pitchFamily="50" charset="-127"/>
                <a:ea typeface="Malgun Gothic" panose="020B0503020000020004" pitchFamily="50" charset="-127"/>
              </a:rPr>
              <a:t>)-1</a:t>
            </a:r>
            <a:br>
              <a:rPr lang="ko-KR" altLang="en-US" dirty="0"/>
            </a:br>
            <a:br>
              <a:rPr lang="ko-KR" altLang="en-US" dirty="0"/>
            </a:br>
            <a:endParaRPr lang="en-US" altLang="ko-KR" b="0" i="0" dirty="0">
              <a:solidFill>
                <a:srgbClr val="202122"/>
              </a:solidFill>
              <a:effectLst/>
              <a:latin typeface="Arial" panose="020B0604020202020204" pitchFamily="34" charset="0"/>
            </a:endParaRPr>
          </a:p>
          <a:p>
            <a:endParaRPr lang="ko-KR" altLang="en-US" b="1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1F306-E1EF-4947-B34F-7C91FDAB10B2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594836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1F306-E1EF-4947-B34F-7C91FDAB10B2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0597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altLang="ko-KR" sz="1000" dirty="0">
                <a:latin typeface="+mj-lt"/>
              </a:rPr>
              <a:t>1. VTD</a:t>
            </a:r>
            <a:r>
              <a:rPr lang="ko-KR" altLang="en-US" sz="1000" dirty="0">
                <a:latin typeface="+mj-lt"/>
              </a:rPr>
              <a:t>는 </a:t>
            </a:r>
            <a:r>
              <a:rPr lang="ko-KR" altLang="en-US" sz="1000" dirty="0" err="1">
                <a:latin typeface="+mj-lt"/>
              </a:rPr>
              <a:t>차량동역학</a:t>
            </a:r>
            <a:r>
              <a:rPr lang="en-US" altLang="ko-KR" sz="1000" dirty="0">
                <a:latin typeface="+mj-lt"/>
              </a:rPr>
              <a:t>(</a:t>
            </a:r>
            <a:r>
              <a:rPr lang="ko-KR" altLang="en-US" sz="1000" dirty="0" err="1">
                <a:latin typeface="+mj-lt"/>
              </a:rPr>
              <a:t>샤시설계</a:t>
            </a:r>
            <a:r>
              <a:rPr lang="en-US" altLang="ko-KR" sz="1000" dirty="0">
                <a:latin typeface="+mj-lt"/>
              </a:rPr>
              <a:t>) Tool</a:t>
            </a:r>
            <a:r>
              <a:rPr lang="ko-KR" altLang="en-US" sz="1000" dirty="0">
                <a:latin typeface="+mj-lt"/>
              </a:rPr>
              <a:t>인 </a:t>
            </a:r>
            <a:r>
              <a:rPr lang="en-US" altLang="ko-KR" sz="1000" dirty="0">
                <a:latin typeface="+mj-lt"/>
              </a:rPr>
              <a:t>Adams</a:t>
            </a:r>
            <a:r>
              <a:rPr lang="ko-KR" altLang="en-US" sz="1000" dirty="0">
                <a:latin typeface="+mj-lt"/>
              </a:rPr>
              <a:t>와 그것의 </a:t>
            </a:r>
            <a:r>
              <a:rPr lang="en-US" altLang="ko-KR" sz="1000" dirty="0" err="1">
                <a:latin typeface="+mj-lt"/>
              </a:rPr>
              <a:t>RealTime</a:t>
            </a:r>
            <a:r>
              <a:rPr lang="ko-KR" altLang="en-US" sz="1000" dirty="0">
                <a:latin typeface="+mj-lt"/>
              </a:rPr>
              <a:t>실행버전인 </a:t>
            </a:r>
            <a:r>
              <a:rPr lang="en-US" altLang="ko-KR" sz="1000" dirty="0">
                <a:latin typeface="+mj-lt"/>
              </a:rPr>
              <a:t>Adams RT, </a:t>
            </a:r>
            <a:r>
              <a:rPr lang="ko-KR" altLang="en-US" sz="1000" dirty="0">
                <a:latin typeface="+mj-lt"/>
              </a:rPr>
              <a:t>그리고 자율주행 테스트</a:t>
            </a:r>
            <a:r>
              <a:rPr lang="en-US" altLang="ko-KR" sz="1000" dirty="0">
                <a:latin typeface="+mj-lt"/>
              </a:rPr>
              <a:t>(</a:t>
            </a:r>
            <a:r>
              <a:rPr lang="ko-KR" altLang="en-US" sz="1000" dirty="0">
                <a:latin typeface="+mj-lt"/>
              </a:rPr>
              <a:t>주행환경</a:t>
            </a:r>
            <a:r>
              <a:rPr lang="en-US" altLang="ko-KR" sz="1000" dirty="0">
                <a:latin typeface="+mj-lt"/>
              </a:rPr>
              <a:t>)</a:t>
            </a:r>
            <a:r>
              <a:rPr lang="ko-KR" altLang="en-US" sz="1000" dirty="0">
                <a:latin typeface="+mj-lt"/>
              </a:rPr>
              <a:t>를 위한 </a:t>
            </a:r>
            <a:r>
              <a:rPr lang="en-US" altLang="ko-KR" sz="1000" dirty="0">
                <a:latin typeface="+mj-lt"/>
              </a:rPr>
              <a:t>VTD main</a:t>
            </a:r>
            <a:r>
              <a:rPr lang="ko-KR" altLang="en-US" sz="1000" dirty="0">
                <a:latin typeface="+mj-lt"/>
              </a:rPr>
              <a:t>으로</a:t>
            </a:r>
            <a:r>
              <a:rPr lang="en-US" altLang="ko-KR" sz="1000" dirty="0">
                <a:latin typeface="+mj-lt"/>
              </a:rPr>
              <a:t> </a:t>
            </a:r>
            <a:r>
              <a:rPr lang="ko-KR" altLang="en-US" sz="1000" dirty="0">
                <a:latin typeface="+mj-lt"/>
              </a:rPr>
              <a:t>구성되어 있습니다</a:t>
            </a:r>
            <a:r>
              <a:rPr lang="en-US" altLang="ko-KR" sz="1000" dirty="0">
                <a:latin typeface="+mj-lt"/>
              </a:rPr>
              <a:t>. VTD</a:t>
            </a:r>
            <a:r>
              <a:rPr lang="ko-KR" altLang="en-US" sz="1000" dirty="0">
                <a:latin typeface="+mj-lt"/>
              </a:rPr>
              <a:t>가 추구하는 테스트 환경은 자율주행 차량의 미래 모습으로 이야기되는 </a:t>
            </a:r>
            <a:r>
              <a:rPr lang="en-US" altLang="ko-KR" sz="1000" dirty="0">
                <a:latin typeface="+mj-lt"/>
              </a:rPr>
              <a:t>“</a:t>
            </a:r>
            <a:r>
              <a:rPr lang="ko-KR" altLang="en-US" sz="1000" u="sng" dirty="0">
                <a:latin typeface="+mj-lt"/>
              </a:rPr>
              <a:t>가운데 그림의 운전대가 없는 회의형 시트배치</a:t>
            </a:r>
            <a:r>
              <a:rPr lang="en-US" altLang="ko-KR" sz="1000" dirty="0">
                <a:latin typeface="+mj-lt"/>
              </a:rPr>
              <a:t>”</a:t>
            </a:r>
            <a:r>
              <a:rPr lang="ko-KR" altLang="en-US" sz="1000" dirty="0">
                <a:latin typeface="+mj-lt"/>
              </a:rPr>
              <a:t>를 가능하게 하는 자율주행 차량의 안전한 주행환경 검증입니다</a:t>
            </a:r>
            <a:r>
              <a:rPr lang="en-US" altLang="ko-KR" sz="1000" dirty="0">
                <a:latin typeface="+mj-lt"/>
              </a:rPr>
              <a:t>.</a:t>
            </a:r>
          </a:p>
          <a:p>
            <a:pPr marL="0" indent="0">
              <a:buNone/>
            </a:pPr>
            <a:endParaRPr lang="en-US" altLang="ko-KR" sz="1000" dirty="0">
              <a:latin typeface="+mj-lt"/>
            </a:endParaRPr>
          </a:p>
          <a:p>
            <a:r>
              <a:rPr lang="en-US" altLang="ko-KR" sz="1000" dirty="0">
                <a:latin typeface="+mj-lt"/>
              </a:rPr>
              <a:t>2. </a:t>
            </a:r>
            <a:r>
              <a:rPr lang="ko-KR" altLang="en-US" sz="1000" dirty="0">
                <a:latin typeface="+mj-lt"/>
              </a:rPr>
              <a:t>자율주행 차량에 관한 현재의 체계적인 테스트 기준은 독일 정부가 주도하여 몇 년 동안 진행했던 </a:t>
            </a:r>
            <a:r>
              <a:rPr lang="en-US" altLang="ko-KR" sz="1000" dirty="0">
                <a:latin typeface="+mj-lt"/>
              </a:rPr>
              <a:t>PEGASUS </a:t>
            </a:r>
            <a:r>
              <a:rPr lang="ko-KR" altLang="en-US" sz="1000" dirty="0">
                <a:latin typeface="+mj-lt"/>
              </a:rPr>
              <a:t>프로젝트에 의해서 완성되었다고 해도 과언이 아닌데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이 프로젝트에 </a:t>
            </a:r>
            <a:r>
              <a:rPr lang="en-US" altLang="ko-KR" sz="1000" dirty="0">
                <a:latin typeface="+mj-lt"/>
              </a:rPr>
              <a:t>Vires VTD</a:t>
            </a:r>
            <a:r>
              <a:rPr lang="ko-KR" altLang="en-US" sz="1000" dirty="0">
                <a:latin typeface="+mj-lt"/>
              </a:rPr>
              <a:t>가 주역으로 참여했음을 나타냅니다</a:t>
            </a:r>
            <a:r>
              <a:rPr lang="en-US" altLang="ko-KR" sz="1000" dirty="0">
                <a:latin typeface="+mj-lt"/>
              </a:rPr>
              <a:t>.</a:t>
            </a:r>
          </a:p>
          <a:p>
            <a:endParaRPr lang="en-US" altLang="ko-KR" sz="1000" dirty="0">
              <a:latin typeface="+mj-lt"/>
            </a:endParaRPr>
          </a:p>
          <a:p>
            <a:r>
              <a:rPr lang="en-US" altLang="ko-KR" sz="1000" dirty="0">
                <a:latin typeface="+mj-lt"/>
              </a:rPr>
              <a:t>3. PEGASUS </a:t>
            </a:r>
            <a:r>
              <a:rPr lang="ko-KR" altLang="en-US" sz="1000" dirty="0">
                <a:latin typeface="+mj-lt"/>
              </a:rPr>
              <a:t>프로젝트의 </a:t>
            </a:r>
            <a:r>
              <a:rPr lang="en-US" altLang="ko-KR" sz="1000" dirty="0">
                <a:latin typeface="+mj-lt"/>
              </a:rPr>
              <a:t>Open</a:t>
            </a:r>
            <a:r>
              <a:rPr lang="ko-KR" altLang="en-US" sz="1000" dirty="0">
                <a:latin typeface="+mj-lt"/>
              </a:rPr>
              <a:t>표준화 협회에서 만든 자율주행에 관한 </a:t>
            </a:r>
            <a:r>
              <a:rPr lang="en-US" altLang="ko-KR" sz="1000" dirty="0" err="1">
                <a:latin typeface="+mj-lt"/>
              </a:rPr>
              <a:t>OpenDRIVE</a:t>
            </a:r>
            <a:r>
              <a:rPr lang="en-US" altLang="ko-KR" sz="1000" dirty="0">
                <a:latin typeface="+mj-lt"/>
              </a:rPr>
              <a:t>(</a:t>
            </a:r>
            <a:r>
              <a:rPr lang="ko-KR" altLang="en-US" sz="1000" dirty="0">
                <a:latin typeface="+mj-lt"/>
              </a:rPr>
              <a:t>도로조건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교통표지판</a:t>
            </a:r>
            <a:r>
              <a:rPr lang="en-US" altLang="ko-KR" sz="1000" dirty="0">
                <a:latin typeface="+mj-lt"/>
              </a:rPr>
              <a:t>), </a:t>
            </a:r>
            <a:r>
              <a:rPr lang="en-US" altLang="ko-KR" sz="1000" dirty="0" err="1">
                <a:latin typeface="+mj-lt"/>
              </a:rPr>
              <a:t>OpenCRG</a:t>
            </a:r>
            <a:r>
              <a:rPr lang="en-US" altLang="ko-KR" sz="1000" dirty="0">
                <a:latin typeface="+mj-lt"/>
              </a:rPr>
              <a:t>(</a:t>
            </a:r>
            <a:r>
              <a:rPr lang="ko-KR" altLang="en-US" sz="1000" dirty="0">
                <a:latin typeface="+mj-lt"/>
              </a:rPr>
              <a:t>도로표면 미세조건</a:t>
            </a:r>
            <a:r>
              <a:rPr lang="en-US" altLang="ko-KR" sz="1000" dirty="0">
                <a:latin typeface="+mj-lt"/>
              </a:rPr>
              <a:t>), </a:t>
            </a:r>
            <a:r>
              <a:rPr lang="en-US" altLang="ko-KR" sz="1000" dirty="0" err="1">
                <a:latin typeface="+mj-lt"/>
              </a:rPr>
              <a:t>OpenSCENARIO</a:t>
            </a:r>
            <a:r>
              <a:rPr lang="en-US" altLang="ko-KR" sz="1000" dirty="0">
                <a:latin typeface="+mj-lt"/>
              </a:rPr>
              <a:t>(</a:t>
            </a:r>
            <a:r>
              <a:rPr lang="ko-KR" altLang="en-US" sz="1000" dirty="0">
                <a:latin typeface="+mj-lt"/>
              </a:rPr>
              <a:t>차량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보행자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신호등 등 동적환경</a:t>
            </a:r>
            <a:r>
              <a:rPr lang="en-US" altLang="ko-KR" sz="1000" dirty="0">
                <a:latin typeface="+mj-lt"/>
              </a:rPr>
              <a:t>) </a:t>
            </a:r>
            <a:r>
              <a:rPr lang="ko-KR" altLang="en-US" sz="1000" dirty="0">
                <a:latin typeface="+mj-lt"/>
              </a:rPr>
              <a:t>표준 스펙들의 실제 </a:t>
            </a:r>
            <a:r>
              <a:rPr lang="en-US" altLang="ko-KR" sz="1000" dirty="0">
                <a:latin typeface="+mj-lt"/>
              </a:rPr>
              <a:t>source code</a:t>
            </a:r>
            <a:r>
              <a:rPr lang="ko-KR" altLang="en-US" sz="1000" dirty="0">
                <a:latin typeface="+mj-lt"/>
              </a:rPr>
              <a:t>를 개발한 주역이 </a:t>
            </a:r>
            <a:r>
              <a:rPr lang="en-US" altLang="ko-KR" sz="1000" dirty="0">
                <a:latin typeface="+mj-lt"/>
              </a:rPr>
              <a:t>Vires</a:t>
            </a:r>
            <a:r>
              <a:rPr lang="ko-KR" altLang="en-US" sz="1000" dirty="0">
                <a:latin typeface="+mj-lt"/>
              </a:rPr>
              <a:t>이고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이들 표준화된 스펙들은 독일 자동화 및 측정시스템 표준협회인 </a:t>
            </a:r>
            <a:r>
              <a:rPr lang="en-US" altLang="ko-KR" sz="1000" dirty="0">
                <a:latin typeface="+mj-lt"/>
              </a:rPr>
              <a:t>ASAM</a:t>
            </a:r>
            <a:r>
              <a:rPr lang="ko-KR" altLang="en-US" sz="1000" dirty="0">
                <a:latin typeface="+mj-lt"/>
              </a:rPr>
              <a:t>에 표준으로 등재되어 향후 전세계에서 표준 스펙으로 사용될 것이므로 </a:t>
            </a:r>
            <a:r>
              <a:rPr lang="en-US" altLang="ko-KR" sz="1000" dirty="0">
                <a:latin typeface="+mj-lt"/>
              </a:rPr>
              <a:t>Vires</a:t>
            </a:r>
            <a:r>
              <a:rPr lang="ko-KR" altLang="en-US" sz="1000" dirty="0">
                <a:latin typeface="+mj-lt"/>
              </a:rPr>
              <a:t>의</a:t>
            </a:r>
            <a:r>
              <a:rPr lang="en-US" altLang="ko-KR" sz="1000" dirty="0">
                <a:latin typeface="+mj-lt"/>
              </a:rPr>
              <a:t> </a:t>
            </a:r>
            <a:r>
              <a:rPr lang="ko-KR" altLang="en-US" sz="1000" dirty="0">
                <a:latin typeface="+mj-lt"/>
              </a:rPr>
              <a:t>기여도가 돋보이는 부분입니다</a:t>
            </a:r>
            <a:r>
              <a:rPr lang="en-US" altLang="ko-KR" sz="1000" dirty="0">
                <a:latin typeface="+mj-lt"/>
              </a:rPr>
              <a:t>.</a:t>
            </a:r>
          </a:p>
          <a:p>
            <a:endParaRPr lang="en-US" altLang="ko-KR" sz="1000" dirty="0">
              <a:latin typeface="+mj-lt"/>
            </a:endParaRPr>
          </a:p>
          <a:p>
            <a:r>
              <a:rPr lang="en-US" altLang="ko-KR" sz="1000" dirty="0">
                <a:latin typeface="+mj-lt"/>
              </a:rPr>
              <a:t>4. Vires</a:t>
            </a:r>
            <a:r>
              <a:rPr lang="ko-KR" altLang="en-US" sz="1000" dirty="0">
                <a:latin typeface="+mj-lt"/>
              </a:rPr>
              <a:t>가 </a:t>
            </a:r>
            <a:r>
              <a:rPr lang="ko-KR" altLang="en-US" sz="1000" dirty="0" err="1">
                <a:latin typeface="+mj-lt"/>
              </a:rPr>
              <a:t>속해있는</a:t>
            </a:r>
            <a:r>
              <a:rPr lang="ko-KR" altLang="en-US" sz="1000" dirty="0">
                <a:latin typeface="+mj-lt"/>
              </a:rPr>
              <a:t> 같은 계열사 중의 하나인 </a:t>
            </a:r>
            <a:r>
              <a:rPr lang="en-US" altLang="ko-KR" sz="1000" dirty="0">
                <a:latin typeface="+mj-lt"/>
              </a:rPr>
              <a:t>Leica Geosystems</a:t>
            </a:r>
            <a:r>
              <a:rPr lang="ko-KR" altLang="en-US" sz="1000" dirty="0">
                <a:latin typeface="+mj-lt"/>
              </a:rPr>
              <a:t>에서 만든 전문가용 도로정밀측정 장비 </a:t>
            </a:r>
            <a:r>
              <a:rPr lang="en-US" altLang="ko-KR" sz="1000" dirty="0">
                <a:latin typeface="+mj-lt"/>
              </a:rPr>
              <a:t>Pegasus-II</a:t>
            </a:r>
            <a:r>
              <a:rPr lang="ko-KR" altLang="en-US" sz="1000" dirty="0">
                <a:latin typeface="+mj-lt"/>
              </a:rPr>
              <a:t>를</a:t>
            </a:r>
            <a:r>
              <a:rPr lang="en-US" altLang="ko-KR" sz="1000" dirty="0">
                <a:latin typeface="+mj-lt"/>
              </a:rPr>
              <a:t> </a:t>
            </a:r>
            <a:r>
              <a:rPr lang="ko-KR" altLang="en-US" sz="1000" dirty="0">
                <a:latin typeface="+mj-lt"/>
              </a:rPr>
              <a:t>측정용 차량 루프에 장착하고 도로 주행을 통해 기존 도로들을 정밀 스캐닝해서 </a:t>
            </a:r>
            <a:r>
              <a:rPr lang="en-US" altLang="ko-KR" sz="1000" dirty="0">
                <a:latin typeface="+mj-lt"/>
              </a:rPr>
              <a:t>3</a:t>
            </a:r>
            <a:r>
              <a:rPr lang="ko-KR" altLang="en-US" sz="1000" dirty="0">
                <a:latin typeface="+mj-lt"/>
              </a:rPr>
              <a:t>차원 </a:t>
            </a:r>
            <a:r>
              <a:rPr lang="en-US" altLang="ko-KR" sz="1000" dirty="0">
                <a:latin typeface="+mj-lt"/>
              </a:rPr>
              <a:t>HD Map</a:t>
            </a:r>
            <a:r>
              <a:rPr lang="ko-KR" altLang="en-US" sz="1000" dirty="0">
                <a:latin typeface="+mj-lt"/>
              </a:rPr>
              <a:t>을 만드는 과정을 넣었고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이후 </a:t>
            </a:r>
            <a:r>
              <a:rPr lang="en-US" altLang="ko-KR" sz="1000" dirty="0" err="1">
                <a:latin typeface="+mj-lt"/>
              </a:rPr>
              <a:t>Road:Factory</a:t>
            </a:r>
            <a:r>
              <a:rPr lang="ko-KR" altLang="en-US" sz="1000" dirty="0">
                <a:latin typeface="+mj-lt"/>
              </a:rPr>
              <a:t>라는 </a:t>
            </a:r>
            <a:r>
              <a:rPr lang="en-US" altLang="ko-KR" sz="1000" dirty="0">
                <a:latin typeface="+mj-lt"/>
              </a:rPr>
              <a:t>Tool</a:t>
            </a:r>
            <a:r>
              <a:rPr lang="ko-KR" altLang="en-US" sz="1000" dirty="0">
                <a:latin typeface="+mj-lt"/>
              </a:rPr>
              <a:t>을 이용해서 </a:t>
            </a:r>
            <a:r>
              <a:rPr lang="en-US" altLang="ko-KR" sz="1000" dirty="0" err="1">
                <a:latin typeface="+mj-lt"/>
              </a:rPr>
              <a:t>OpenDRIVE</a:t>
            </a:r>
            <a:r>
              <a:rPr lang="en-US" altLang="ko-KR" sz="1000" dirty="0">
                <a:latin typeface="+mj-lt"/>
              </a:rPr>
              <a:t> </a:t>
            </a:r>
            <a:r>
              <a:rPr lang="ko-KR" altLang="en-US" sz="1000" dirty="0">
                <a:latin typeface="+mj-lt"/>
              </a:rPr>
              <a:t>표준 도로 포맷으로 변환하여 </a:t>
            </a:r>
            <a:r>
              <a:rPr lang="en-US" altLang="ko-KR" sz="1000" dirty="0">
                <a:latin typeface="+mj-lt"/>
              </a:rPr>
              <a:t>Vires VTD</a:t>
            </a:r>
            <a:r>
              <a:rPr lang="ko-KR" altLang="en-US" sz="1000" dirty="0">
                <a:latin typeface="+mj-lt"/>
              </a:rPr>
              <a:t>에 도로환경 조건으로 입력시킵니다</a:t>
            </a:r>
            <a:r>
              <a:rPr lang="en-US" altLang="ko-KR" sz="1000" dirty="0">
                <a:latin typeface="+mj-lt"/>
              </a:rPr>
              <a:t>.</a:t>
            </a:r>
          </a:p>
          <a:p>
            <a:endParaRPr lang="en-US" altLang="ko-KR" sz="1000" dirty="0">
              <a:latin typeface="+mj-lt"/>
            </a:endParaRPr>
          </a:p>
          <a:p>
            <a:r>
              <a:rPr lang="en-US" altLang="ko-KR" sz="1000" dirty="0">
                <a:latin typeface="+mj-lt"/>
              </a:rPr>
              <a:t>5. </a:t>
            </a:r>
            <a:r>
              <a:rPr lang="ko-KR" altLang="en-US" sz="1000" dirty="0">
                <a:latin typeface="+mj-lt"/>
              </a:rPr>
              <a:t>센서 데이터들은 도로에서 대상물들을 검출해 내기 위한 </a:t>
            </a:r>
            <a:r>
              <a:rPr lang="en-US" altLang="ko-KR" sz="1000" dirty="0">
                <a:latin typeface="+mj-lt"/>
              </a:rPr>
              <a:t>LiDAR, Radar, Camera</a:t>
            </a:r>
            <a:r>
              <a:rPr lang="ko-KR" altLang="en-US" sz="1000" dirty="0">
                <a:latin typeface="+mj-lt"/>
              </a:rPr>
              <a:t>들</a:t>
            </a:r>
            <a:r>
              <a:rPr lang="en-US" altLang="ko-KR" sz="1000" dirty="0">
                <a:latin typeface="+mj-lt"/>
              </a:rPr>
              <a:t> </a:t>
            </a:r>
            <a:r>
              <a:rPr lang="ko-KR" altLang="en-US" sz="1000" dirty="0">
                <a:latin typeface="+mj-lt"/>
              </a:rPr>
              <a:t>및 현재 자율주행차량의 정밀 위치 확인을 위한 </a:t>
            </a:r>
            <a:r>
              <a:rPr lang="en-US" altLang="ko-KR" sz="1000" dirty="0">
                <a:latin typeface="+mj-lt"/>
              </a:rPr>
              <a:t>GNSS(Global</a:t>
            </a:r>
            <a:r>
              <a:rPr lang="ko-KR" altLang="en-US" sz="1000" dirty="0">
                <a:latin typeface="+mj-lt"/>
              </a:rPr>
              <a:t> </a:t>
            </a:r>
            <a:r>
              <a:rPr lang="en-US" altLang="ko-KR" sz="1000" dirty="0">
                <a:latin typeface="+mj-lt"/>
              </a:rPr>
              <a:t>Navigation</a:t>
            </a:r>
            <a:r>
              <a:rPr lang="ko-KR" altLang="en-US" sz="1000" dirty="0">
                <a:latin typeface="+mj-lt"/>
              </a:rPr>
              <a:t> </a:t>
            </a:r>
            <a:r>
              <a:rPr lang="en-US" altLang="ko-KR" sz="1000" dirty="0">
                <a:latin typeface="+mj-lt"/>
              </a:rPr>
              <a:t>Satellite</a:t>
            </a:r>
            <a:r>
              <a:rPr lang="ko-KR" altLang="en-US" sz="1000" dirty="0">
                <a:latin typeface="+mj-lt"/>
              </a:rPr>
              <a:t> </a:t>
            </a:r>
            <a:r>
              <a:rPr lang="en-US" altLang="ko-KR" sz="1000" dirty="0">
                <a:latin typeface="+mj-lt"/>
              </a:rPr>
              <a:t>System)</a:t>
            </a:r>
            <a:r>
              <a:rPr lang="ko-KR" altLang="en-US" sz="1000" dirty="0">
                <a:latin typeface="+mj-lt"/>
              </a:rPr>
              <a:t>및 그것의 수신 위치를 더욱 정교하게 교정해주는 </a:t>
            </a:r>
            <a:r>
              <a:rPr lang="en-US" altLang="ko-KR" sz="1000" dirty="0">
                <a:latin typeface="+mj-lt"/>
              </a:rPr>
              <a:t>IMU(Inertia</a:t>
            </a:r>
            <a:r>
              <a:rPr lang="ko-KR" altLang="en-US" sz="1000" dirty="0">
                <a:latin typeface="+mj-lt"/>
              </a:rPr>
              <a:t> </a:t>
            </a:r>
            <a:r>
              <a:rPr lang="en-US" altLang="ko-KR" sz="1000" dirty="0">
                <a:latin typeface="+mj-lt"/>
              </a:rPr>
              <a:t>Measurement</a:t>
            </a:r>
            <a:r>
              <a:rPr lang="ko-KR" altLang="en-US" sz="1000" dirty="0">
                <a:latin typeface="+mj-lt"/>
              </a:rPr>
              <a:t> </a:t>
            </a:r>
            <a:r>
              <a:rPr lang="en-US" altLang="ko-KR" sz="1000" dirty="0">
                <a:latin typeface="+mj-lt"/>
              </a:rPr>
              <a:t>Unit</a:t>
            </a:r>
            <a:r>
              <a:rPr lang="ko-KR" altLang="en-US" sz="1000" dirty="0">
                <a:latin typeface="+mj-lt"/>
              </a:rPr>
              <a:t> 관성측정장치</a:t>
            </a:r>
            <a:r>
              <a:rPr lang="en-US" altLang="ko-KR" sz="1000" dirty="0">
                <a:latin typeface="+mj-lt"/>
              </a:rPr>
              <a:t>)</a:t>
            </a:r>
            <a:r>
              <a:rPr lang="ko-KR" altLang="en-US" sz="1000" dirty="0">
                <a:latin typeface="+mj-lt"/>
              </a:rPr>
              <a:t>를 모두 포함한 융합데이터로 분석 처리됩니다</a:t>
            </a:r>
            <a:r>
              <a:rPr lang="en-US" altLang="ko-KR" sz="1000" dirty="0">
                <a:latin typeface="+mj-lt"/>
              </a:rPr>
              <a:t>.</a:t>
            </a:r>
          </a:p>
          <a:p>
            <a:endParaRPr lang="en-US" altLang="ko-KR" sz="1000" dirty="0">
              <a:latin typeface="+mj-lt"/>
            </a:endParaRPr>
          </a:p>
          <a:p>
            <a:r>
              <a:rPr lang="en-US" altLang="ko-KR" sz="1000" dirty="0">
                <a:latin typeface="+mj-lt"/>
              </a:rPr>
              <a:t>6. </a:t>
            </a:r>
            <a:r>
              <a:rPr lang="ko-KR" altLang="en-US" sz="1000" dirty="0">
                <a:latin typeface="+mj-lt"/>
              </a:rPr>
              <a:t>센서 데이터는 분석을 통해 비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눈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안개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가시거리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명암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도로의 마찰계수 등등 환경 요인으로 인지되고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그에 따라 적절히 자율주행 알고리즘이 제어 명령을 만들어 냅니다</a:t>
            </a:r>
            <a:r>
              <a:rPr lang="en-US" altLang="ko-KR" sz="1000" dirty="0">
                <a:latin typeface="+mj-lt"/>
              </a:rPr>
              <a:t>.</a:t>
            </a:r>
          </a:p>
          <a:p>
            <a:endParaRPr lang="en-US" altLang="ko-KR" sz="1000" dirty="0">
              <a:latin typeface="+mj-lt"/>
            </a:endParaRPr>
          </a:p>
          <a:p>
            <a:r>
              <a:rPr lang="en-US" altLang="ko-KR" sz="1000" dirty="0">
                <a:latin typeface="+mj-lt"/>
              </a:rPr>
              <a:t>7. </a:t>
            </a:r>
            <a:r>
              <a:rPr lang="ko-KR" altLang="en-US" sz="1000" dirty="0">
                <a:latin typeface="+mj-lt"/>
              </a:rPr>
              <a:t>이상의 모든 정보를 실시간으로 종합하고</a:t>
            </a:r>
            <a:r>
              <a:rPr lang="en-US" altLang="ko-KR" sz="1000" dirty="0">
                <a:latin typeface="+mj-lt"/>
              </a:rPr>
              <a:t>, </a:t>
            </a:r>
            <a:r>
              <a:rPr lang="en-US" altLang="ko-KR" sz="1000" dirty="0" err="1">
                <a:latin typeface="+mj-lt"/>
              </a:rPr>
              <a:t>OpenSCENARIO</a:t>
            </a:r>
            <a:r>
              <a:rPr lang="ko-KR" altLang="en-US" sz="1000" dirty="0">
                <a:latin typeface="+mj-lt"/>
              </a:rPr>
              <a:t>에서 정의한 다양한 수많은 주행환경 시나리오들에 대한 검증을 하는 자율주행 테스트 플랫폼이 </a:t>
            </a:r>
            <a:r>
              <a:rPr lang="en-US" altLang="ko-KR" sz="1000" dirty="0">
                <a:latin typeface="+mj-lt"/>
              </a:rPr>
              <a:t>VTD</a:t>
            </a:r>
            <a:r>
              <a:rPr lang="ko-KR" altLang="en-US" sz="1000" dirty="0">
                <a:latin typeface="+mj-lt"/>
              </a:rPr>
              <a:t>입니다</a:t>
            </a:r>
            <a:r>
              <a:rPr lang="en-US" altLang="ko-KR" sz="1000" dirty="0">
                <a:latin typeface="+mj-lt"/>
              </a:rPr>
              <a:t>. VTD</a:t>
            </a:r>
            <a:r>
              <a:rPr lang="ko-KR" altLang="en-US" sz="1000" dirty="0">
                <a:latin typeface="+mj-lt"/>
              </a:rPr>
              <a:t>화면의 오른쪽 하단에 </a:t>
            </a:r>
            <a:r>
              <a:rPr lang="en-US" altLang="ko-KR" sz="1000" dirty="0">
                <a:latin typeface="+mj-lt"/>
              </a:rPr>
              <a:t>2</a:t>
            </a:r>
            <a:r>
              <a:rPr lang="ko-KR" altLang="en-US" sz="1000" dirty="0">
                <a:latin typeface="+mj-lt"/>
              </a:rPr>
              <a:t>개의 원으로 표시되어 있는 부분이 </a:t>
            </a:r>
            <a:r>
              <a:rPr lang="en-US" altLang="ko-KR" sz="1000" dirty="0">
                <a:latin typeface="+mj-lt"/>
              </a:rPr>
              <a:t>VTD</a:t>
            </a:r>
            <a:r>
              <a:rPr lang="ko-KR" altLang="en-US" sz="1000" dirty="0">
                <a:latin typeface="+mj-lt"/>
              </a:rPr>
              <a:t>만의 독보적인 장점인 </a:t>
            </a:r>
            <a:r>
              <a:rPr lang="en-US" altLang="ko-KR" sz="1000" dirty="0" err="1">
                <a:latin typeface="+mj-lt"/>
              </a:rPr>
              <a:t>Pulk</a:t>
            </a:r>
            <a:r>
              <a:rPr lang="en-US" altLang="ko-KR" sz="1000" dirty="0">
                <a:latin typeface="+mj-lt"/>
              </a:rPr>
              <a:t> </a:t>
            </a:r>
            <a:r>
              <a:rPr lang="en-US" altLang="ko-KR" sz="1000" dirty="0" err="1">
                <a:latin typeface="+mj-lt"/>
              </a:rPr>
              <a:t>Traffice</a:t>
            </a:r>
            <a:r>
              <a:rPr lang="en-US" altLang="ko-KR" sz="1000" dirty="0">
                <a:latin typeface="+mj-lt"/>
              </a:rPr>
              <a:t> Region </a:t>
            </a:r>
            <a:r>
              <a:rPr lang="ko-KR" altLang="en-US" sz="1000" dirty="0">
                <a:latin typeface="+mj-lt"/>
              </a:rPr>
              <a:t>정의 기능을 보여주고 있습니다</a:t>
            </a:r>
            <a:r>
              <a:rPr lang="en-US" altLang="ko-KR" sz="1000" dirty="0">
                <a:latin typeface="+mj-lt"/>
              </a:rPr>
              <a:t>. </a:t>
            </a:r>
            <a:r>
              <a:rPr lang="ko-KR" altLang="en-US" sz="1000" dirty="0">
                <a:latin typeface="+mj-lt"/>
              </a:rPr>
              <a:t>가운데 파란색으로 표시된 차량이 실시간으로</a:t>
            </a:r>
            <a:r>
              <a:rPr lang="en-US" altLang="ko-KR" sz="1000" dirty="0">
                <a:latin typeface="+mj-lt"/>
              </a:rPr>
              <a:t> </a:t>
            </a:r>
            <a:r>
              <a:rPr lang="ko-KR" altLang="en-US" sz="1000" dirty="0">
                <a:latin typeface="+mj-lt"/>
              </a:rPr>
              <a:t>통신의 입출력 제어가 되고있는 자율주행 </a:t>
            </a:r>
            <a:r>
              <a:rPr lang="en-US" altLang="ko-KR" sz="1000" dirty="0">
                <a:latin typeface="+mj-lt"/>
              </a:rPr>
              <a:t>ego-</a:t>
            </a:r>
            <a:r>
              <a:rPr lang="ko-KR" altLang="en-US" sz="1000" dirty="0">
                <a:latin typeface="+mj-lt"/>
              </a:rPr>
              <a:t>차량이며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이것을 중심으로 원으로 표시된 일정영역 내부에 있는 빨간색 차량들 및 도로에 대해서는 매우 정밀한 주행 시뮬레이션을 수행하고 두번째 원 바깥의 초록색 차량들 및 도로에 대해서는 축약된 계산을 수행함으로써</a:t>
            </a:r>
            <a:r>
              <a:rPr lang="en-US" altLang="ko-KR" sz="1000" dirty="0">
                <a:latin typeface="+mj-lt"/>
              </a:rPr>
              <a:t>,</a:t>
            </a:r>
            <a:r>
              <a:rPr lang="ko-KR" altLang="en-US" sz="1000" dirty="0">
                <a:latin typeface="+mj-lt"/>
              </a:rPr>
              <a:t> 전체적으로 같이 주행하는 </a:t>
            </a:r>
            <a:r>
              <a:rPr lang="ko-KR" altLang="en-US" sz="1000" dirty="0" err="1">
                <a:latin typeface="+mj-lt"/>
              </a:rPr>
              <a:t>챠량이</a:t>
            </a:r>
            <a:r>
              <a:rPr lang="ko-KR" altLang="en-US" sz="1000" dirty="0">
                <a:latin typeface="+mj-lt"/>
              </a:rPr>
              <a:t> 수백대가 되어도 주행거리가 수백</a:t>
            </a:r>
            <a:r>
              <a:rPr lang="en-US" altLang="ko-KR" sz="1000" dirty="0">
                <a:latin typeface="+mj-lt"/>
              </a:rPr>
              <a:t>km</a:t>
            </a:r>
            <a:r>
              <a:rPr lang="ko-KR" altLang="en-US" sz="1000" dirty="0">
                <a:latin typeface="+mj-lt"/>
              </a:rPr>
              <a:t>가 되어도 컴퓨터 하드웨어에 무리를 주지않고 시뮬레이션</a:t>
            </a:r>
            <a:r>
              <a:rPr lang="en-US" altLang="ko-KR" sz="1000" dirty="0">
                <a:latin typeface="+mj-lt"/>
              </a:rPr>
              <a:t>(</a:t>
            </a:r>
            <a:r>
              <a:rPr lang="ko-KR" altLang="en-US" sz="1000" dirty="0">
                <a:latin typeface="+mj-lt"/>
              </a:rPr>
              <a:t>가상주행 테스트</a:t>
            </a:r>
            <a:r>
              <a:rPr lang="en-US" altLang="ko-KR" sz="1000" dirty="0">
                <a:latin typeface="+mj-lt"/>
              </a:rPr>
              <a:t>)</a:t>
            </a:r>
            <a:r>
              <a:rPr lang="ko-KR" altLang="en-US" sz="1000" dirty="0">
                <a:latin typeface="+mj-lt"/>
              </a:rPr>
              <a:t>이 가능한 분할 로딩 기법이며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이것은 경쟁회사들은 불가능한 </a:t>
            </a:r>
            <a:r>
              <a:rPr lang="en-US" altLang="ko-KR" sz="1000" dirty="0">
                <a:latin typeface="+mj-lt"/>
              </a:rPr>
              <a:t>VTD</a:t>
            </a:r>
            <a:r>
              <a:rPr lang="ko-KR" altLang="en-US" sz="1000" dirty="0">
                <a:latin typeface="+mj-lt"/>
              </a:rPr>
              <a:t>의 독보적인 기술입니다</a:t>
            </a:r>
            <a:r>
              <a:rPr lang="en-US" altLang="ko-KR" sz="1000" dirty="0">
                <a:latin typeface="+mj-lt"/>
              </a:rPr>
              <a:t>.</a:t>
            </a:r>
          </a:p>
          <a:p>
            <a:endParaRPr lang="en-US" altLang="ko-KR" sz="1000" dirty="0">
              <a:latin typeface="+mj-lt"/>
            </a:endParaRPr>
          </a:p>
          <a:p>
            <a:r>
              <a:rPr lang="en-US" altLang="ko-KR" sz="1000" dirty="0">
                <a:latin typeface="+mj-lt"/>
              </a:rPr>
              <a:t>8. </a:t>
            </a:r>
            <a:r>
              <a:rPr lang="ko-KR" altLang="en-US" sz="1000" dirty="0">
                <a:latin typeface="+mj-lt"/>
              </a:rPr>
              <a:t>마지막으로 수많은 주행시나리오에 따는 검증을 수행한 후 빅데이터로 저장하고</a:t>
            </a:r>
            <a:r>
              <a:rPr lang="en-US" altLang="ko-KR" sz="1000" dirty="0">
                <a:latin typeface="+mj-lt"/>
              </a:rPr>
              <a:t>, </a:t>
            </a:r>
            <a:r>
              <a:rPr lang="ko-KR" altLang="en-US" sz="1000" dirty="0">
                <a:latin typeface="+mj-lt"/>
              </a:rPr>
              <a:t>그것을 다시 필요에 따라 인공지능 샘플링을 통해서 필요한 극한 테스트 조건들을 다시 불러내서 사용하는 </a:t>
            </a:r>
            <a:r>
              <a:rPr lang="en-US" altLang="ko-KR" sz="1000" dirty="0">
                <a:latin typeface="+mj-lt"/>
              </a:rPr>
              <a:t>VTD Scale (</a:t>
            </a:r>
            <a:r>
              <a:rPr lang="ko-KR" altLang="en-US" sz="1000" dirty="0">
                <a:latin typeface="+mj-lt"/>
              </a:rPr>
              <a:t>초대규모 병렬 </a:t>
            </a:r>
            <a:r>
              <a:rPr lang="en-US" altLang="ko-KR" sz="1000" dirty="0">
                <a:latin typeface="+mj-lt"/>
              </a:rPr>
              <a:t>VTD</a:t>
            </a:r>
            <a:r>
              <a:rPr lang="ko-KR" altLang="en-US" sz="1000" dirty="0">
                <a:latin typeface="+mj-lt"/>
              </a:rPr>
              <a:t> 수행환경</a:t>
            </a:r>
            <a:r>
              <a:rPr lang="en-US" altLang="ko-KR" sz="1000" dirty="0">
                <a:latin typeface="+mj-lt"/>
              </a:rPr>
              <a:t>)</a:t>
            </a:r>
            <a:r>
              <a:rPr lang="ko-KR" altLang="en-US" sz="1000" dirty="0">
                <a:latin typeface="+mj-lt"/>
              </a:rPr>
              <a:t>을</a:t>
            </a:r>
            <a:r>
              <a:rPr lang="en-US" altLang="ko-KR" sz="1000" dirty="0">
                <a:latin typeface="+mj-lt"/>
              </a:rPr>
              <a:t> </a:t>
            </a:r>
            <a:r>
              <a:rPr lang="ko-KR" altLang="en-US" sz="1000" dirty="0">
                <a:latin typeface="+mj-lt"/>
              </a:rPr>
              <a:t>보여주고 있습니다</a:t>
            </a:r>
            <a:r>
              <a:rPr lang="en-US" altLang="ko-KR" sz="1000" dirty="0">
                <a:latin typeface="+mj-lt"/>
              </a:rPr>
              <a:t>.</a:t>
            </a:r>
            <a:endParaRPr lang="ko-KR" altLang="en-US" sz="1000" dirty="0">
              <a:latin typeface="+mj-lt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1F306-E1EF-4947-B34F-7C91FDAB10B2}" type="slidenum">
              <a:rPr lang="ko-KR" altLang="en-US" smtClean="0"/>
              <a:t>30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01705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BC1F306-E1EF-4947-B34F-7C91FDAB10B2}" type="slidenum">
              <a:rPr lang="ko-KR" altLang="en-US" smtClean="0"/>
              <a:t>44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3381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9.svg"/><Relationship Id="rId7" Type="http://schemas.openxmlformats.org/officeDocument/2006/relationships/image" Target="../media/image5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sv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sv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svg"/><Relationship Id="rId4" Type="http://schemas.openxmlformats.org/officeDocument/2006/relationships/image" Target="../media/image13.sv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7" Type="http://schemas.openxmlformats.org/officeDocument/2006/relationships/image" Target="../media/image29.jpeg"/><Relationship Id="rId2" Type="http://schemas.openxmlformats.org/officeDocument/2006/relationships/image" Target="../media/image11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41" Type="http://schemas.openxmlformats.org/officeDocument/2006/relationships/image" Target="../media/image6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jpe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8" Type="http://schemas.openxmlformats.org/officeDocument/2006/relationships/image" Target="../media/image30.png"/><Relationship Id="rId3" Type="http://schemas.openxmlformats.org/officeDocument/2006/relationships/hyperlink" Target="http://www.smotor.com/" TargetMode="External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/Relationships>
</file>

<file path=ppt/slideLayouts/_rels/slideLayout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openxmlformats.org/officeDocument/2006/relationships/image" Target="../media/image42.png"/><Relationship Id="rId26" Type="http://schemas.openxmlformats.org/officeDocument/2006/relationships/image" Target="../media/image67.png"/><Relationship Id="rId39" Type="http://schemas.openxmlformats.org/officeDocument/2006/relationships/image" Target="../media/image56.png"/><Relationship Id="rId21" Type="http://schemas.openxmlformats.org/officeDocument/2006/relationships/image" Target="../media/image45.png"/><Relationship Id="rId34" Type="http://schemas.openxmlformats.org/officeDocument/2006/relationships/image" Target="../media/image50.png"/><Relationship Id="rId42" Type="http://schemas.openxmlformats.org/officeDocument/2006/relationships/image" Target="../media/image57.png"/><Relationship Id="rId47" Type="http://schemas.openxmlformats.org/officeDocument/2006/relationships/image" Target="../media/image73.png"/><Relationship Id="rId50" Type="http://schemas.openxmlformats.org/officeDocument/2006/relationships/image" Target="../media/image76.png"/><Relationship Id="rId55" Type="http://schemas.openxmlformats.org/officeDocument/2006/relationships/image" Target="../media/image53.png"/><Relationship Id="rId63" Type="http://schemas.openxmlformats.org/officeDocument/2006/relationships/image" Target="../media/image87.png"/><Relationship Id="rId7" Type="http://schemas.openxmlformats.org/officeDocument/2006/relationships/image" Target="../media/image31.png"/><Relationship Id="rId2" Type="http://schemas.openxmlformats.org/officeDocument/2006/relationships/image" Target="../media/image11.png"/><Relationship Id="rId16" Type="http://schemas.openxmlformats.org/officeDocument/2006/relationships/image" Target="../media/image40.png"/><Relationship Id="rId29" Type="http://schemas.openxmlformats.org/officeDocument/2006/relationships/image" Target="../media/image49.png"/><Relationship Id="rId11" Type="http://schemas.openxmlformats.org/officeDocument/2006/relationships/image" Target="../media/image35.png"/><Relationship Id="rId24" Type="http://schemas.openxmlformats.org/officeDocument/2006/relationships/image" Target="../media/image65.png"/><Relationship Id="rId32" Type="http://schemas.openxmlformats.org/officeDocument/2006/relationships/image" Target="../media/image71.png"/><Relationship Id="rId37" Type="http://schemas.openxmlformats.org/officeDocument/2006/relationships/image" Target="../media/image51.png"/><Relationship Id="rId40" Type="http://schemas.openxmlformats.org/officeDocument/2006/relationships/image" Target="../media/image52.png"/><Relationship Id="rId45" Type="http://schemas.openxmlformats.org/officeDocument/2006/relationships/image" Target="../media/image47.png"/><Relationship Id="rId53" Type="http://schemas.openxmlformats.org/officeDocument/2006/relationships/image" Target="../media/image79.png"/><Relationship Id="rId58" Type="http://schemas.openxmlformats.org/officeDocument/2006/relationships/image" Target="../media/image82.png"/><Relationship Id="rId5" Type="http://schemas.openxmlformats.org/officeDocument/2006/relationships/image" Target="../media/image29.jpeg"/><Relationship Id="rId61" Type="http://schemas.openxmlformats.org/officeDocument/2006/relationships/image" Target="../media/image85.png"/><Relationship Id="rId19" Type="http://schemas.openxmlformats.org/officeDocument/2006/relationships/image" Target="../media/image43.png"/><Relationship Id="rId14" Type="http://schemas.openxmlformats.org/officeDocument/2006/relationships/image" Target="../media/image38.png"/><Relationship Id="rId22" Type="http://schemas.openxmlformats.org/officeDocument/2006/relationships/image" Target="../media/image64.png"/><Relationship Id="rId27" Type="http://schemas.openxmlformats.org/officeDocument/2006/relationships/image" Target="../media/image68.png"/><Relationship Id="rId30" Type="http://schemas.openxmlformats.org/officeDocument/2006/relationships/image" Target="../media/image70.png"/><Relationship Id="rId35" Type="http://schemas.openxmlformats.org/officeDocument/2006/relationships/image" Target="../media/image58.png"/><Relationship Id="rId43" Type="http://schemas.openxmlformats.org/officeDocument/2006/relationships/image" Target="../media/image72.png"/><Relationship Id="rId48" Type="http://schemas.openxmlformats.org/officeDocument/2006/relationships/image" Target="../media/image74.jpeg"/><Relationship Id="rId56" Type="http://schemas.openxmlformats.org/officeDocument/2006/relationships/image" Target="../media/image55.png"/><Relationship Id="rId8" Type="http://schemas.openxmlformats.org/officeDocument/2006/relationships/image" Target="../media/image32.jpeg"/><Relationship Id="rId51" Type="http://schemas.openxmlformats.org/officeDocument/2006/relationships/image" Target="../media/image77.png"/><Relationship Id="rId3" Type="http://schemas.openxmlformats.org/officeDocument/2006/relationships/image" Target="../media/image27.png"/><Relationship Id="rId12" Type="http://schemas.openxmlformats.org/officeDocument/2006/relationships/image" Target="../media/image36.png"/><Relationship Id="rId17" Type="http://schemas.openxmlformats.org/officeDocument/2006/relationships/image" Target="../media/image41.png"/><Relationship Id="rId25" Type="http://schemas.openxmlformats.org/officeDocument/2006/relationships/image" Target="../media/image66.png"/><Relationship Id="rId33" Type="http://schemas.openxmlformats.org/officeDocument/2006/relationships/image" Target="../media/image54.png"/><Relationship Id="rId38" Type="http://schemas.openxmlformats.org/officeDocument/2006/relationships/image" Target="../media/image60.png"/><Relationship Id="rId46" Type="http://schemas.openxmlformats.org/officeDocument/2006/relationships/image" Target="../media/image48.png"/><Relationship Id="rId59" Type="http://schemas.openxmlformats.org/officeDocument/2006/relationships/image" Target="../media/image83.png"/><Relationship Id="rId20" Type="http://schemas.openxmlformats.org/officeDocument/2006/relationships/image" Target="../media/image44.png"/><Relationship Id="rId41" Type="http://schemas.openxmlformats.org/officeDocument/2006/relationships/image" Target="../media/image61.png"/><Relationship Id="rId54" Type="http://schemas.openxmlformats.org/officeDocument/2006/relationships/image" Target="../media/image80.png"/><Relationship Id="rId62" Type="http://schemas.openxmlformats.org/officeDocument/2006/relationships/image" Target="../media/image8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0.png"/><Relationship Id="rId15" Type="http://schemas.openxmlformats.org/officeDocument/2006/relationships/image" Target="../media/image39.png"/><Relationship Id="rId23" Type="http://schemas.openxmlformats.org/officeDocument/2006/relationships/image" Target="../media/image46.png"/><Relationship Id="rId28" Type="http://schemas.openxmlformats.org/officeDocument/2006/relationships/image" Target="../media/image69.png"/><Relationship Id="rId36" Type="http://schemas.openxmlformats.org/officeDocument/2006/relationships/image" Target="../media/image59.png"/><Relationship Id="rId49" Type="http://schemas.openxmlformats.org/officeDocument/2006/relationships/image" Target="../media/image75.png"/><Relationship Id="rId57" Type="http://schemas.openxmlformats.org/officeDocument/2006/relationships/image" Target="../media/image81.png"/><Relationship Id="rId10" Type="http://schemas.openxmlformats.org/officeDocument/2006/relationships/image" Target="../media/image34.png"/><Relationship Id="rId31" Type="http://schemas.openxmlformats.org/officeDocument/2006/relationships/image" Target="../media/image63.png"/><Relationship Id="rId44" Type="http://schemas.openxmlformats.org/officeDocument/2006/relationships/image" Target="../media/image62.png"/><Relationship Id="rId52" Type="http://schemas.openxmlformats.org/officeDocument/2006/relationships/image" Target="../media/image78.png"/><Relationship Id="rId60" Type="http://schemas.openxmlformats.org/officeDocument/2006/relationships/image" Target="../media/image84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9.svg"/><Relationship Id="rId7" Type="http://schemas.openxmlformats.org/officeDocument/2006/relationships/image" Target="../media/image8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8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그래픽 21">
            <a:extLst>
              <a:ext uri="{FF2B5EF4-FFF2-40B4-BE49-F238E27FC236}">
                <a16:creationId xmlns:a16="http://schemas.microsoft.com/office/drawing/2014/main" id="{B920E0CD-CDE0-45DE-A964-6D00D03D11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" y="2615562"/>
            <a:ext cx="9906000" cy="2376001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1301" y="6584065"/>
            <a:ext cx="2228850" cy="201597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D85031F-67EE-4A49-85A0-03ECF3B3DE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-2" y="2615563"/>
            <a:ext cx="4949566" cy="1584000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1736EB9-CA7C-4FA1-A876-D915560F8E09}"/>
              </a:ext>
            </a:extLst>
          </p:cNvPr>
          <p:cNvSpPr/>
          <p:nvPr userDrawn="1"/>
        </p:nvSpPr>
        <p:spPr>
          <a:xfrm>
            <a:off x="0" y="6502301"/>
            <a:ext cx="9906000" cy="365126"/>
          </a:xfrm>
          <a:prstGeom prst="rect">
            <a:avLst/>
          </a:prstGeom>
          <a:gradFill>
            <a:gsLst>
              <a:gs pos="18000">
                <a:srgbClr val="C4151B"/>
              </a:gs>
              <a:gs pos="44000">
                <a:srgbClr val="002A68"/>
              </a:gs>
              <a:gs pos="2655">
                <a:schemeClr val="bg1"/>
              </a:gs>
              <a:gs pos="73000">
                <a:srgbClr val="001A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44BDA40-DCCF-4B2C-93F9-E49A0339C222}"/>
              </a:ext>
            </a:extLst>
          </p:cNvPr>
          <p:cNvSpPr/>
          <p:nvPr userDrawn="1"/>
        </p:nvSpPr>
        <p:spPr>
          <a:xfrm>
            <a:off x="3608931" y="6591646"/>
            <a:ext cx="2686954" cy="275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905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92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"/>
                <a:cs typeface="Arial" panose="020B0604020202020204" pitchFamily="34" charset="0"/>
              </a:rPr>
              <a:t>Electronics Test &amp; Measurement System</a:t>
            </a:r>
            <a:endParaRPr lang="en-US" altLang="ko-KR" sz="13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"/>
              <a:cs typeface="Arial" panose="020B0604020202020204" pitchFamily="34" charset="0"/>
            </a:endParaRP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F918A021-DD3E-4835-96F8-2E84EC1AB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486151" y="751300"/>
            <a:ext cx="8126589" cy="683628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r"/>
            <a:r>
              <a:rPr lang="ko-KR" altLang="en-US" sz="2600" b="1">
                <a:latin typeface="Arial" panose="020B0604020202020204" pitchFamily="34" charset="0"/>
              </a:rPr>
              <a:t>제목</a:t>
            </a:r>
          </a:p>
        </p:txBody>
      </p:sp>
      <p:sp>
        <p:nvSpPr>
          <p:cNvPr id="33" name="부제목 2">
            <a:extLst>
              <a:ext uri="{FF2B5EF4-FFF2-40B4-BE49-F238E27FC236}">
                <a16:creationId xmlns:a16="http://schemas.microsoft.com/office/drawing/2014/main" id="{376FE71C-CB05-4D24-9106-682537966BDE}"/>
              </a:ext>
            </a:extLst>
          </p:cNvPr>
          <p:cNvSpPr txBox="1">
            <a:spLocks/>
          </p:cNvSpPr>
          <p:nvPr userDrawn="1"/>
        </p:nvSpPr>
        <p:spPr>
          <a:xfrm>
            <a:off x="7932534" y="5374119"/>
            <a:ext cx="1844879" cy="36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sz="1733">
              <a:ea typeface="HY견고딕" panose="02030600000101010101" pitchFamily="18" charset="-127"/>
            </a:endParaRPr>
          </a:p>
        </p:txBody>
      </p:sp>
      <p:pic>
        <p:nvPicPr>
          <p:cNvPr id="3" name="그림 2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95BA79B5-9DEC-46BF-BF39-BF6E3E5969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248" y="6097629"/>
            <a:ext cx="2309499" cy="360000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8B9A1C5D-B4B1-4C2D-B65B-867CBB0C77B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1305876" y="-1038773"/>
            <a:ext cx="45719" cy="2657475"/>
          </a:xfrm>
          <a:prstGeom prst="rect">
            <a:avLst/>
          </a:prstGeom>
        </p:spPr>
      </p:pic>
      <p:pic>
        <p:nvPicPr>
          <p:cNvPr id="18" name="그래픽 17">
            <a:extLst>
              <a:ext uri="{FF2B5EF4-FFF2-40B4-BE49-F238E27FC236}">
                <a16:creationId xmlns:a16="http://schemas.microsoft.com/office/drawing/2014/main" id="{89B29C35-E7CF-46F0-9E0A-0E9C2D649DC0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 rot="16200000">
            <a:off x="8554403" y="350102"/>
            <a:ext cx="45719" cy="2657475"/>
          </a:xfrm>
          <a:prstGeom prst="rect">
            <a:avLst/>
          </a:prstGeom>
        </p:spPr>
      </p:pic>
      <p:pic>
        <p:nvPicPr>
          <p:cNvPr id="20" name="그림 19" descr="잔디, 실외, 나무, 기린이(가) 표시된 사진&#10;&#10;자동 생성된 설명">
            <a:extLst>
              <a:ext uri="{FF2B5EF4-FFF2-40B4-BE49-F238E27FC236}">
                <a16:creationId xmlns:a16="http://schemas.microsoft.com/office/drawing/2014/main" id="{8EB9FDB1-1AF7-4826-80A7-3F51A17BB66F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6438" y="3407563"/>
            <a:ext cx="4953000" cy="158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4139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00" b="0" i="0">
                <a:solidFill>
                  <a:srgbClr val="192F55"/>
                </a:solidFill>
                <a:latin typeface="Noto Sans CJK KR Bold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직사각형 5"/>
          <p:cNvSpPr/>
          <p:nvPr userDrawn="1"/>
        </p:nvSpPr>
        <p:spPr>
          <a:xfrm rot="10800000">
            <a:off x="-3838" y="6583969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C31016"/>
              </a:gs>
              <a:gs pos="39000">
                <a:srgbClr val="00113A"/>
              </a:gs>
              <a:gs pos="87000">
                <a:srgbClr val="C6201E"/>
              </a:gs>
              <a:gs pos="63000">
                <a:srgbClr val="0011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927AC63-A02A-4F2E-8D29-70026FD6B516}"/>
              </a:ext>
            </a:extLst>
          </p:cNvPr>
          <p:cNvCxnSpPr>
            <a:cxnSpLocks/>
          </p:cNvCxnSpPr>
          <p:nvPr userDrawn="1"/>
        </p:nvCxnSpPr>
        <p:spPr>
          <a:xfrm>
            <a:off x="162132" y="516414"/>
            <a:ext cx="9542174" cy="0"/>
          </a:xfrm>
          <a:prstGeom prst="line">
            <a:avLst/>
          </a:prstGeom>
          <a:ln w="22225">
            <a:solidFill>
              <a:srgbClr val="001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DB8DCE5-6355-419D-9B51-DE506126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Noto Sans CJK KR Bold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  <p:pic>
        <p:nvPicPr>
          <p:cNvPr id="9" name="그림 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2B37280F-82BA-4765-81EA-73101B99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4" y="6632431"/>
            <a:ext cx="11547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9952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래픽 20">
            <a:extLst>
              <a:ext uri="{FF2B5EF4-FFF2-40B4-BE49-F238E27FC236}">
                <a16:creationId xmlns:a16="http://schemas.microsoft.com/office/drawing/2014/main" id="{7BC82FAD-590B-4A26-92D9-DE578023F16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30560" b="25632"/>
          <a:stretch/>
        </p:blipFill>
        <p:spPr>
          <a:xfrm>
            <a:off x="4172379" y="3597"/>
            <a:ext cx="5775239" cy="6646999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031301" y="6584065"/>
            <a:ext cx="2228850" cy="201597"/>
          </a:xfrm>
        </p:spPr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2D85031F-67EE-4A49-85A0-03ECF3B3DE56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525" y="4904703"/>
            <a:ext cx="2933595" cy="938832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B1736EB9-CA7C-4FA1-A876-D915560F8E09}"/>
              </a:ext>
            </a:extLst>
          </p:cNvPr>
          <p:cNvSpPr/>
          <p:nvPr userDrawn="1"/>
        </p:nvSpPr>
        <p:spPr>
          <a:xfrm>
            <a:off x="0" y="6502301"/>
            <a:ext cx="9906000" cy="365126"/>
          </a:xfrm>
          <a:prstGeom prst="rect">
            <a:avLst/>
          </a:prstGeom>
          <a:gradFill>
            <a:gsLst>
              <a:gs pos="13000">
                <a:srgbClr val="C4151B"/>
              </a:gs>
              <a:gs pos="38000">
                <a:srgbClr val="002A68"/>
              </a:gs>
              <a:gs pos="2655">
                <a:schemeClr val="bg1"/>
              </a:gs>
              <a:gs pos="100000">
                <a:srgbClr val="001A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 dirty="0"/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744BDA40-DCCF-4B2C-93F9-E49A0339C222}"/>
              </a:ext>
            </a:extLst>
          </p:cNvPr>
          <p:cNvSpPr/>
          <p:nvPr userDrawn="1"/>
        </p:nvSpPr>
        <p:spPr>
          <a:xfrm>
            <a:off x="3608931" y="6591646"/>
            <a:ext cx="2686954" cy="275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905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92" b="0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s"/>
                <a:cs typeface="Arial" panose="020B0604020202020204" pitchFamily="34" charset="0"/>
              </a:rPr>
              <a:t>Electronics Test &amp; Measurement System</a:t>
            </a:r>
            <a:endParaRPr lang="en-US" altLang="ko-KR" sz="1300" b="0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s"/>
              <a:cs typeface="Arial" panose="020B0604020202020204" pitchFamily="34" charset="0"/>
            </a:endParaRP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F918A021-DD3E-4835-96F8-2E84EC1ABDA2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88698" y="3548851"/>
            <a:ext cx="4249357" cy="683628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>
                <a:latin typeface="Noto Sans CJK KR Bold"/>
              </a:defRPr>
            </a:lvl1pPr>
          </a:lstStyle>
          <a:p>
            <a:pPr algn="r"/>
            <a:r>
              <a:rPr lang="ko-KR" altLang="en-US" sz="2600" b="1" dirty="0">
                <a:latin typeface="Arial" panose="020B0604020202020204" pitchFamily="34" charset="0"/>
              </a:rPr>
              <a:t>제목</a:t>
            </a:r>
          </a:p>
        </p:txBody>
      </p:sp>
      <p:sp>
        <p:nvSpPr>
          <p:cNvPr id="33" name="부제목 2">
            <a:extLst>
              <a:ext uri="{FF2B5EF4-FFF2-40B4-BE49-F238E27FC236}">
                <a16:creationId xmlns:a16="http://schemas.microsoft.com/office/drawing/2014/main" id="{376FE71C-CB05-4D24-9106-682537966BDE}"/>
              </a:ext>
            </a:extLst>
          </p:cNvPr>
          <p:cNvSpPr txBox="1">
            <a:spLocks/>
          </p:cNvSpPr>
          <p:nvPr userDrawn="1"/>
        </p:nvSpPr>
        <p:spPr>
          <a:xfrm>
            <a:off x="7932534" y="5374119"/>
            <a:ext cx="1844879" cy="36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ko-KR" altLang="en-US" sz="1733">
              <a:ea typeface="HY견고딕" panose="02030600000101010101" pitchFamily="18" charset="-127"/>
            </a:endParaRPr>
          </a:p>
        </p:txBody>
      </p:sp>
      <p:pic>
        <p:nvPicPr>
          <p:cNvPr id="3" name="그림 2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95BA79B5-9DEC-46BF-BF39-BF6E3E5969A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13" y="167379"/>
            <a:ext cx="2309499" cy="360000"/>
          </a:xfrm>
          <a:prstGeom prst="rect">
            <a:avLst/>
          </a:prstGeom>
        </p:spPr>
      </p:pic>
      <p:pic>
        <p:nvPicPr>
          <p:cNvPr id="20" name="그림 19" descr="잔디, 실외, 나무, 기린이(가) 표시된 사진&#10;&#10;자동 생성된 설명">
            <a:extLst>
              <a:ext uri="{FF2B5EF4-FFF2-40B4-BE49-F238E27FC236}">
                <a16:creationId xmlns:a16="http://schemas.microsoft.com/office/drawing/2014/main" id="{8EB9FDB1-1AF7-4826-80A7-3F51A17BB66F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120" y="4904703"/>
            <a:ext cx="2935632" cy="938832"/>
          </a:xfrm>
          <a:prstGeom prst="rect">
            <a:avLst/>
          </a:prstGeom>
        </p:spPr>
      </p:pic>
      <p:pic>
        <p:nvPicPr>
          <p:cNvPr id="16" name="그래픽 15">
            <a:extLst>
              <a:ext uri="{FF2B5EF4-FFF2-40B4-BE49-F238E27FC236}">
                <a16:creationId xmlns:a16="http://schemas.microsoft.com/office/drawing/2014/main" id="{442FD7B5-47C9-4A03-B036-F7EB8DFC5431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33412" y="0"/>
            <a:ext cx="45719" cy="2657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9972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rot="10800000">
            <a:off x="-3838" y="6583969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C31016"/>
              </a:gs>
              <a:gs pos="39000">
                <a:srgbClr val="00113A"/>
              </a:gs>
              <a:gs pos="87000">
                <a:srgbClr val="C6201E"/>
              </a:gs>
              <a:gs pos="63000">
                <a:srgbClr val="0011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DB8DCE5-6355-419D-9B51-DE506126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2B37280F-82BA-4765-81EA-73101B99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4" y="6632431"/>
            <a:ext cx="1154749" cy="180000"/>
          </a:xfrm>
          <a:prstGeom prst="rect">
            <a:avLst/>
          </a:prstGeom>
        </p:spPr>
      </p:pic>
      <p:sp>
        <p:nvSpPr>
          <p:cNvPr id="10" name="타원 9">
            <a:extLst>
              <a:ext uri="{FF2B5EF4-FFF2-40B4-BE49-F238E27FC236}">
                <a16:creationId xmlns:a16="http://schemas.microsoft.com/office/drawing/2014/main" id="{848C6F7B-48E1-4178-9BC1-4A10147779AA}"/>
              </a:ext>
            </a:extLst>
          </p:cNvPr>
          <p:cNvSpPr/>
          <p:nvPr userDrawn="1"/>
        </p:nvSpPr>
        <p:spPr>
          <a:xfrm>
            <a:off x="5840753" y="6272127"/>
            <a:ext cx="202406" cy="21544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7" name="그래픽 16">
            <a:extLst>
              <a:ext uri="{FF2B5EF4-FFF2-40B4-BE49-F238E27FC236}">
                <a16:creationId xmlns:a16="http://schemas.microsoft.com/office/drawing/2014/main" id="{498ADAE5-CDAA-434C-B195-D3FDC682C5C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97746" y="228311"/>
            <a:ext cx="9470944" cy="2487708"/>
          </a:xfrm>
          <a:prstGeom prst="rect">
            <a:avLst/>
          </a:prstGeom>
        </p:spPr>
      </p:pic>
      <p:pic>
        <p:nvPicPr>
          <p:cNvPr id="20" name="그래픽 19">
            <a:extLst>
              <a:ext uri="{FF2B5EF4-FFF2-40B4-BE49-F238E27FC236}">
                <a16:creationId xmlns:a16="http://schemas.microsoft.com/office/drawing/2014/main" id="{95C83809-A7BD-416C-98F7-4A5A0472EFB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952191" y="520985"/>
            <a:ext cx="1544412" cy="235588"/>
          </a:xfrm>
          <a:prstGeom prst="rect">
            <a:avLst/>
          </a:prstGeom>
        </p:spPr>
      </p:pic>
      <p:sp>
        <p:nvSpPr>
          <p:cNvPr id="24" name="직사각형 23">
            <a:extLst>
              <a:ext uri="{FF2B5EF4-FFF2-40B4-BE49-F238E27FC236}">
                <a16:creationId xmlns:a16="http://schemas.microsoft.com/office/drawing/2014/main" id="{C79C323E-70A7-4746-9A52-9D8BDF3D845F}"/>
              </a:ext>
            </a:extLst>
          </p:cNvPr>
          <p:cNvSpPr/>
          <p:nvPr userDrawn="1"/>
        </p:nvSpPr>
        <p:spPr>
          <a:xfrm>
            <a:off x="560229" y="1886444"/>
            <a:ext cx="1937700" cy="3551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25" name="그래픽 24">
            <a:extLst>
              <a:ext uri="{FF2B5EF4-FFF2-40B4-BE49-F238E27FC236}">
                <a16:creationId xmlns:a16="http://schemas.microsoft.com/office/drawing/2014/main" id="{BD974102-9680-4B2D-B501-C09DD408BD89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60229" y="1886444"/>
            <a:ext cx="1937700" cy="3618596"/>
          </a:xfrm>
          <a:prstGeom prst="rect">
            <a:avLst/>
          </a:prstGeom>
        </p:spPr>
      </p:pic>
      <p:pic>
        <p:nvPicPr>
          <p:cNvPr id="26" name="그래픽 25">
            <a:extLst>
              <a:ext uri="{FF2B5EF4-FFF2-40B4-BE49-F238E27FC236}">
                <a16:creationId xmlns:a16="http://schemas.microsoft.com/office/drawing/2014/main" id="{9BBDF5C4-BE66-45AC-ABB3-2EA1D2D1B9B9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931017" y="2296027"/>
            <a:ext cx="1206892" cy="1206892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D901420A-2FB3-4816-82CC-9F34D6A16F5D}"/>
              </a:ext>
            </a:extLst>
          </p:cNvPr>
          <p:cNvSpPr txBox="1"/>
          <p:nvPr userDrawn="1"/>
        </p:nvSpPr>
        <p:spPr>
          <a:xfrm>
            <a:off x="1109469" y="2737766"/>
            <a:ext cx="849988" cy="306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Image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C5FA5D03-8E28-4F95-B6FB-79E9CCAFC1C2}"/>
              </a:ext>
            </a:extLst>
          </p:cNvPr>
          <p:cNvSpPr/>
          <p:nvPr userDrawn="1"/>
        </p:nvSpPr>
        <p:spPr>
          <a:xfrm>
            <a:off x="2832976" y="1886444"/>
            <a:ext cx="1937700" cy="3551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1" name="그래픽 30">
            <a:extLst>
              <a:ext uri="{FF2B5EF4-FFF2-40B4-BE49-F238E27FC236}">
                <a16:creationId xmlns:a16="http://schemas.microsoft.com/office/drawing/2014/main" id="{18E97CE6-E1AF-45FC-A06F-088DA8C05A3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832976" y="1886444"/>
            <a:ext cx="1937700" cy="3618596"/>
          </a:xfrm>
          <a:prstGeom prst="rect">
            <a:avLst/>
          </a:prstGeom>
        </p:spPr>
      </p:pic>
      <p:pic>
        <p:nvPicPr>
          <p:cNvPr id="32" name="그래픽 31">
            <a:extLst>
              <a:ext uri="{FF2B5EF4-FFF2-40B4-BE49-F238E27FC236}">
                <a16:creationId xmlns:a16="http://schemas.microsoft.com/office/drawing/2014/main" id="{D2831155-1936-42B0-9775-2315120D5C96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3203764" y="2296027"/>
            <a:ext cx="1206892" cy="120689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C8AFB29D-BABD-467C-8D4E-39017BAB2779}"/>
              </a:ext>
            </a:extLst>
          </p:cNvPr>
          <p:cNvSpPr txBox="1"/>
          <p:nvPr userDrawn="1"/>
        </p:nvSpPr>
        <p:spPr>
          <a:xfrm>
            <a:off x="3382216" y="2737766"/>
            <a:ext cx="849988" cy="306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Image</a:t>
            </a: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0C8F2795-6C37-4E95-8775-9F7181A29055}"/>
              </a:ext>
            </a:extLst>
          </p:cNvPr>
          <p:cNvSpPr/>
          <p:nvPr userDrawn="1"/>
        </p:nvSpPr>
        <p:spPr>
          <a:xfrm>
            <a:off x="5105723" y="1886444"/>
            <a:ext cx="1937700" cy="3551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37" name="그래픽 36">
            <a:extLst>
              <a:ext uri="{FF2B5EF4-FFF2-40B4-BE49-F238E27FC236}">
                <a16:creationId xmlns:a16="http://schemas.microsoft.com/office/drawing/2014/main" id="{67C77C3C-C89A-4B3B-8EA6-52DA014F3E0A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105723" y="1886444"/>
            <a:ext cx="1937700" cy="3618596"/>
          </a:xfrm>
          <a:prstGeom prst="rect">
            <a:avLst/>
          </a:prstGeom>
        </p:spPr>
      </p:pic>
      <p:pic>
        <p:nvPicPr>
          <p:cNvPr id="38" name="그래픽 37">
            <a:extLst>
              <a:ext uri="{FF2B5EF4-FFF2-40B4-BE49-F238E27FC236}">
                <a16:creationId xmlns:a16="http://schemas.microsoft.com/office/drawing/2014/main" id="{21CDDA2D-3EAC-49A0-A678-454052436E6C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5476511" y="2296027"/>
            <a:ext cx="1206892" cy="1206892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1507BBD0-B6E6-48D5-A370-238F797CF0F9}"/>
              </a:ext>
            </a:extLst>
          </p:cNvPr>
          <p:cNvSpPr txBox="1"/>
          <p:nvPr userDrawn="1"/>
        </p:nvSpPr>
        <p:spPr>
          <a:xfrm>
            <a:off x="5654963" y="2737766"/>
            <a:ext cx="849988" cy="306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Image</a:t>
            </a:r>
          </a:p>
        </p:txBody>
      </p:sp>
      <p:sp>
        <p:nvSpPr>
          <p:cNvPr id="42" name="직사각형 41">
            <a:extLst>
              <a:ext uri="{FF2B5EF4-FFF2-40B4-BE49-F238E27FC236}">
                <a16:creationId xmlns:a16="http://schemas.microsoft.com/office/drawing/2014/main" id="{9A043CFD-3607-475B-9BFE-1298D895B1C8}"/>
              </a:ext>
            </a:extLst>
          </p:cNvPr>
          <p:cNvSpPr/>
          <p:nvPr userDrawn="1"/>
        </p:nvSpPr>
        <p:spPr>
          <a:xfrm>
            <a:off x="7378470" y="1886444"/>
            <a:ext cx="1937700" cy="35516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43" name="그래픽 42">
            <a:extLst>
              <a:ext uri="{FF2B5EF4-FFF2-40B4-BE49-F238E27FC236}">
                <a16:creationId xmlns:a16="http://schemas.microsoft.com/office/drawing/2014/main" id="{A7E4629B-2409-41BB-AD43-64060065F3AF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7378470" y="1886444"/>
            <a:ext cx="1937700" cy="3618596"/>
          </a:xfrm>
          <a:prstGeom prst="rect">
            <a:avLst/>
          </a:prstGeom>
        </p:spPr>
      </p:pic>
      <p:pic>
        <p:nvPicPr>
          <p:cNvPr id="44" name="그래픽 43">
            <a:extLst>
              <a:ext uri="{FF2B5EF4-FFF2-40B4-BE49-F238E27FC236}">
                <a16:creationId xmlns:a16="http://schemas.microsoft.com/office/drawing/2014/main" id="{C7653A30-AA18-4CD1-8B12-641744574375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749258" y="2296027"/>
            <a:ext cx="1206892" cy="1206892"/>
          </a:xfrm>
          <a:prstGeom prst="rect">
            <a:avLst/>
          </a:prstGeom>
        </p:spPr>
      </p:pic>
      <p:sp>
        <p:nvSpPr>
          <p:cNvPr id="45" name="TextBox 44">
            <a:extLst>
              <a:ext uri="{FF2B5EF4-FFF2-40B4-BE49-F238E27FC236}">
                <a16:creationId xmlns:a16="http://schemas.microsoft.com/office/drawing/2014/main" id="{98FC5FDE-F00E-46C9-9A0B-C2DF5F7D9346}"/>
              </a:ext>
            </a:extLst>
          </p:cNvPr>
          <p:cNvSpPr txBox="1"/>
          <p:nvPr userDrawn="1"/>
        </p:nvSpPr>
        <p:spPr>
          <a:xfrm>
            <a:off x="7927710" y="2737766"/>
            <a:ext cx="849988" cy="3068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Image</a:t>
            </a: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E0286219-2B78-48CF-AF39-22F8443C35A9}"/>
              </a:ext>
            </a:extLst>
          </p:cNvPr>
          <p:cNvPicPr preferRelativeResize="0"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64139" y="2324376"/>
            <a:ext cx="1142950" cy="1152000"/>
          </a:xfrm>
          <a:prstGeom prst="ellipse">
            <a:avLst/>
          </a:prstGeom>
          <a:noFill/>
          <a:ln w="190500" cap="rnd">
            <a:noFill/>
            <a:prstDash val="solid"/>
          </a:ln>
          <a:effectLst>
            <a:outerShdw blurRad="127000" sx="1000" sy="1000" algn="bl" rotWithShape="0">
              <a:srgbClr val="000000"/>
            </a:outerShdw>
          </a:effectLst>
          <a:scene3d>
            <a:camera prst="perspectiveFront" fov="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000000"/>
            </a:extrusionClr>
          </a:sp3d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6B8A49FD-BBEB-4DEF-B896-A68675F50409}"/>
              </a:ext>
            </a:extLst>
          </p:cNvPr>
          <p:cNvPicPr preferRelativeResize="0">
            <a:picLocks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3225826" y="2327336"/>
            <a:ext cx="1152000" cy="1152000"/>
          </a:xfrm>
          <a:prstGeom prst="ellipse">
            <a:avLst/>
          </a:prstGeom>
          <a:noFill/>
          <a:ln w="190500" cap="rnd">
            <a:noFill/>
            <a:prstDash val="solid"/>
          </a:ln>
          <a:effectLst>
            <a:outerShdw blurRad="127000" sx="1000" sy="1000" algn="bl" rotWithShape="0">
              <a:srgbClr val="000000"/>
            </a:outerShdw>
          </a:effectLst>
          <a:scene3d>
            <a:camera prst="perspectiveFront" fov="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000000"/>
            </a:extrusionClr>
          </a:sp3d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0776D5E4-55A3-4CC7-A602-86A4445A9C28}"/>
              </a:ext>
            </a:extLst>
          </p:cNvPr>
          <p:cNvPicPr preferRelativeResize="0">
            <a:picLocks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504504" y="2332877"/>
            <a:ext cx="1152000" cy="1152000"/>
          </a:xfrm>
          <a:prstGeom prst="ellipse">
            <a:avLst/>
          </a:prstGeom>
          <a:noFill/>
          <a:ln w="190500" cap="rnd">
            <a:noFill/>
            <a:prstDash val="solid"/>
          </a:ln>
          <a:effectLst>
            <a:outerShdw blurRad="127000" sx="1000" sy="1000" algn="bl" rotWithShape="0">
              <a:srgbClr val="000000"/>
            </a:outerShdw>
          </a:effectLst>
          <a:scene3d>
            <a:camera prst="perspectiveFront" fov="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000000"/>
            </a:extrusionClr>
          </a:sp3d>
        </p:spPr>
      </p:pic>
      <p:pic>
        <p:nvPicPr>
          <p:cNvPr id="56" name="그림 55">
            <a:extLst>
              <a:ext uri="{FF2B5EF4-FFF2-40B4-BE49-F238E27FC236}">
                <a16:creationId xmlns:a16="http://schemas.microsoft.com/office/drawing/2014/main" id="{E0F714EF-6BA8-4206-8032-90BF4DF8B9F2}"/>
              </a:ext>
            </a:extLst>
          </p:cNvPr>
          <p:cNvPicPr preferRelativeResize="0">
            <a:picLocks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7771320" y="2324376"/>
            <a:ext cx="1152000" cy="1152000"/>
          </a:xfrm>
          <a:prstGeom prst="ellipse">
            <a:avLst/>
          </a:prstGeom>
          <a:noFill/>
          <a:ln w="190500" cap="rnd">
            <a:noFill/>
            <a:prstDash val="solid"/>
          </a:ln>
          <a:effectLst>
            <a:outerShdw blurRad="127000" sx="1000" sy="1000" algn="bl" rotWithShape="0">
              <a:srgbClr val="000000"/>
            </a:outerShdw>
          </a:effectLst>
          <a:scene3d>
            <a:camera prst="perspectiveFront" fov="0"/>
            <a:lightRig rig="threePt" dir="t">
              <a:rot lat="0" lon="0" rev="19200000"/>
            </a:lightRig>
          </a:scene3d>
          <a:sp3d>
            <a:bevelT w="0" h="0" prst="hardEdge"/>
            <a:extrusionClr>
              <a:srgbClr val="000000"/>
            </a:extrusionClr>
          </a:sp3d>
        </p:spPr>
      </p:pic>
      <p:sp>
        <p:nvSpPr>
          <p:cNvPr id="58" name="Title Placeholder 1">
            <a:extLst>
              <a:ext uri="{FF2B5EF4-FFF2-40B4-BE49-F238E27FC236}">
                <a16:creationId xmlns:a16="http://schemas.microsoft.com/office/drawing/2014/main" id="{17EEAD40-BBC3-4D39-8076-668ACE3184FC}"/>
              </a:ext>
            </a:extLst>
          </p:cNvPr>
          <p:cNvSpPr txBox="1">
            <a:spLocks/>
          </p:cNvSpPr>
          <p:nvPr userDrawn="1"/>
        </p:nvSpPr>
        <p:spPr>
          <a:xfrm>
            <a:off x="385893" y="737639"/>
            <a:ext cx="1805899" cy="3847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5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>
                <a:solidFill>
                  <a:srgbClr val="192F55"/>
                </a:solidFill>
                <a:latin typeface="+mn-lt"/>
              </a:rPr>
              <a:t>Contents</a:t>
            </a:r>
            <a:endParaRPr lang="en-US" b="1" dirty="0">
              <a:solidFill>
                <a:srgbClr val="192F55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4257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rot="10800000">
            <a:off x="-3838" y="6583969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C31016"/>
              </a:gs>
              <a:gs pos="39000">
                <a:srgbClr val="00113A"/>
              </a:gs>
              <a:gs pos="87000">
                <a:srgbClr val="C6201E"/>
              </a:gs>
              <a:gs pos="63000">
                <a:srgbClr val="0011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927AC63-A02A-4F2E-8D29-70026FD6B516}"/>
              </a:ext>
            </a:extLst>
          </p:cNvPr>
          <p:cNvCxnSpPr>
            <a:cxnSpLocks/>
          </p:cNvCxnSpPr>
          <p:nvPr userDrawn="1"/>
        </p:nvCxnSpPr>
        <p:spPr>
          <a:xfrm>
            <a:off x="162132" y="516414"/>
            <a:ext cx="9542174" cy="0"/>
          </a:xfrm>
          <a:prstGeom prst="line">
            <a:avLst/>
          </a:prstGeom>
          <a:ln w="22225">
            <a:solidFill>
              <a:srgbClr val="001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DB8DCE5-6355-419D-9B51-DE506126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2B37280F-82BA-4765-81EA-73101B99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4" y="6632431"/>
            <a:ext cx="1154749" cy="180000"/>
          </a:xfrm>
          <a:prstGeom prst="rect">
            <a:avLst/>
          </a:prstGeom>
        </p:spPr>
      </p:pic>
      <p:pic>
        <p:nvPicPr>
          <p:cNvPr id="8" name="그림 7" descr="자동차, 주차, 앉아있는, 파란색이(가) 표시된 사진&#10;&#10;자동 생성된 설명">
            <a:extLst>
              <a:ext uri="{FF2B5EF4-FFF2-40B4-BE49-F238E27FC236}">
                <a16:creationId xmlns:a16="http://schemas.microsoft.com/office/drawing/2014/main" id="{49975174-050F-4D25-9E8A-B58E309A5F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05" y="3644096"/>
            <a:ext cx="3430264" cy="2412000"/>
          </a:xfrm>
          <a:prstGeom prst="rect">
            <a:avLst/>
          </a:prstGeom>
        </p:spPr>
      </p:pic>
      <p:sp>
        <p:nvSpPr>
          <p:cNvPr id="10" name="제목 1">
            <a:extLst>
              <a:ext uri="{FF2B5EF4-FFF2-40B4-BE49-F238E27FC236}">
                <a16:creationId xmlns:a16="http://schemas.microsoft.com/office/drawing/2014/main" id="{7769593E-E457-49FB-8BC2-310E0282ABFB}"/>
              </a:ext>
            </a:extLst>
          </p:cNvPr>
          <p:cNvSpPr txBox="1">
            <a:spLocks/>
          </p:cNvSpPr>
          <p:nvPr userDrawn="1"/>
        </p:nvSpPr>
        <p:spPr>
          <a:xfrm>
            <a:off x="6284991" y="4679318"/>
            <a:ext cx="3480948" cy="683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1" i="1" kern="120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1200" dirty="0">
                <a:solidFill>
                  <a:srgbClr val="1B224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  <a:cs typeface="Arial Unicode MS" pitchFamily="50" charset="-127"/>
              </a:rPr>
              <a:t>We are professionals in Automotive Testing</a:t>
            </a:r>
            <a:endParaRPr lang="ko-KR" altLang="en-US" sz="1200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233FBD9-02AF-4F9E-9440-EE5AC76C0D93}"/>
              </a:ext>
            </a:extLst>
          </p:cNvPr>
          <p:cNvCxnSpPr>
            <a:cxnSpLocks/>
          </p:cNvCxnSpPr>
          <p:nvPr userDrawn="1"/>
        </p:nvCxnSpPr>
        <p:spPr>
          <a:xfrm flipV="1">
            <a:off x="732780" y="2353005"/>
            <a:ext cx="8186186" cy="2488127"/>
          </a:xfrm>
          <a:prstGeom prst="line">
            <a:avLst/>
          </a:prstGeom>
          <a:ln w="19050">
            <a:solidFill>
              <a:srgbClr val="142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타원 11">
            <a:extLst>
              <a:ext uri="{FF2B5EF4-FFF2-40B4-BE49-F238E27FC236}">
                <a16:creationId xmlns:a16="http://schemas.microsoft.com/office/drawing/2014/main" id="{F110CAEB-972B-46D6-BF11-5EE0C56437A0}"/>
              </a:ext>
            </a:extLst>
          </p:cNvPr>
          <p:cNvSpPr/>
          <p:nvPr userDrawn="1"/>
        </p:nvSpPr>
        <p:spPr>
          <a:xfrm>
            <a:off x="1159512" y="4229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2003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DBD8387F-09D6-4F10-9063-0552454FA00B}"/>
              </a:ext>
            </a:extLst>
          </p:cNvPr>
          <p:cNvSpPr/>
          <p:nvPr userDrawn="1"/>
        </p:nvSpPr>
        <p:spPr>
          <a:xfrm>
            <a:off x="2815512" y="3725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2009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E6ABCC5C-916E-4C1F-902C-A5296466F2B3}"/>
              </a:ext>
            </a:extLst>
          </p:cNvPr>
          <p:cNvSpPr/>
          <p:nvPr userDrawn="1"/>
        </p:nvSpPr>
        <p:spPr>
          <a:xfrm>
            <a:off x="1987512" y="3977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2006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9F75AA61-3C7B-48DA-9212-F20781C760CA}"/>
              </a:ext>
            </a:extLst>
          </p:cNvPr>
          <p:cNvCxnSpPr/>
          <p:nvPr userDrawn="1"/>
        </p:nvCxnSpPr>
        <p:spPr>
          <a:xfrm>
            <a:off x="704692" y="5240389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E2C071E6-B1EB-42AA-92D2-3A4CA9661C00}"/>
              </a:ext>
            </a:extLst>
          </p:cNvPr>
          <p:cNvCxnSpPr/>
          <p:nvPr userDrawn="1"/>
        </p:nvCxnSpPr>
        <p:spPr>
          <a:xfrm>
            <a:off x="1493857" y="3830157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직선 연결선 17">
            <a:extLst>
              <a:ext uri="{FF2B5EF4-FFF2-40B4-BE49-F238E27FC236}">
                <a16:creationId xmlns:a16="http://schemas.microsoft.com/office/drawing/2014/main" id="{1A448E50-CB98-4D20-8518-E60695527B9D}"/>
              </a:ext>
            </a:extLst>
          </p:cNvPr>
          <p:cNvCxnSpPr/>
          <p:nvPr userDrawn="1"/>
        </p:nvCxnSpPr>
        <p:spPr>
          <a:xfrm>
            <a:off x="2347512" y="4717010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직선 연결선 18">
            <a:extLst>
              <a:ext uri="{FF2B5EF4-FFF2-40B4-BE49-F238E27FC236}">
                <a16:creationId xmlns:a16="http://schemas.microsoft.com/office/drawing/2014/main" id="{29B288FE-B487-4A5C-8317-8AC853FE3820}"/>
              </a:ext>
            </a:extLst>
          </p:cNvPr>
          <p:cNvCxnSpPr/>
          <p:nvPr userDrawn="1"/>
        </p:nvCxnSpPr>
        <p:spPr>
          <a:xfrm>
            <a:off x="3170169" y="3323372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D850BFE6-7EC9-4FB5-9492-B248CD684ED4}"/>
              </a:ext>
            </a:extLst>
          </p:cNvPr>
          <p:cNvCxnSpPr/>
          <p:nvPr userDrawn="1"/>
        </p:nvCxnSpPr>
        <p:spPr>
          <a:xfrm>
            <a:off x="4815934" y="2829311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9BF0AA01-A17B-44DE-881B-5689CD4FB8E3}"/>
              </a:ext>
            </a:extLst>
          </p:cNvPr>
          <p:cNvCxnSpPr/>
          <p:nvPr userDrawn="1"/>
        </p:nvCxnSpPr>
        <p:spPr>
          <a:xfrm>
            <a:off x="5679390" y="3700716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FAEE461B-6787-4A4A-B919-05DE9D7EB45A}"/>
              </a:ext>
            </a:extLst>
          </p:cNvPr>
          <p:cNvCxnSpPr/>
          <p:nvPr userDrawn="1"/>
        </p:nvCxnSpPr>
        <p:spPr>
          <a:xfrm>
            <a:off x="4014754" y="4209254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직선 연결선 22">
            <a:extLst>
              <a:ext uri="{FF2B5EF4-FFF2-40B4-BE49-F238E27FC236}">
                <a16:creationId xmlns:a16="http://schemas.microsoft.com/office/drawing/2014/main" id="{60799406-CC63-43CE-8ED7-9E5216A354A0}"/>
              </a:ext>
            </a:extLst>
          </p:cNvPr>
          <p:cNvCxnSpPr/>
          <p:nvPr userDrawn="1"/>
        </p:nvCxnSpPr>
        <p:spPr>
          <a:xfrm>
            <a:off x="6466553" y="2335121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D674528E-1336-4240-9A0F-D05247159FF7}"/>
              </a:ext>
            </a:extLst>
          </p:cNvPr>
          <p:cNvCxnSpPr/>
          <p:nvPr userDrawn="1"/>
        </p:nvCxnSpPr>
        <p:spPr>
          <a:xfrm>
            <a:off x="8127272" y="2353005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BF110189-C51B-4B09-9DD5-821E0E71CD96}"/>
              </a:ext>
            </a:extLst>
          </p:cNvPr>
          <p:cNvCxnSpPr/>
          <p:nvPr userDrawn="1"/>
        </p:nvCxnSpPr>
        <p:spPr>
          <a:xfrm>
            <a:off x="8976530" y="2711372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1C1F8AE6-C38F-4CBD-B240-CE85D0E77AD5}"/>
              </a:ext>
            </a:extLst>
          </p:cNvPr>
          <p:cNvSpPr txBox="1"/>
          <p:nvPr userDrawn="1"/>
        </p:nvSpPr>
        <p:spPr>
          <a:xfrm>
            <a:off x="261497" y="5586271"/>
            <a:ext cx="9172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>
                <a:latin typeface="+mj-ea"/>
                <a:ea typeface="+mj-ea"/>
              </a:rPr>
              <a:t>캔시스템 설립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CBF556F-B87F-4C29-B4BC-61B4BDA5ECA6}"/>
              </a:ext>
            </a:extLst>
          </p:cNvPr>
          <p:cNvSpPr txBox="1"/>
          <p:nvPr userDrawn="1"/>
        </p:nvSpPr>
        <p:spPr>
          <a:xfrm>
            <a:off x="842447" y="3610581"/>
            <a:ext cx="1343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>
                <a:latin typeface="+mj-ea"/>
                <a:ea typeface="+mj-ea"/>
              </a:rPr>
              <a:t>㈜ 캔시스템 법인 전환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2195999-1542-43C5-B61C-4A450C459587}"/>
              </a:ext>
            </a:extLst>
          </p:cNvPr>
          <p:cNvSpPr txBox="1"/>
          <p:nvPr userDrawn="1"/>
        </p:nvSpPr>
        <p:spPr>
          <a:xfrm>
            <a:off x="1519512" y="5066686"/>
            <a:ext cx="1729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>
                <a:latin typeface="+mj-ea"/>
                <a:ea typeface="+mj-ea"/>
              </a:rPr>
              <a:t>㈜ 캔시스템 부설 연구소 설립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27A758-C063-4B4C-BE6C-37F938498AEF}"/>
              </a:ext>
            </a:extLst>
          </p:cNvPr>
          <p:cNvSpPr txBox="1"/>
          <p:nvPr userDrawn="1"/>
        </p:nvSpPr>
        <p:spPr>
          <a:xfrm>
            <a:off x="2192497" y="2959472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특허청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차량정보 이미지 처리장치</a:t>
            </a:r>
            <a:r>
              <a:rPr lang="en-US" altLang="ko-KR" sz="900" dirty="0">
                <a:latin typeface="+mj-ea"/>
                <a:ea typeface="+mj-ea"/>
              </a:rPr>
              <a:t>’</a:t>
            </a: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특허 취득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4FC2FE73-FFC7-46A3-9804-65CCD35609B7}"/>
              </a:ext>
            </a:extLst>
          </p:cNvPr>
          <p:cNvSpPr txBox="1"/>
          <p:nvPr userDrawn="1"/>
        </p:nvSpPr>
        <p:spPr>
          <a:xfrm>
            <a:off x="3473282" y="2488184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기술보증기금</a:t>
            </a:r>
            <a:r>
              <a:rPr lang="en-US" altLang="ko-KR" sz="900" dirty="0">
                <a:latin typeface="+mj-ea"/>
                <a:ea typeface="+mj-ea"/>
              </a:rPr>
              <a:t>(KLBO) ‘</a:t>
            </a:r>
            <a:r>
              <a:rPr lang="ko-KR" altLang="en-US" sz="900" dirty="0">
                <a:latin typeface="+mj-ea"/>
                <a:ea typeface="+mj-ea"/>
              </a:rPr>
              <a:t>기술평가등급</a:t>
            </a:r>
            <a:r>
              <a:rPr lang="en-US" altLang="ko-KR" sz="900" dirty="0">
                <a:latin typeface="+mj-ea"/>
                <a:ea typeface="+mj-ea"/>
              </a:rPr>
              <a:t>(A</a:t>
            </a:r>
            <a:r>
              <a:rPr lang="ko-KR" altLang="en-US" sz="900" dirty="0">
                <a:latin typeface="+mj-ea"/>
                <a:ea typeface="+mj-ea"/>
              </a:rPr>
              <a:t>등급</a:t>
            </a:r>
            <a:r>
              <a:rPr lang="en-US" altLang="ko-KR" sz="900" dirty="0">
                <a:latin typeface="+mj-ea"/>
                <a:ea typeface="+mj-ea"/>
              </a:rPr>
              <a:t>)’ </a:t>
            </a:r>
            <a:r>
              <a:rPr lang="ko-KR" altLang="en-US" sz="900" dirty="0">
                <a:latin typeface="+mj-ea"/>
                <a:ea typeface="+mj-ea"/>
              </a:rPr>
              <a:t>인증</a:t>
            </a:r>
            <a:endParaRPr lang="en-US" altLang="ko-KR" sz="900" dirty="0">
              <a:latin typeface="+mj-ea"/>
              <a:ea typeface="+mj-ea"/>
            </a:endParaRP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경기도청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유망중소기업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  <a:r>
              <a:rPr lang="ko-KR" altLang="en-US" sz="900" dirty="0">
                <a:latin typeface="+mj-ea"/>
                <a:ea typeface="+mj-ea"/>
              </a:rPr>
              <a:t>인증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F501187-CD55-49FA-95D9-21483FFD04C1}"/>
              </a:ext>
            </a:extLst>
          </p:cNvPr>
          <p:cNvSpPr txBox="1"/>
          <p:nvPr userDrawn="1"/>
        </p:nvSpPr>
        <p:spPr>
          <a:xfrm>
            <a:off x="4985193" y="4077174"/>
            <a:ext cx="13981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중소기업청</a:t>
            </a:r>
            <a:endParaRPr lang="en-US" altLang="ko-KR" sz="900" dirty="0">
              <a:latin typeface="+mj-ea"/>
              <a:ea typeface="+mj-ea"/>
            </a:endParaRP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기술혁신형 중소기업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확인서 취득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037C090-D7F3-44C7-A5DE-08A71FC5D0DA}"/>
              </a:ext>
            </a:extLst>
          </p:cNvPr>
          <p:cNvSpPr txBox="1"/>
          <p:nvPr userDrawn="1"/>
        </p:nvSpPr>
        <p:spPr>
          <a:xfrm>
            <a:off x="3449842" y="4581457"/>
            <a:ext cx="11496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매출액 </a:t>
            </a:r>
            <a:r>
              <a:rPr lang="en-US" altLang="ko-KR" sz="900" dirty="0">
                <a:latin typeface="+mj-ea"/>
                <a:ea typeface="+mj-ea"/>
              </a:rPr>
              <a:t>100</a:t>
            </a:r>
            <a:r>
              <a:rPr lang="ko-KR" altLang="en-US" sz="900" dirty="0">
                <a:latin typeface="+mj-ea"/>
                <a:ea typeface="+mj-ea"/>
              </a:rPr>
              <a:t>억 달성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CA43089-27F8-4447-A73C-949707AA16A7}"/>
              </a:ext>
            </a:extLst>
          </p:cNvPr>
          <p:cNvSpPr txBox="1"/>
          <p:nvPr userDrawn="1"/>
        </p:nvSpPr>
        <p:spPr>
          <a:xfrm>
            <a:off x="6606486" y="3585300"/>
            <a:ext cx="1418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기술역량 우수기업 인증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B02495B-C266-422A-8A0F-F365B3E1F529}"/>
              </a:ext>
            </a:extLst>
          </p:cNvPr>
          <p:cNvSpPr txBox="1"/>
          <p:nvPr userDrawn="1"/>
        </p:nvSpPr>
        <p:spPr>
          <a:xfrm>
            <a:off x="7056828" y="1613380"/>
            <a:ext cx="21307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고용노동부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청년 친화 강소기업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  <a:r>
              <a:rPr lang="ko-KR" altLang="en-US" sz="900" dirty="0">
                <a:latin typeface="+mj-ea"/>
                <a:ea typeface="+mj-ea"/>
              </a:rPr>
              <a:t>선정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4B1413E-6E9B-4106-A6C6-80BD25F13F96}"/>
              </a:ext>
            </a:extLst>
          </p:cNvPr>
          <p:cNvSpPr txBox="1"/>
          <p:nvPr userDrawn="1"/>
        </p:nvSpPr>
        <p:spPr>
          <a:xfrm>
            <a:off x="8271962" y="3127922"/>
            <a:ext cx="141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사옥이전</a:t>
            </a:r>
            <a:r>
              <a:rPr lang="en-US" altLang="ko-KR" sz="900" dirty="0">
                <a:latin typeface="+mj-ea"/>
                <a:ea typeface="+mj-ea"/>
              </a:rPr>
              <a:t>, </a:t>
            </a: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㈜테크웨이즈 사명 변경</a:t>
            </a:r>
          </a:p>
        </p:txBody>
      </p:sp>
      <p:sp>
        <p:nvSpPr>
          <p:cNvPr id="36" name="타원 35">
            <a:extLst>
              <a:ext uri="{FF2B5EF4-FFF2-40B4-BE49-F238E27FC236}">
                <a16:creationId xmlns:a16="http://schemas.microsoft.com/office/drawing/2014/main" id="{AEB67C45-FD19-40C6-A49E-8E6E2B291400}"/>
              </a:ext>
            </a:extLst>
          </p:cNvPr>
          <p:cNvSpPr/>
          <p:nvPr userDrawn="1"/>
        </p:nvSpPr>
        <p:spPr>
          <a:xfrm>
            <a:off x="4471512" y="3221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2013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37" name="타원 36">
            <a:extLst>
              <a:ext uri="{FF2B5EF4-FFF2-40B4-BE49-F238E27FC236}">
                <a16:creationId xmlns:a16="http://schemas.microsoft.com/office/drawing/2014/main" id="{A96A1BEB-A02D-439C-9683-0E923B31D6B6}"/>
              </a:ext>
            </a:extLst>
          </p:cNvPr>
          <p:cNvSpPr/>
          <p:nvPr userDrawn="1"/>
        </p:nvSpPr>
        <p:spPr>
          <a:xfrm>
            <a:off x="3643512" y="3473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2012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8" name="타원 37">
            <a:extLst>
              <a:ext uri="{FF2B5EF4-FFF2-40B4-BE49-F238E27FC236}">
                <a16:creationId xmlns:a16="http://schemas.microsoft.com/office/drawing/2014/main" id="{C9AF3993-DA62-42AE-A4BC-DF52F63804EB}"/>
              </a:ext>
            </a:extLst>
          </p:cNvPr>
          <p:cNvSpPr/>
          <p:nvPr userDrawn="1"/>
        </p:nvSpPr>
        <p:spPr>
          <a:xfrm>
            <a:off x="5299512" y="2969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2016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39" name="타원 38">
            <a:extLst>
              <a:ext uri="{FF2B5EF4-FFF2-40B4-BE49-F238E27FC236}">
                <a16:creationId xmlns:a16="http://schemas.microsoft.com/office/drawing/2014/main" id="{89905845-5271-4945-A294-0A914C0EB5C6}"/>
              </a:ext>
            </a:extLst>
          </p:cNvPr>
          <p:cNvSpPr/>
          <p:nvPr userDrawn="1"/>
        </p:nvSpPr>
        <p:spPr>
          <a:xfrm>
            <a:off x="6127512" y="2717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2017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40" name="타원 39">
            <a:extLst>
              <a:ext uri="{FF2B5EF4-FFF2-40B4-BE49-F238E27FC236}">
                <a16:creationId xmlns:a16="http://schemas.microsoft.com/office/drawing/2014/main" id="{30752785-72F5-46D7-BBD5-30E2F281AD42}"/>
              </a:ext>
            </a:extLst>
          </p:cNvPr>
          <p:cNvSpPr/>
          <p:nvPr userDrawn="1"/>
        </p:nvSpPr>
        <p:spPr>
          <a:xfrm>
            <a:off x="6955512" y="2465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2018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00CDDCC1-952D-444D-9639-4F43124D6244}"/>
              </a:ext>
            </a:extLst>
          </p:cNvPr>
          <p:cNvSpPr/>
          <p:nvPr userDrawn="1"/>
        </p:nvSpPr>
        <p:spPr>
          <a:xfrm>
            <a:off x="7783512" y="2213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2019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E9C533FA-E752-44A1-8E2C-73168C456900}"/>
              </a:ext>
            </a:extLst>
          </p:cNvPr>
          <p:cNvSpPr/>
          <p:nvPr userDrawn="1"/>
        </p:nvSpPr>
        <p:spPr>
          <a:xfrm>
            <a:off x="8611512" y="1961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2020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421440A6-68D5-4604-812F-53873AF45111}"/>
              </a:ext>
            </a:extLst>
          </p:cNvPr>
          <p:cNvSpPr/>
          <p:nvPr userDrawn="1"/>
        </p:nvSpPr>
        <p:spPr>
          <a:xfrm>
            <a:off x="331512" y="4481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2001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C26712-EEEA-4824-A036-874A02B50909}"/>
              </a:ext>
            </a:extLst>
          </p:cNvPr>
          <p:cNvSpPr txBox="1"/>
          <p:nvPr userDrawn="1"/>
        </p:nvSpPr>
        <p:spPr>
          <a:xfrm>
            <a:off x="5767483" y="199293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기술보증기금</a:t>
            </a:r>
            <a:r>
              <a:rPr lang="en-US" altLang="ko-KR" sz="900" dirty="0">
                <a:latin typeface="+mj-ea"/>
                <a:ea typeface="+mj-ea"/>
              </a:rPr>
              <a:t>(KLBO)</a:t>
            </a:r>
          </a:p>
          <a:p>
            <a:pPr algn="ctr"/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벤처기업 확인서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  <a:r>
              <a:rPr lang="ko-KR" altLang="en-US" sz="900" dirty="0">
                <a:latin typeface="+mj-ea"/>
                <a:ea typeface="+mj-ea"/>
              </a:rPr>
              <a:t> 갱신</a:t>
            </a:r>
          </a:p>
        </p:txBody>
      </p: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4F101E3A-C54F-438B-9298-E7D4B57B9578}"/>
              </a:ext>
            </a:extLst>
          </p:cNvPr>
          <p:cNvCxnSpPr/>
          <p:nvPr userDrawn="1"/>
        </p:nvCxnSpPr>
        <p:spPr>
          <a:xfrm>
            <a:off x="7315512" y="3221132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ECD60644-771A-43F9-BAE6-DD7BBEF01CD2}"/>
              </a:ext>
            </a:extLst>
          </p:cNvPr>
          <p:cNvCxnSpPr/>
          <p:nvPr userDrawn="1"/>
        </p:nvCxnSpPr>
        <p:spPr>
          <a:xfrm>
            <a:off x="8117333" y="1819991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02F74231-E542-451F-A60E-572DAB4A92FC}"/>
              </a:ext>
            </a:extLst>
          </p:cNvPr>
          <p:cNvSpPr txBox="1"/>
          <p:nvPr userDrawn="1"/>
        </p:nvSpPr>
        <p:spPr>
          <a:xfrm>
            <a:off x="393219" y="600724"/>
            <a:ext cx="9119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+mj-ea"/>
                <a:ea typeface="+mj-ea"/>
              </a:rPr>
              <a:t>목표를 위해 도전하고 약속을 소중히 여기는  ㈜</a:t>
            </a:r>
            <a:r>
              <a:rPr lang="ko-KR" altLang="en-US" sz="1200" dirty="0" err="1">
                <a:latin typeface="+mj-ea"/>
                <a:ea typeface="+mj-ea"/>
              </a:rPr>
              <a:t>테크웨이즈의</a:t>
            </a:r>
            <a:r>
              <a:rPr lang="ko-KR" altLang="en-US" sz="1200" dirty="0">
                <a:latin typeface="+mj-ea"/>
                <a:ea typeface="+mj-ea"/>
              </a:rPr>
              <a:t> 지난 연혁을 소개 합니다</a:t>
            </a:r>
            <a:r>
              <a:rPr lang="en-US" altLang="ko-KR" sz="1200" dirty="0">
                <a:latin typeface="+mj-ea"/>
                <a:ea typeface="+mj-ea"/>
              </a:rPr>
              <a:t>.</a:t>
            </a:r>
            <a:endParaRPr lang="ko-KR" altLang="en-US" sz="1200" dirty="0">
              <a:latin typeface="+mj-ea"/>
              <a:ea typeface="+mj-ea"/>
            </a:endParaRPr>
          </a:p>
        </p:txBody>
      </p:sp>
      <p:pic>
        <p:nvPicPr>
          <p:cNvPr id="48" name="그림 47">
            <a:extLst>
              <a:ext uri="{FF2B5EF4-FFF2-40B4-BE49-F238E27FC236}">
                <a16:creationId xmlns:a16="http://schemas.microsoft.com/office/drawing/2014/main" id="{DB506109-7810-4170-89D9-AD29289A95D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5511" y="1164082"/>
            <a:ext cx="3224001" cy="7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16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rot="10800000">
            <a:off x="-3838" y="6583969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C31016"/>
              </a:gs>
              <a:gs pos="39000">
                <a:srgbClr val="00113A"/>
              </a:gs>
              <a:gs pos="87000">
                <a:srgbClr val="C6201E"/>
              </a:gs>
              <a:gs pos="63000">
                <a:srgbClr val="0011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927AC63-A02A-4F2E-8D29-70026FD6B516}"/>
              </a:ext>
            </a:extLst>
          </p:cNvPr>
          <p:cNvCxnSpPr>
            <a:cxnSpLocks/>
          </p:cNvCxnSpPr>
          <p:nvPr userDrawn="1"/>
        </p:nvCxnSpPr>
        <p:spPr>
          <a:xfrm>
            <a:off x="162132" y="516414"/>
            <a:ext cx="9542174" cy="0"/>
          </a:xfrm>
          <a:prstGeom prst="line">
            <a:avLst/>
          </a:prstGeom>
          <a:ln w="22225">
            <a:solidFill>
              <a:srgbClr val="001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DB8DCE5-6355-419D-9B51-DE506126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2B37280F-82BA-4765-81EA-73101B99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4" y="6632431"/>
            <a:ext cx="1154749" cy="180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BD563BA-3900-4BF7-986C-F188FE7D0E9D}"/>
              </a:ext>
            </a:extLst>
          </p:cNvPr>
          <p:cNvSpPr txBox="1"/>
          <p:nvPr userDrawn="1"/>
        </p:nvSpPr>
        <p:spPr bwMode="auto">
          <a:xfrm>
            <a:off x="718125" y="699979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CANsystem established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모서리가 둥근 직사각형 23">
            <a:extLst>
              <a:ext uri="{FF2B5EF4-FFF2-40B4-BE49-F238E27FC236}">
                <a16:creationId xmlns:a16="http://schemas.microsoft.com/office/drawing/2014/main" id="{CFF7E816-D2FC-4873-862E-E390250F0E93}"/>
              </a:ext>
            </a:extLst>
          </p:cNvPr>
          <p:cNvSpPr/>
          <p:nvPr userDrawn="1"/>
        </p:nvSpPr>
        <p:spPr bwMode="auto">
          <a:xfrm>
            <a:off x="681286" y="678979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Sep. 2001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0EEF0F-14D7-4A4A-BF72-7A2EC23579B2}"/>
              </a:ext>
            </a:extLst>
          </p:cNvPr>
          <p:cNvSpPr txBox="1"/>
          <p:nvPr userDrawn="1"/>
        </p:nvSpPr>
        <p:spPr bwMode="auto">
          <a:xfrm>
            <a:off x="718125" y="1079680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Changed incorporated company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모서리가 둥근 직사각형 23">
            <a:extLst>
              <a:ext uri="{FF2B5EF4-FFF2-40B4-BE49-F238E27FC236}">
                <a16:creationId xmlns:a16="http://schemas.microsoft.com/office/drawing/2014/main" id="{6603169F-6875-4C29-A886-76559ED4ADDF}"/>
              </a:ext>
            </a:extLst>
          </p:cNvPr>
          <p:cNvSpPr/>
          <p:nvPr userDrawn="1"/>
        </p:nvSpPr>
        <p:spPr bwMode="auto">
          <a:xfrm>
            <a:off x="681286" y="1058680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Sep. 2003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EB628A-4E03-4D97-B3CE-679C6E00802B}"/>
              </a:ext>
            </a:extLst>
          </p:cNvPr>
          <p:cNvSpPr txBox="1"/>
          <p:nvPr userDrawn="1"/>
        </p:nvSpPr>
        <p:spPr bwMode="auto">
          <a:xfrm>
            <a:off x="718125" y="1458804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IPETRONIK GmbH distributor   		         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모서리가 둥근 직사각형 23">
            <a:extLst>
              <a:ext uri="{FF2B5EF4-FFF2-40B4-BE49-F238E27FC236}">
                <a16:creationId xmlns:a16="http://schemas.microsoft.com/office/drawing/2014/main" id="{3EAD24FB-8305-43D2-A5C0-23173B653909}"/>
              </a:ext>
            </a:extLst>
          </p:cNvPr>
          <p:cNvSpPr/>
          <p:nvPr userDrawn="1"/>
        </p:nvSpPr>
        <p:spPr bwMode="auto">
          <a:xfrm>
            <a:off x="681286" y="1437804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Dec. 2003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179BD4-2428-4AE9-9F76-0DF529CAA6E0}"/>
              </a:ext>
            </a:extLst>
          </p:cNvPr>
          <p:cNvSpPr txBox="1"/>
          <p:nvPr userDrawn="1"/>
        </p:nvSpPr>
        <p:spPr bwMode="auto">
          <a:xfrm>
            <a:off x="718125" y="1842091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Softing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 AG distributor			                  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모서리가 둥근 직사각형 23">
            <a:extLst>
              <a:ext uri="{FF2B5EF4-FFF2-40B4-BE49-F238E27FC236}">
                <a16:creationId xmlns:a16="http://schemas.microsoft.com/office/drawing/2014/main" id="{9B6F30F6-DBAB-4567-811C-2BA0F69F34B1}"/>
              </a:ext>
            </a:extLst>
          </p:cNvPr>
          <p:cNvSpPr/>
          <p:nvPr userDrawn="1"/>
        </p:nvSpPr>
        <p:spPr bwMode="auto">
          <a:xfrm>
            <a:off x="681286" y="1821091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Mar. 2004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F1C23C9-BFDC-4F8F-AB13-1CF4F7AF0DE0}"/>
              </a:ext>
            </a:extLst>
          </p:cNvPr>
          <p:cNvSpPr txBox="1"/>
          <p:nvPr userDrawn="1"/>
        </p:nvSpPr>
        <p:spPr bwMode="auto">
          <a:xfrm>
            <a:off x="718125" y="2227645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Ruetz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 System solution partner			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모서리가 둥근 직사각형 23">
            <a:extLst>
              <a:ext uri="{FF2B5EF4-FFF2-40B4-BE49-F238E27FC236}">
                <a16:creationId xmlns:a16="http://schemas.microsoft.com/office/drawing/2014/main" id="{7BCA5258-32B6-47E8-B46F-199F1D7CAA85}"/>
              </a:ext>
            </a:extLst>
          </p:cNvPr>
          <p:cNvSpPr/>
          <p:nvPr userDrawn="1"/>
        </p:nvSpPr>
        <p:spPr bwMode="auto">
          <a:xfrm>
            <a:off x="681286" y="2206645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Mar. 2005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220E818-0A5F-4412-B90F-0EC2E9E1F51B}"/>
              </a:ext>
            </a:extLst>
          </p:cNvPr>
          <p:cNvSpPr txBox="1"/>
          <p:nvPr userDrawn="1"/>
        </p:nvSpPr>
        <p:spPr bwMode="auto">
          <a:xfrm>
            <a:off x="718125" y="2613781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CANsystem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 R &amp; D center established 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모서리가 둥근 직사각형 23">
            <a:extLst>
              <a:ext uri="{FF2B5EF4-FFF2-40B4-BE49-F238E27FC236}">
                <a16:creationId xmlns:a16="http://schemas.microsoft.com/office/drawing/2014/main" id="{D9559723-DBF4-4E1C-AD99-9923EAC055E4}"/>
              </a:ext>
            </a:extLst>
          </p:cNvPr>
          <p:cNvSpPr/>
          <p:nvPr userDrawn="1"/>
        </p:nvSpPr>
        <p:spPr bwMode="auto">
          <a:xfrm>
            <a:off x="681286" y="2592781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Jun. 2006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1C92E754-02DA-4C71-B338-B8338E7407A4}"/>
              </a:ext>
            </a:extLst>
          </p:cNvPr>
          <p:cNvSpPr txBox="1"/>
          <p:nvPr userDrawn="1"/>
        </p:nvSpPr>
        <p:spPr bwMode="auto">
          <a:xfrm>
            <a:off x="718125" y="2991586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Intrepid Control System distributor                          (U.S.A)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모서리가 둥근 직사각형 23">
            <a:extLst>
              <a:ext uri="{FF2B5EF4-FFF2-40B4-BE49-F238E27FC236}">
                <a16:creationId xmlns:a16="http://schemas.microsoft.com/office/drawing/2014/main" id="{DB0A20E3-9F42-4973-86F7-39151B8556E6}"/>
              </a:ext>
            </a:extLst>
          </p:cNvPr>
          <p:cNvSpPr/>
          <p:nvPr userDrawn="1"/>
        </p:nvSpPr>
        <p:spPr bwMode="auto">
          <a:xfrm>
            <a:off x="681286" y="2970586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Aug. 2006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6DFA10-5732-45D3-AC6A-EBE0914155D9}"/>
              </a:ext>
            </a:extLst>
          </p:cNvPr>
          <p:cNvSpPr txBox="1"/>
          <p:nvPr userDrawn="1"/>
        </p:nvSpPr>
        <p:spPr bwMode="auto">
          <a:xfrm>
            <a:off x="718125" y="3374873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Star Cooperation distributor                               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모서리가 둥근 직사각형 23">
            <a:extLst>
              <a:ext uri="{FF2B5EF4-FFF2-40B4-BE49-F238E27FC236}">
                <a16:creationId xmlns:a16="http://schemas.microsoft.com/office/drawing/2014/main" id="{5569042A-3E7B-462E-A7E1-44842F50E91F}"/>
              </a:ext>
            </a:extLst>
          </p:cNvPr>
          <p:cNvSpPr/>
          <p:nvPr userDrawn="1"/>
        </p:nvSpPr>
        <p:spPr bwMode="auto">
          <a:xfrm>
            <a:off x="681286" y="3353873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Nov. 2007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444AE7D-4C75-490C-8A08-DD60775F9A37}"/>
              </a:ext>
            </a:extLst>
          </p:cNvPr>
          <p:cNvSpPr txBox="1"/>
          <p:nvPr userDrawn="1"/>
        </p:nvSpPr>
        <p:spPr bwMode="auto">
          <a:xfrm>
            <a:off x="718125" y="3765909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K2L automotive testing tool partner     		 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모서리가 둥근 직사각형 23">
            <a:extLst>
              <a:ext uri="{FF2B5EF4-FFF2-40B4-BE49-F238E27FC236}">
                <a16:creationId xmlns:a16="http://schemas.microsoft.com/office/drawing/2014/main" id="{3D4D5F22-0DAF-497D-B6E9-7B495BDFAC8E}"/>
              </a:ext>
            </a:extLst>
          </p:cNvPr>
          <p:cNvSpPr/>
          <p:nvPr userDrawn="1"/>
        </p:nvSpPr>
        <p:spPr bwMode="auto">
          <a:xfrm>
            <a:off x="681286" y="3744909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Aug. 2009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35E5044-E575-4230-B424-51B0345BF8B1}"/>
              </a:ext>
            </a:extLst>
          </p:cNvPr>
          <p:cNvSpPr txBox="1"/>
          <p:nvPr userDrawn="1"/>
        </p:nvSpPr>
        <p:spPr bwMode="auto">
          <a:xfrm>
            <a:off x="718125" y="4151463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IPEtech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 thermal test bench partner                    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9" name="모서리가 둥근 직사각형 23">
            <a:extLst>
              <a:ext uri="{FF2B5EF4-FFF2-40B4-BE49-F238E27FC236}">
                <a16:creationId xmlns:a16="http://schemas.microsoft.com/office/drawing/2014/main" id="{9E16EC49-52CC-4D24-BE4F-BE9B28A2D06F}"/>
              </a:ext>
            </a:extLst>
          </p:cNvPr>
          <p:cNvSpPr/>
          <p:nvPr userDrawn="1"/>
        </p:nvSpPr>
        <p:spPr bwMode="auto">
          <a:xfrm>
            <a:off x="681286" y="4130463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Sep. 2012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46C2EEF-84EA-4F89-A122-E25417130E70}"/>
              </a:ext>
            </a:extLst>
          </p:cNvPr>
          <p:cNvSpPr txBox="1"/>
          <p:nvPr userDrawn="1"/>
        </p:nvSpPr>
        <p:spPr bwMode="auto">
          <a:xfrm>
            <a:off x="718125" y="4534750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Kikusui Electronics distributor                                  (Japan)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1" name="모서리가 둥근 직사각형 23">
            <a:extLst>
              <a:ext uri="{FF2B5EF4-FFF2-40B4-BE49-F238E27FC236}">
                <a16:creationId xmlns:a16="http://schemas.microsoft.com/office/drawing/2014/main" id="{E397C3A2-F4E2-4179-B4B7-654075C471DD}"/>
              </a:ext>
            </a:extLst>
          </p:cNvPr>
          <p:cNvSpPr/>
          <p:nvPr userDrawn="1"/>
        </p:nvSpPr>
        <p:spPr bwMode="auto">
          <a:xfrm>
            <a:off x="681286" y="4513750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Apr. 2014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4C3E7369-7513-4C92-A126-E6F44B6B0CAC}"/>
              </a:ext>
            </a:extLst>
          </p:cNvPr>
          <p:cNvSpPr txBox="1"/>
          <p:nvPr userDrawn="1"/>
        </p:nvSpPr>
        <p:spPr bwMode="auto">
          <a:xfrm>
            <a:off x="718125" y="4918037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Spirent  Automotive distributor                                 (U. K)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3" name="모서리가 둥근 직사각형 23">
            <a:extLst>
              <a:ext uri="{FF2B5EF4-FFF2-40B4-BE49-F238E27FC236}">
                <a16:creationId xmlns:a16="http://schemas.microsoft.com/office/drawing/2014/main" id="{DED37134-6ACD-44B8-8CF2-48396286A44F}"/>
              </a:ext>
            </a:extLst>
          </p:cNvPr>
          <p:cNvSpPr/>
          <p:nvPr userDrawn="1"/>
        </p:nvSpPr>
        <p:spPr bwMode="auto">
          <a:xfrm>
            <a:off x="681286" y="4897037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Aug. 2015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70EA636-2347-4CA5-8355-2C7A95150A49}"/>
              </a:ext>
            </a:extLst>
          </p:cNvPr>
          <p:cNvSpPr txBox="1"/>
          <p:nvPr userDrawn="1"/>
        </p:nvSpPr>
        <p:spPr bwMode="auto">
          <a:xfrm>
            <a:off x="718125" y="5300742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Technica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 – Engineering distributor                      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모서리가 둥근 직사각형 23">
            <a:extLst>
              <a:ext uri="{FF2B5EF4-FFF2-40B4-BE49-F238E27FC236}">
                <a16:creationId xmlns:a16="http://schemas.microsoft.com/office/drawing/2014/main" id="{FA3FF3B8-8426-4FF3-9B2A-FF4AE87586B7}"/>
              </a:ext>
            </a:extLst>
          </p:cNvPr>
          <p:cNvSpPr/>
          <p:nvPr userDrawn="1"/>
        </p:nvSpPr>
        <p:spPr bwMode="auto">
          <a:xfrm>
            <a:off x="681286" y="5279742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Feb. 2017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F5BBD99-5BFE-49EC-B24E-EF536658E17D}"/>
              </a:ext>
            </a:extLst>
          </p:cNvPr>
          <p:cNvSpPr txBox="1"/>
          <p:nvPr userDrawn="1"/>
        </p:nvSpPr>
        <p:spPr bwMode="auto">
          <a:xfrm>
            <a:off x="718125" y="5686878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Konrad    – Engineering distributor                           (Germany)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모서리가 둥근 직사각형 23">
            <a:extLst>
              <a:ext uri="{FF2B5EF4-FFF2-40B4-BE49-F238E27FC236}">
                <a16:creationId xmlns:a16="http://schemas.microsoft.com/office/drawing/2014/main" id="{1151FACB-4709-4BC1-B67E-D0B4987A2A93}"/>
              </a:ext>
            </a:extLst>
          </p:cNvPr>
          <p:cNvSpPr/>
          <p:nvPr userDrawn="1"/>
        </p:nvSpPr>
        <p:spPr bwMode="auto">
          <a:xfrm>
            <a:off x="681286" y="5665878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Dec. 2017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0F922BD-7C12-4BD3-AC08-F8F420631769}"/>
              </a:ext>
            </a:extLst>
          </p:cNvPr>
          <p:cNvSpPr txBox="1"/>
          <p:nvPr userDrawn="1"/>
        </p:nvSpPr>
        <p:spPr bwMode="auto">
          <a:xfrm>
            <a:off x="718125" y="6070165"/>
            <a:ext cx="8282735" cy="23776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tx2">
                <a:lumMod val="40000"/>
                <a:lumOff val="60000"/>
              </a:schemeClr>
            </a:solidFill>
          </a:ln>
          <a:effectLst/>
          <a:scene3d>
            <a:camera prst="perspectiveRelaxedModerately" fov="1800000">
              <a:rot lat="20400000" lon="0" rev="0"/>
            </a:camera>
            <a:lightRig rig="threePt" dir="t"/>
          </a:scene3d>
          <a:sp3d extrusionH="234950" contourW="12700">
            <a:extrusionClr>
              <a:schemeClr val="bg1">
                <a:lumMod val="50000"/>
              </a:schemeClr>
            </a:extrusionClr>
            <a:contourClr>
              <a:schemeClr val="tx2">
                <a:lumMod val="60000"/>
                <a:lumOff val="40000"/>
              </a:schemeClr>
            </a:contourClr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2160000" anchor="ctr">
            <a:flatTx/>
          </a:bodyPr>
          <a:lstStyle/>
          <a:p>
            <a:pPr>
              <a:defRPr/>
            </a:pPr>
            <a:r>
              <a:rPr lang="en-US" altLang="ko-KR" sz="1400" dirty="0">
                <a:latin typeface="Arial" pitchFamily="34" charset="0"/>
                <a:cs typeface="Arial" pitchFamily="34" charset="0"/>
              </a:rPr>
              <a:t>Changed company name from </a:t>
            </a: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CANsystem</a:t>
            </a:r>
            <a:r>
              <a:rPr lang="en-US" altLang="ko-KR" sz="1400" dirty="0">
                <a:latin typeface="Arial" pitchFamily="34" charset="0"/>
                <a:cs typeface="Arial" pitchFamily="34" charset="0"/>
              </a:rPr>
              <a:t> to </a:t>
            </a:r>
            <a:r>
              <a:rPr lang="en-US" altLang="ko-KR" sz="1400" dirty="0" err="1">
                <a:latin typeface="Arial" pitchFamily="34" charset="0"/>
                <a:cs typeface="Arial" pitchFamily="34" charset="0"/>
              </a:rPr>
              <a:t>Techways</a:t>
            </a:r>
            <a:endParaRPr lang="ko-KR" altLang="en-US" sz="1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9" name="모서리가 둥근 직사각형 23">
            <a:extLst>
              <a:ext uri="{FF2B5EF4-FFF2-40B4-BE49-F238E27FC236}">
                <a16:creationId xmlns:a16="http://schemas.microsoft.com/office/drawing/2014/main" id="{CAB02281-5928-4CE9-812B-15F5FA6241FC}"/>
              </a:ext>
            </a:extLst>
          </p:cNvPr>
          <p:cNvSpPr/>
          <p:nvPr userDrawn="1"/>
        </p:nvSpPr>
        <p:spPr bwMode="auto">
          <a:xfrm>
            <a:off x="681286" y="6049165"/>
            <a:ext cx="1474046" cy="269685"/>
          </a:xfrm>
          <a:prstGeom prst="roundRect">
            <a:avLst/>
          </a:prstGeom>
          <a:solidFill>
            <a:srgbClr val="FF0000"/>
          </a:solidFill>
          <a:ln>
            <a:solidFill>
              <a:srgbClr val="9900CC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Mar. 2020 </a:t>
            </a:r>
            <a:endParaRPr lang="ko-KR" altLang="en-US" sz="1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3091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rot="10800000">
            <a:off x="-3838" y="6583969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C31016"/>
              </a:gs>
              <a:gs pos="39000">
                <a:srgbClr val="00113A"/>
              </a:gs>
              <a:gs pos="87000">
                <a:srgbClr val="C6201E"/>
              </a:gs>
              <a:gs pos="63000">
                <a:srgbClr val="0011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927AC63-A02A-4F2E-8D29-70026FD6B516}"/>
              </a:ext>
            </a:extLst>
          </p:cNvPr>
          <p:cNvCxnSpPr>
            <a:cxnSpLocks/>
          </p:cNvCxnSpPr>
          <p:nvPr userDrawn="1"/>
        </p:nvCxnSpPr>
        <p:spPr>
          <a:xfrm>
            <a:off x="162132" y="516414"/>
            <a:ext cx="9542174" cy="0"/>
          </a:xfrm>
          <a:prstGeom prst="line">
            <a:avLst/>
          </a:prstGeom>
          <a:ln w="22225">
            <a:solidFill>
              <a:srgbClr val="001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DB8DCE5-6355-419D-9B51-DE506126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2B37280F-82BA-4765-81EA-73101B99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4" y="6632431"/>
            <a:ext cx="1154749" cy="180000"/>
          </a:xfrm>
          <a:prstGeom prst="rect">
            <a:avLst/>
          </a:prstGeom>
        </p:spPr>
      </p:pic>
      <p:sp>
        <p:nvSpPr>
          <p:cNvPr id="8" name="슬라이드 번호 개체 틀 2">
            <a:extLst>
              <a:ext uri="{FF2B5EF4-FFF2-40B4-BE49-F238E27FC236}">
                <a16:creationId xmlns:a16="http://schemas.microsoft.com/office/drawing/2014/main" id="{D9E98D7B-72BB-46DE-858C-BA06FE139033}"/>
              </a:ext>
            </a:extLst>
          </p:cNvPr>
          <p:cNvSpPr txBox="1">
            <a:spLocks/>
          </p:cNvSpPr>
          <p:nvPr userDrawn="1"/>
        </p:nvSpPr>
        <p:spPr>
          <a:xfrm>
            <a:off x="7673312" y="6664253"/>
            <a:ext cx="2228850" cy="18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84F36CB-4CE5-4AAC-9471-AF38DC4562A1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756569" y="1511747"/>
            <a:ext cx="3275364" cy="2043113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ko-KR" sz="1800" b="1" dirty="0">
                <a:solidFill>
                  <a:srgbClr val="021943"/>
                </a:solidFill>
                <a:cs typeface="Arial" panose="020B0604020202020204" pitchFamily="34" charset="0"/>
              </a:rPr>
              <a:t>Automotive (OEM)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ko-KR" sz="1300" b="1" dirty="0">
                <a:solidFill>
                  <a:srgbClr val="021943"/>
                </a:solidFill>
                <a:cs typeface="Arial" panose="020B0604020202020204" pitchFamily="34" charset="0"/>
              </a:rPr>
              <a:t>  - Hyundai-Kia motors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ko-KR" sz="1300" b="1" dirty="0">
                <a:solidFill>
                  <a:srgbClr val="021943"/>
                </a:solidFill>
                <a:cs typeface="Arial" panose="020B0604020202020204" pitchFamily="34" charset="0"/>
              </a:rPr>
              <a:t>  - GM Korea motors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ko-KR" sz="1300" b="1" dirty="0">
                <a:solidFill>
                  <a:srgbClr val="021943"/>
                </a:solidFill>
                <a:cs typeface="Arial" panose="020B0604020202020204" pitchFamily="34" charset="0"/>
              </a:rPr>
              <a:t>  - Renault Samsung motors</a:t>
            </a:r>
          </a:p>
          <a:p>
            <a:pPr>
              <a:spcBef>
                <a:spcPts val="300"/>
              </a:spcBef>
              <a:spcAft>
                <a:spcPts val="300"/>
              </a:spcAft>
              <a:buFontTx/>
              <a:buNone/>
            </a:pPr>
            <a:r>
              <a:rPr lang="en-US" altLang="ko-KR" sz="1300" b="1" dirty="0">
                <a:solidFill>
                  <a:srgbClr val="021943"/>
                </a:solidFill>
                <a:cs typeface="Arial" panose="020B0604020202020204" pitchFamily="34" charset="0"/>
              </a:rPr>
              <a:t>  - SSangyong motors</a:t>
            </a:r>
          </a:p>
          <a:p>
            <a:pPr>
              <a:buFontTx/>
              <a:buNone/>
            </a:pPr>
            <a:endParaRPr lang="en-US" altLang="ko-KR" sz="1600" b="1" dirty="0">
              <a:cs typeface="Arial" panose="020B0604020202020204" pitchFamily="34" charset="0"/>
            </a:endParaRPr>
          </a:p>
        </p:txBody>
      </p:sp>
      <p:sp>
        <p:nvSpPr>
          <p:cNvPr id="11" name="Rectangle 9">
            <a:extLst>
              <a:ext uri="{FF2B5EF4-FFF2-40B4-BE49-F238E27FC236}">
                <a16:creationId xmlns:a16="http://schemas.microsoft.com/office/drawing/2014/main" id="{09D63384-E06F-49D0-8096-83CB06E60792}"/>
              </a:ext>
            </a:extLst>
          </p:cNvPr>
          <p:cNvSpPr txBox="1">
            <a:spLocks noChangeArrowheads="1"/>
          </p:cNvSpPr>
          <p:nvPr userDrawn="1"/>
        </p:nvSpPr>
        <p:spPr>
          <a:xfrm>
            <a:off x="4271964" y="1458513"/>
            <a:ext cx="2826342" cy="4346546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Tx/>
              <a:buNone/>
            </a:pPr>
            <a:r>
              <a:rPr lang="en-US" altLang="ko-KR" sz="1800" b="1" dirty="0">
                <a:solidFill>
                  <a:srgbClr val="021943"/>
                </a:solidFill>
              </a:rPr>
              <a:t>Automotive (Supplier) 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LG Electronics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KyungShin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YURA Corporation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Hyundai Autron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Digen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Hyundai Mobis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Mobase Electronics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LS Automotive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Continental Automotive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DENSO Korea Electronics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panose="020B0604020202020204" pitchFamily="34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LG Innotek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Han-On Climate Control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Bosch Korea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Korea Auto Technology Institute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Korea Automobile Testing Institute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Korea Electronics Technology Institute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Hyundai Heavy Industries</a:t>
            </a:r>
          </a:p>
          <a:p>
            <a:pPr>
              <a:spcBef>
                <a:spcPts val="100"/>
              </a:spcBef>
              <a:spcAft>
                <a:spcPts val="300"/>
              </a:spcAft>
              <a:buFont typeface="Arial" charset="0"/>
              <a:buNone/>
            </a:pPr>
            <a:r>
              <a:rPr lang="en-US" altLang="ko-KR" sz="1200" b="1" dirty="0">
                <a:solidFill>
                  <a:srgbClr val="021943"/>
                </a:solidFill>
              </a:rPr>
              <a:t>  - DooSan Heavy Industries</a:t>
            </a:r>
          </a:p>
          <a:p>
            <a:pPr>
              <a:buFont typeface="Arial" charset="0"/>
              <a:buNone/>
            </a:pPr>
            <a:r>
              <a:rPr lang="en-US" altLang="ko-KR" sz="1400" b="1" dirty="0"/>
              <a:t>  </a:t>
            </a:r>
          </a:p>
          <a:p>
            <a:pPr>
              <a:buFont typeface="Arial" charset="0"/>
              <a:buNone/>
            </a:pPr>
            <a:r>
              <a:rPr lang="en-US" altLang="ko-KR" sz="1600" b="1" dirty="0"/>
              <a:t>  </a:t>
            </a:r>
          </a:p>
        </p:txBody>
      </p:sp>
      <p:pic>
        <p:nvPicPr>
          <p:cNvPr id="12" name="Picture 15" descr="m_logo">
            <a:hlinkClick r:id="rId3"/>
            <a:extLst>
              <a:ext uri="{FF2B5EF4-FFF2-40B4-BE49-F238E27FC236}">
                <a16:creationId xmlns:a16="http://schemas.microsoft.com/office/drawing/2014/main" id="{98159060-4BC8-4D8C-B1CC-8312198EF98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32701" y="4257526"/>
            <a:ext cx="2126985" cy="3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6">
            <a:extLst>
              <a:ext uri="{FF2B5EF4-FFF2-40B4-BE49-F238E27FC236}">
                <a16:creationId xmlns:a16="http://schemas.microsoft.com/office/drawing/2014/main" id="{98506B1E-BE92-4DB2-AB4F-89EF07B7AE5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80661" y="4206876"/>
            <a:ext cx="711675" cy="43200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881A846-B918-4CCA-9B36-A6C827E84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31764" r="25163" b="51929"/>
          <a:stretch/>
        </p:blipFill>
        <p:spPr>
          <a:xfrm>
            <a:off x="938654" y="3635989"/>
            <a:ext cx="1039468" cy="360000"/>
          </a:xfrm>
          <a:prstGeom prst="rect">
            <a:avLst/>
          </a:prstGeom>
        </p:spPr>
      </p:pic>
      <p:pic>
        <p:nvPicPr>
          <p:cNvPr id="16" name="그림 15" descr="표지판, 그리기이(가) 표시된 사진&#10;&#10;자동 생성된 설명">
            <a:extLst>
              <a:ext uri="{FF2B5EF4-FFF2-40B4-BE49-F238E27FC236}">
                <a16:creationId xmlns:a16="http://schemas.microsoft.com/office/drawing/2014/main" id="{B66C77DA-08D7-495E-80F4-082E3ED1BFE3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53" y="4214785"/>
            <a:ext cx="468001" cy="468001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3941943D-8FBC-4BF6-8DBF-FA4EC43F7D15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2052752" y="3641111"/>
            <a:ext cx="1312653" cy="360000"/>
          </a:xfrm>
          <a:prstGeom prst="rect">
            <a:avLst/>
          </a:prstGeom>
        </p:spPr>
      </p:pic>
      <p:sp>
        <p:nvSpPr>
          <p:cNvPr id="18" name="사각형: 잘린 대각선 방향 모서리 17">
            <a:extLst>
              <a:ext uri="{FF2B5EF4-FFF2-40B4-BE49-F238E27FC236}">
                <a16:creationId xmlns:a16="http://schemas.microsoft.com/office/drawing/2014/main" id="{177A92D7-421E-45E0-8B02-BF0A8520C198}"/>
              </a:ext>
            </a:extLst>
          </p:cNvPr>
          <p:cNvSpPr/>
          <p:nvPr userDrawn="1"/>
        </p:nvSpPr>
        <p:spPr>
          <a:xfrm>
            <a:off x="348643" y="1280654"/>
            <a:ext cx="3603278" cy="4556345"/>
          </a:xfrm>
          <a:prstGeom prst="snip2DiagRect">
            <a:avLst>
              <a:gd name="adj1" fmla="val 0"/>
              <a:gd name="adj2" fmla="val 5053"/>
            </a:avLst>
          </a:prstGeom>
          <a:noFill/>
          <a:ln w="1270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0828" tIns="50828" rIns="50828" bIns="50828" numCol="1" spcCol="1270" rtlCol="0" anchor="ctr" anchorCtr="0">
            <a:noAutofit/>
          </a:bodyPr>
          <a:lstStyle/>
          <a:p>
            <a:pPr algn="ctr" defTabSz="4889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1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9" name="사각형: 잘린 대각선 방향 모서리 18">
            <a:extLst>
              <a:ext uri="{FF2B5EF4-FFF2-40B4-BE49-F238E27FC236}">
                <a16:creationId xmlns:a16="http://schemas.microsoft.com/office/drawing/2014/main" id="{37DC06F7-E348-4794-922D-45F17E5A54FA}"/>
              </a:ext>
            </a:extLst>
          </p:cNvPr>
          <p:cNvSpPr/>
          <p:nvPr userDrawn="1"/>
        </p:nvSpPr>
        <p:spPr>
          <a:xfrm>
            <a:off x="4183948" y="1248714"/>
            <a:ext cx="5471780" cy="4556345"/>
          </a:xfrm>
          <a:prstGeom prst="snip2DiagRect">
            <a:avLst>
              <a:gd name="adj1" fmla="val 0"/>
              <a:gd name="adj2" fmla="val 5053"/>
            </a:avLst>
          </a:prstGeom>
          <a:noFill/>
          <a:ln w="1270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0828" tIns="50828" rIns="50828" bIns="50828" numCol="1" spcCol="1270" rtlCol="0" anchor="ctr" anchorCtr="0">
            <a:noAutofit/>
          </a:bodyPr>
          <a:lstStyle/>
          <a:p>
            <a:pPr algn="ctr" defTabSz="4889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1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그림 19">
            <a:extLst>
              <a:ext uri="{FF2B5EF4-FFF2-40B4-BE49-F238E27FC236}">
                <a16:creationId xmlns:a16="http://schemas.microsoft.com/office/drawing/2014/main" id="{A736C51D-A953-41DF-81A0-53990A14628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6823105" y="1740723"/>
            <a:ext cx="1317474" cy="252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8101D2D-818C-4A6A-99EE-3445D5C5DC8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t="42648" r="19313" b="42308"/>
          <a:stretch/>
        </p:blipFill>
        <p:spPr>
          <a:xfrm>
            <a:off x="7351531" y="2462642"/>
            <a:ext cx="1009985" cy="2520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DFC441FA-C85B-43E5-AE33-6A7A88BA6F7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8416515" y="2441592"/>
            <a:ext cx="1168363" cy="30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766E7347-3E35-4E86-A66F-D8D3474085A6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324349" y="2047474"/>
            <a:ext cx="1045715" cy="270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5974A845-99BA-4B13-89A7-3E33E012562C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6960944" y="2827841"/>
            <a:ext cx="667059" cy="360000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98856EB7-6837-4806-A676-72163E93787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6520188" y="2029474"/>
            <a:ext cx="745644" cy="288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926C40C5-EDD3-4DDB-934C-2E382DFDC7B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7291845" y="3228633"/>
            <a:ext cx="1053819" cy="252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10C2E70D-CFF4-4124-ACFE-B30240F68ABD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6088233" y="3243462"/>
            <a:ext cx="1147035" cy="216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06F6B517-024C-40DE-AC45-74B0A63AAA55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8466392" y="3232842"/>
            <a:ext cx="1068608" cy="252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40310FA7-9DB5-43BA-8B3D-BEEA2D7A1C2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714638" y="2899195"/>
            <a:ext cx="832308" cy="180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DD254E4E-8DED-4494-A84A-9AE0CF2FA8DC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249662" y="1768821"/>
            <a:ext cx="1035822" cy="2232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09AEDBC0-BAD6-4A78-A77B-0C09FEF2C84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5956560" y="2858458"/>
            <a:ext cx="942900" cy="252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5F11B168-D1F1-4444-8BA5-D92F356CCF6D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618505" y="2870428"/>
            <a:ext cx="938852" cy="2160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0F734A5B-A3AC-423A-803E-870D095305E2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519266" y="4551669"/>
            <a:ext cx="735568" cy="252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8CCEA6E8-C0A1-4047-B948-8C6C1C805EC0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7149493" y="4550058"/>
            <a:ext cx="1208093" cy="216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2C3848A6-76AC-4AF2-A46B-ED9DF6539D73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7714638" y="4829881"/>
            <a:ext cx="1136333" cy="252000"/>
          </a:xfrm>
          <a:prstGeom prst="rect">
            <a:avLst/>
          </a:prstGeom>
        </p:spPr>
      </p:pic>
      <p:sp>
        <p:nvSpPr>
          <p:cNvPr id="36" name="직사각형 35">
            <a:extLst>
              <a:ext uri="{FF2B5EF4-FFF2-40B4-BE49-F238E27FC236}">
                <a16:creationId xmlns:a16="http://schemas.microsoft.com/office/drawing/2014/main" id="{7CBE65D8-D15B-488F-A208-03C930D119A9}"/>
              </a:ext>
            </a:extLst>
          </p:cNvPr>
          <p:cNvSpPr/>
          <p:nvPr userDrawn="1"/>
        </p:nvSpPr>
        <p:spPr>
          <a:xfrm>
            <a:off x="2043364" y="6145134"/>
            <a:ext cx="5895886" cy="315834"/>
          </a:xfrm>
          <a:prstGeom prst="rect">
            <a:avLst/>
          </a:prstGeom>
          <a:gradFill flip="none" rotWithShape="1">
            <a:gsLst>
              <a:gs pos="0">
                <a:srgbClr val="C6201E"/>
              </a:gs>
              <a:gs pos="25000">
                <a:srgbClr val="C6201E"/>
              </a:gs>
              <a:gs pos="64000">
                <a:srgbClr val="00113A"/>
              </a:gs>
              <a:gs pos="100000">
                <a:srgbClr val="00113A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600" b="1" dirty="0">
                <a:solidFill>
                  <a:schemeClr val="bg1"/>
                </a:solidFill>
              </a:rPr>
              <a:t>More than 95% Customers are Automotive field!</a:t>
            </a:r>
            <a:endParaRPr lang="ko-KR" altLang="en-US" sz="1600" b="1" dirty="0">
              <a:solidFill>
                <a:schemeClr val="bg1"/>
              </a:solidFill>
            </a:endParaRPr>
          </a:p>
        </p:txBody>
      </p:sp>
      <p:pic>
        <p:nvPicPr>
          <p:cNvPr id="37" name="그림 36">
            <a:extLst>
              <a:ext uri="{FF2B5EF4-FFF2-40B4-BE49-F238E27FC236}">
                <a16:creationId xmlns:a16="http://schemas.microsoft.com/office/drawing/2014/main" id="{427B0FE7-ABA6-49AF-B104-184BF2DDE590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7816433" y="5230328"/>
            <a:ext cx="1643418" cy="221585"/>
          </a:xfrm>
          <a:prstGeom prst="rect">
            <a:avLst/>
          </a:prstGeom>
        </p:spPr>
      </p:pic>
      <p:pic>
        <p:nvPicPr>
          <p:cNvPr id="38" name="그림 37">
            <a:extLst>
              <a:ext uri="{FF2B5EF4-FFF2-40B4-BE49-F238E27FC236}">
                <a16:creationId xmlns:a16="http://schemas.microsoft.com/office/drawing/2014/main" id="{F7BAC8DF-E7E1-4AE9-B9E4-99D0AA52EFCF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277984" y="5182490"/>
            <a:ext cx="396000" cy="364064"/>
          </a:xfrm>
          <a:prstGeom prst="rect">
            <a:avLst/>
          </a:prstGeom>
        </p:spPr>
      </p:pic>
      <p:sp>
        <p:nvSpPr>
          <p:cNvPr id="40" name="제목 5">
            <a:extLst>
              <a:ext uri="{FF2B5EF4-FFF2-40B4-BE49-F238E27FC236}">
                <a16:creationId xmlns:a16="http://schemas.microsoft.com/office/drawing/2014/main" id="{E6492D07-92F5-4434-AE2A-92F52A516305}"/>
              </a:ext>
            </a:extLst>
          </p:cNvPr>
          <p:cNvSpPr txBox="1">
            <a:spLocks/>
          </p:cNvSpPr>
          <p:nvPr userDrawn="1"/>
        </p:nvSpPr>
        <p:spPr>
          <a:xfrm>
            <a:off x="340466" y="715954"/>
            <a:ext cx="4829175" cy="488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ko-KR" b="1" dirty="0">
                <a:solidFill>
                  <a:srgbClr val="021943"/>
                </a:solidFill>
                <a:latin typeface="+mn-lt"/>
                <a:cs typeface="Arial" charset="0"/>
              </a:rPr>
              <a:t> TECHWAYS Cooperation Companies</a:t>
            </a:r>
            <a:endParaRPr lang="ko-KR" altLang="en-US" b="1" dirty="0">
              <a:solidFill>
                <a:srgbClr val="021943"/>
              </a:solidFill>
              <a:latin typeface="+mn-lt"/>
              <a:cs typeface="Arial" charset="0"/>
            </a:endParaRPr>
          </a:p>
        </p:txBody>
      </p:sp>
      <p:pic>
        <p:nvPicPr>
          <p:cNvPr id="41" name="그림 40">
            <a:extLst>
              <a:ext uri="{FF2B5EF4-FFF2-40B4-BE49-F238E27FC236}">
                <a16:creationId xmlns:a16="http://schemas.microsoft.com/office/drawing/2014/main" id="{FAC1965F-B84E-4B0D-85AC-2D9E439C911D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6266414" y="2486330"/>
            <a:ext cx="968854" cy="216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4E9D2D59-D673-43A3-BE0A-5D54A6BDA5CE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8447807" y="3602041"/>
            <a:ext cx="1021197" cy="126000"/>
          </a:xfrm>
          <a:prstGeom prst="rect">
            <a:avLst/>
          </a:prstGeom>
        </p:spPr>
      </p:pic>
      <p:pic>
        <p:nvPicPr>
          <p:cNvPr id="43" name="그림 42">
            <a:extLst>
              <a:ext uri="{FF2B5EF4-FFF2-40B4-BE49-F238E27FC236}">
                <a16:creationId xmlns:a16="http://schemas.microsoft.com/office/drawing/2014/main" id="{BF3329A5-7EC8-48D8-A8C3-551E6C8E0B1E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6338822" y="3560242"/>
            <a:ext cx="840368" cy="191823"/>
          </a:xfrm>
          <a:prstGeom prst="rect">
            <a:avLst/>
          </a:prstGeom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DC1F4FF1-0548-45A0-84D8-B0C9789B3D5C}"/>
              </a:ext>
            </a:extLst>
          </p:cNvPr>
          <p:cNvPicPr>
            <a:picLocks noChangeAspect="1"/>
          </p:cNvPicPr>
          <p:nvPr userDrawn="1"/>
        </p:nvPicPr>
        <p:blipFill>
          <a:blip r:embed="rId30"/>
          <a:stretch>
            <a:fillRect/>
          </a:stretch>
        </p:blipFill>
        <p:spPr>
          <a:xfrm>
            <a:off x="7763225" y="3569192"/>
            <a:ext cx="573262" cy="180000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9067C9F6-109F-42D9-807F-048189FEB8AC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8489279" y="2058582"/>
            <a:ext cx="869735" cy="270000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7E5EB302-7BDA-4B06-8D49-4E0A953C3EDF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6850273" y="4178383"/>
            <a:ext cx="532000" cy="252000"/>
          </a:xfrm>
          <a:prstGeom prst="rect">
            <a:avLst/>
          </a:prstGeom>
        </p:spPr>
      </p:pic>
      <p:pic>
        <p:nvPicPr>
          <p:cNvPr id="47" name="Picture 14" descr="여기 아니면 안 돼!&quot; 현대차가 조 단위로 쏟아부은 기업이 있다? 뭐 ...">
            <a:extLst>
              <a:ext uri="{FF2B5EF4-FFF2-40B4-BE49-F238E27FC236}">
                <a16:creationId xmlns:a16="http://schemas.microsoft.com/office/drawing/2014/main" id="{1EA5BA48-A47C-4A64-9DBD-1B89A966CD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617" y="3819622"/>
            <a:ext cx="1117146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322D539F-26B2-458D-AF23-DA0D83DE429B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7816433" y="3865621"/>
            <a:ext cx="483523" cy="21600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DDE91B4A-59BE-46BC-A99F-A52C3E0E6542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7320503" y="3570297"/>
            <a:ext cx="361838" cy="180000"/>
          </a:xfrm>
          <a:prstGeom prst="rect">
            <a:avLst/>
          </a:prstGeom>
        </p:spPr>
      </p:pic>
      <p:pic>
        <p:nvPicPr>
          <p:cNvPr id="50" name="Picture 6" descr="평화정공, 30억원 규모 자기주식취득 신탁계약 체결 결정 - 인포스탁데일리">
            <a:extLst>
              <a:ext uri="{FF2B5EF4-FFF2-40B4-BE49-F238E27FC236}">
                <a16:creationId xmlns:a16="http://schemas.microsoft.com/office/drawing/2014/main" id="{E53908D4-107E-4882-8AC6-FAD4529A0B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9060" y="4186907"/>
            <a:ext cx="490649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296743FA-9B0D-4E2B-828D-137443A401C5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6504712" y="3892402"/>
            <a:ext cx="399519" cy="216000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7DFF03C7-2085-4166-8130-3A42F2E88185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8732151" y="4216091"/>
            <a:ext cx="792284" cy="176584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BC021200-141A-45AC-8E35-27633816A87A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7065284" y="3889138"/>
            <a:ext cx="624488" cy="161158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42CD88E9-A95E-4783-9383-EEBDEA178B81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9004693" y="4787267"/>
            <a:ext cx="474496" cy="311501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4F4543BF-D655-46C4-9DC5-1BC6E6E1792A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8079853" y="4134876"/>
            <a:ext cx="562154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96598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 userDrawn="1"/>
        </p:nvSpPr>
        <p:spPr>
          <a:xfrm rot="10800000">
            <a:off x="-3838" y="6583969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C31016"/>
              </a:gs>
              <a:gs pos="39000">
                <a:srgbClr val="00113A"/>
              </a:gs>
              <a:gs pos="87000">
                <a:srgbClr val="C6201E"/>
              </a:gs>
              <a:gs pos="63000">
                <a:srgbClr val="0011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927AC63-A02A-4F2E-8D29-70026FD6B516}"/>
              </a:ext>
            </a:extLst>
          </p:cNvPr>
          <p:cNvCxnSpPr>
            <a:cxnSpLocks/>
          </p:cNvCxnSpPr>
          <p:nvPr userDrawn="1"/>
        </p:nvCxnSpPr>
        <p:spPr>
          <a:xfrm>
            <a:off x="162132" y="516414"/>
            <a:ext cx="9542174" cy="0"/>
          </a:xfrm>
          <a:prstGeom prst="line">
            <a:avLst/>
          </a:prstGeom>
          <a:ln w="22225">
            <a:solidFill>
              <a:srgbClr val="001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DB8DCE5-6355-419D-9B51-DE506126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2B37280F-82BA-4765-81EA-73101B99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4" y="6632431"/>
            <a:ext cx="1154749" cy="180000"/>
          </a:xfrm>
          <a:prstGeom prst="rect">
            <a:avLst/>
          </a:prstGeom>
        </p:spPr>
      </p:pic>
      <p:sp>
        <p:nvSpPr>
          <p:cNvPr id="8" name="제목 5">
            <a:extLst>
              <a:ext uri="{FF2B5EF4-FFF2-40B4-BE49-F238E27FC236}">
                <a16:creationId xmlns:a16="http://schemas.microsoft.com/office/drawing/2014/main" id="{61428B72-5429-47E4-B9E5-83DD45D81B7B}"/>
              </a:ext>
            </a:extLst>
          </p:cNvPr>
          <p:cNvSpPr txBox="1">
            <a:spLocks/>
          </p:cNvSpPr>
          <p:nvPr userDrawn="1"/>
        </p:nvSpPr>
        <p:spPr>
          <a:xfrm>
            <a:off x="340466" y="715954"/>
            <a:ext cx="4829175" cy="48895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000" kern="120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ko-KR" b="1" dirty="0">
                <a:solidFill>
                  <a:srgbClr val="021943"/>
                </a:solidFill>
                <a:latin typeface="+mn-lt"/>
                <a:cs typeface="Arial" charset="0"/>
              </a:rPr>
              <a:t> TECHWAYS Cooperation Companies</a:t>
            </a:r>
            <a:endParaRPr lang="ko-KR" altLang="en-US" b="1" dirty="0">
              <a:solidFill>
                <a:srgbClr val="021943"/>
              </a:solidFill>
              <a:latin typeface="+mn-lt"/>
              <a:cs typeface="Arial" charset="0"/>
            </a:endParaRPr>
          </a:p>
        </p:txBody>
      </p:sp>
      <p:pic>
        <p:nvPicPr>
          <p:cNvPr id="10" name="Picture 16">
            <a:extLst>
              <a:ext uri="{FF2B5EF4-FFF2-40B4-BE49-F238E27FC236}">
                <a16:creationId xmlns:a16="http://schemas.microsoft.com/office/drawing/2014/main" id="{6662FAE2-6CB0-4BAC-8B30-7035A65C74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07596" y="2798413"/>
            <a:ext cx="474449" cy="288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6FB512A-D5BC-4867-8B5B-31A8A3E54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4" t="31764" r="25163" b="51929"/>
          <a:stretch/>
        </p:blipFill>
        <p:spPr>
          <a:xfrm>
            <a:off x="645485" y="1664272"/>
            <a:ext cx="1039468" cy="360000"/>
          </a:xfrm>
          <a:prstGeom prst="rect">
            <a:avLst/>
          </a:prstGeom>
        </p:spPr>
      </p:pic>
      <p:pic>
        <p:nvPicPr>
          <p:cNvPr id="12" name="그림 11" descr="표지판, 그리기이(가) 표시된 사진&#10;&#10;자동 생성된 설명">
            <a:extLst>
              <a:ext uri="{FF2B5EF4-FFF2-40B4-BE49-F238E27FC236}">
                <a16:creationId xmlns:a16="http://schemas.microsoft.com/office/drawing/2014/main" id="{9263D455-DA69-497B-92AA-FC670DC94E4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2831" y="2156068"/>
            <a:ext cx="522001" cy="522001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E28CBB2-F143-462E-9335-F1EA8C0BF8B2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804221" y="1643542"/>
            <a:ext cx="1312653" cy="360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66F3D5B-7455-43B2-A2E5-8914DAA7FA71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3246081" y="1686874"/>
            <a:ext cx="1505685" cy="288000"/>
          </a:xfrm>
          <a:prstGeom prst="rect">
            <a:avLst/>
          </a:prstGeom>
        </p:spPr>
      </p:pic>
      <p:pic>
        <p:nvPicPr>
          <p:cNvPr id="16" name="그림 15">
            <a:extLst>
              <a:ext uri="{FF2B5EF4-FFF2-40B4-BE49-F238E27FC236}">
                <a16:creationId xmlns:a16="http://schemas.microsoft.com/office/drawing/2014/main" id="{59649711-183C-488F-BA29-E7D040F14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3" t="42648" r="19313" b="42308"/>
          <a:stretch/>
        </p:blipFill>
        <p:spPr>
          <a:xfrm>
            <a:off x="1984325" y="2804134"/>
            <a:ext cx="1009985" cy="252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8134FF98-0FF2-4B2C-B33E-B6700782B5A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730088" y="2803878"/>
            <a:ext cx="1168363" cy="306000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3F1AF667-6A21-401D-99C2-62D90742FB7B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729268" y="2254620"/>
            <a:ext cx="1115429" cy="288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C1548C7D-93E5-4E67-B695-62349DAA151B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733149" y="3366531"/>
            <a:ext cx="667059" cy="360000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F6B55E91-FB09-49EF-8FAD-F4E5EF53B07F}"/>
              </a:ext>
            </a:extLst>
          </p:cNvPr>
          <p:cNvPicPr>
            <a:picLocks noChangeAspect="1"/>
          </p:cNvPicPr>
          <p:nvPr userDrawn="1"/>
        </p:nvPicPr>
        <p:blipFill>
          <a:blip r:embed="rId12"/>
          <a:stretch>
            <a:fillRect/>
          </a:stretch>
        </p:blipFill>
        <p:spPr>
          <a:xfrm>
            <a:off x="708291" y="2206504"/>
            <a:ext cx="838850" cy="324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D7D4CEA0-2479-4CEC-A8AF-EB191FB88D7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8260293" y="2807514"/>
            <a:ext cx="1053819" cy="252000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F1EC9303-834F-4C89-8AAB-7AEFD2F81239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1622394" y="3385019"/>
            <a:ext cx="1147035" cy="216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A2051115-BBBF-4312-B2C3-F662FF684ABC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5710359" y="4914483"/>
            <a:ext cx="1068606" cy="252000"/>
          </a:xfrm>
          <a:prstGeom prst="rect">
            <a:avLst/>
          </a:prstGeom>
        </p:spPr>
      </p:pic>
      <p:pic>
        <p:nvPicPr>
          <p:cNvPr id="24" name="그림 23">
            <a:extLst>
              <a:ext uri="{FF2B5EF4-FFF2-40B4-BE49-F238E27FC236}">
                <a16:creationId xmlns:a16="http://schemas.microsoft.com/office/drawing/2014/main" id="{880853DA-99F3-4BA2-9155-A6C546A90CF5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2577795" y="3990014"/>
            <a:ext cx="725338" cy="156866"/>
          </a:xfrm>
          <a:prstGeom prst="rect">
            <a:avLst/>
          </a:prstGeom>
        </p:spPr>
      </p:pic>
      <p:pic>
        <p:nvPicPr>
          <p:cNvPr id="25" name="그림 24">
            <a:extLst>
              <a:ext uri="{FF2B5EF4-FFF2-40B4-BE49-F238E27FC236}">
                <a16:creationId xmlns:a16="http://schemas.microsoft.com/office/drawing/2014/main" id="{AB60FD69-28AD-4315-BD8E-898DF5F5EB94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4861095" y="1707402"/>
            <a:ext cx="1169476" cy="252000"/>
          </a:xfrm>
          <a:prstGeom prst="rect">
            <a:avLst/>
          </a:prstGeom>
        </p:spPr>
      </p:pic>
      <p:pic>
        <p:nvPicPr>
          <p:cNvPr id="26" name="그림 25">
            <a:extLst>
              <a:ext uri="{FF2B5EF4-FFF2-40B4-BE49-F238E27FC236}">
                <a16:creationId xmlns:a16="http://schemas.microsoft.com/office/drawing/2014/main" id="{4C242E34-6EC8-4EEB-AF18-53DD98019369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7195996" y="2812921"/>
            <a:ext cx="942900" cy="252000"/>
          </a:xfrm>
          <a:prstGeom prst="rect">
            <a:avLst/>
          </a:prstGeom>
        </p:spPr>
      </p:pic>
      <p:pic>
        <p:nvPicPr>
          <p:cNvPr id="27" name="그림 26">
            <a:extLst>
              <a:ext uri="{FF2B5EF4-FFF2-40B4-BE49-F238E27FC236}">
                <a16:creationId xmlns:a16="http://schemas.microsoft.com/office/drawing/2014/main" id="{9BA223C5-D595-4CF4-9151-2CEE6C2C0C6F}"/>
              </a:ext>
            </a:extLst>
          </p:cNvPr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5382632" y="2831990"/>
            <a:ext cx="938852" cy="216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EAA6B611-1B7D-43D4-B0D6-257453C93B6B}"/>
              </a:ext>
            </a:extLst>
          </p:cNvPr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7206048" y="3393937"/>
            <a:ext cx="735568" cy="252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C0A63535-565C-43C7-AD10-2E5131F39DC2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5792133" y="3421617"/>
            <a:ext cx="1208093" cy="216000"/>
          </a:xfrm>
          <a:prstGeom prst="rect">
            <a:avLst/>
          </a:prstGeom>
        </p:spPr>
      </p:pic>
      <p:pic>
        <p:nvPicPr>
          <p:cNvPr id="30" name="그림 29">
            <a:extLst>
              <a:ext uri="{FF2B5EF4-FFF2-40B4-BE49-F238E27FC236}">
                <a16:creationId xmlns:a16="http://schemas.microsoft.com/office/drawing/2014/main" id="{48531C1D-7DF1-4514-AA6F-52DC4F079A70}"/>
              </a:ext>
            </a:extLst>
          </p:cNvPr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667600" y="4417405"/>
            <a:ext cx="855219" cy="216000"/>
          </a:xfrm>
          <a:prstGeom prst="rect">
            <a:avLst/>
          </a:prstGeom>
        </p:spPr>
      </p:pic>
      <p:pic>
        <p:nvPicPr>
          <p:cNvPr id="31" name="그림 30">
            <a:extLst>
              <a:ext uri="{FF2B5EF4-FFF2-40B4-BE49-F238E27FC236}">
                <a16:creationId xmlns:a16="http://schemas.microsoft.com/office/drawing/2014/main" id="{794C0CFD-704C-4EC5-A2A7-1F91F56EE6AA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8054645" y="3379852"/>
            <a:ext cx="1136333" cy="252000"/>
          </a:xfrm>
          <a:prstGeom prst="rect">
            <a:avLst/>
          </a:prstGeom>
        </p:spPr>
      </p:pic>
      <p:pic>
        <p:nvPicPr>
          <p:cNvPr id="32" name="그림 31">
            <a:extLst>
              <a:ext uri="{FF2B5EF4-FFF2-40B4-BE49-F238E27FC236}">
                <a16:creationId xmlns:a16="http://schemas.microsoft.com/office/drawing/2014/main" id="{B206400C-60A4-45FF-9A19-EF10F114DCAA}"/>
              </a:ext>
            </a:extLst>
          </p:cNvPr>
          <p:cNvPicPr>
            <a:picLocks noChangeAspect="1"/>
          </p:cNvPicPr>
          <p:nvPr userDrawn="1"/>
        </p:nvPicPr>
        <p:blipFill>
          <a:blip r:embed="rId24"/>
          <a:stretch>
            <a:fillRect/>
          </a:stretch>
        </p:blipFill>
        <p:spPr>
          <a:xfrm>
            <a:off x="1762939" y="4327405"/>
            <a:ext cx="727845" cy="396000"/>
          </a:xfrm>
          <a:prstGeom prst="rect">
            <a:avLst/>
          </a:prstGeom>
        </p:spPr>
      </p:pic>
      <p:pic>
        <p:nvPicPr>
          <p:cNvPr id="33" name="그림 32">
            <a:extLst>
              <a:ext uri="{FF2B5EF4-FFF2-40B4-BE49-F238E27FC236}">
                <a16:creationId xmlns:a16="http://schemas.microsoft.com/office/drawing/2014/main" id="{FD9D287C-3F5F-4738-A5C1-2505EA59E0FA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6172233" y="1707402"/>
            <a:ext cx="1084186" cy="252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00F19132-1F29-4EE3-8B87-6487169278A7}"/>
              </a:ext>
            </a:extLst>
          </p:cNvPr>
          <p:cNvPicPr>
            <a:picLocks noChangeAspect="1"/>
          </p:cNvPicPr>
          <p:nvPr userDrawn="1"/>
        </p:nvPicPr>
        <p:blipFill>
          <a:blip r:embed="rId26"/>
          <a:stretch>
            <a:fillRect/>
          </a:stretch>
        </p:blipFill>
        <p:spPr>
          <a:xfrm>
            <a:off x="7398081" y="1704874"/>
            <a:ext cx="1343999" cy="252000"/>
          </a:xfrm>
          <a:prstGeom prst="rect">
            <a:avLst/>
          </a:prstGeom>
        </p:spPr>
      </p:pic>
      <p:pic>
        <p:nvPicPr>
          <p:cNvPr id="35" name="그림 34">
            <a:extLst>
              <a:ext uri="{FF2B5EF4-FFF2-40B4-BE49-F238E27FC236}">
                <a16:creationId xmlns:a16="http://schemas.microsoft.com/office/drawing/2014/main" id="{39784784-FC94-4F18-84F4-E008459CD1DB}"/>
              </a:ext>
            </a:extLst>
          </p:cNvPr>
          <p:cNvPicPr>
            <a:picLocks noChangeAspect="1"/>
          </p:cNvPicPr>
          <p:nvPr userDrawn="1"/>
        </p:nvPicPr>
        <p:blipFill>
          <a:blip r:embed="rId27"/>
          <a:stretch>
            <a:fillRect/>
          </a:stretch>
        </p:blipFill>
        <p:spPr>
          <a:xfrm>
            <a:off x="777320" y="3885404"/>
            <a:ext cx="708068" cy="335153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B81C34CE-A2AF-4DEE-BEB7-7054E81019D3}"/>
              </a:ext>
            </a:extLst>
          </p:cNvPr>
          <p:cNvPicPr>
            <a:picLocks noChangeAspect="1"/>
          </p:cNvPicPr>
          <p:nvPr userDrawn="1"/>
        </p:nvPicPr>
        <p:blipFill>
          <a:blip r:embed="rId28"/>
          <a:stretch>
            <a:fillRect/>
          </a:stretch>
        </p:blipFill>
        <p:spPr>
          <a:xfrm>
            <a:off x="8016127" y="2248834"/>
            <a:ext cx="939562" cy="341139"/>
          </a:xfrm>
          <a:prstGeom prst="rect">
            <a:avLst/>
          </a:prstGeom>
        </p:spPr>
      </p:pic>
      <p:pic>
        <p:nvPicPr>
          <p:cNvPr id="37" name="그림 36">
            <a:extLst>
              <a:ext uri="{FF2B5EF4-FFF2-40B4-BE49-F238E27FC236}">
                <a16:creationId xmlns:a16="http://schemas.microsoft.com/office/drawing/2014/main" id="{5279848A-81CC-4A02-A1DF-30284139FF62}"/>
              </a:ext>
            </a:extLst>
          </p:cNvPr>
          <p:cNvPicPr>
            <a:picLocks noChangeAspect="1"/>
          </p:cNvPicPr>
          <p:nvPr userDrawn="1"/>
        </p:nvPicPr>
        <p:blipFill>
          <a:blip r:embed="rId29"/>
          <a:stretch>
            <a:fillRect/>
          </a:stretch>
        </p:blipFill>
        <p:spPr>
          <a:xfrm>
            <a:off x="2994310" y="2274498"/>
            <a:ext cx="1130330" cy="252000"/>
          </a:xfrm>
          <a:prstGeom prst="rect">
            <a:avLst/>
          </a:prstGeom>
        </p:spPr>
      </p:pic>
      <p:pic>
        <p:nvPicPr>
          <p:cNvPr id="38" name="Picture 4" descr="현대엠엔소프트 - 나무위키">
            <a:extLst>
              <a:ext uri="{FF2B5EF4-FFF2-40B4-BE49-F238E27FC236}">
                <a16:creationId xmlns:a16="http://schemas.microsoft.com/office/drawing/2014/main" id="{AAD38C2A-BD17-44CF-8E11-043A7698600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8990" y="2264779"/>
            <a:ext cx="1026162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그림 38">
            <a:extLst>
              <a:ext uri="{FF2B5EF4-FFF2-40B4-BE49-F238E27FC236}">
                <a16:creationId xmlns:a16="http://schemas.microsoft.com/office/drawing/2014/main" id="{B086A034-8D65-4C61-BBBA-C0843DA65C27}"/>
              </a:ext>
            </a:extLst>
          </p:cNvPr>
          <p:cNvPicPr>
            <a:picLocks noChangeAspect="1"/>
          </p:cNvPicPr>
          <p:nvPr userDrawn="1"/>
        </p:nvPicPr>
        <p:blipFill>
          <a:blip r:embed="rId31"/>
          <a:stretch>
            <a:fillRect/>
          </a:stretch>
        </p:blipFill>
        <p:spPr>
          <a:xfrm>
            <a:off x="3119352" y="2793162"/>
            <a:ext cx="562154" cy="288000"/>
          </a:xfrm>
          <a:prstGeom prst="rect">
            <a:avLst/>
          </a:prstGeom>
        </p:spPr>
      </p:pic>
      <p:pic>
        <p:nvPicPr>
          <p:cNvPr id="40" name="그림 39">
            <a:extLst>
              <a:ext uri="{FF2B5EF4-FFF2-40B4-BE49-F238E27FC236}">
                <a16:creationId xmlns:a16="http://schemas.microsoft.com/office/drawing/2014/main" id="{7E866160-CDD1-4F6A-B347-7C8FE0B5215F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tretch>
            <a:fillRect/>
          </a:stretch>
        </p:blipFill>
        <p:spPr>
          <a:xfrm>
            <a:off x="4556018" y="2799972"/>
            <a:ext cx="718942" cy="252000"/>
          </a:xfrm>
          <a:prstGeom prst="rect">
            <a:avLst/>
          </a:prstGeom>
        </p:spPr>
      </p:pic>
      <p:pic>
        <p:nvPicPr>
          <p:cNvPr id="41" name="그림 40">
            <a:extLst>
              <a:ext uri="{FF2B5EF4-FFF2-40B4-BE49-F238E27FC236}">
                <a16:creationId xmlns:a16="http://schemas.microsoft.com/office/drawing/2014/main" id="{D09F3315-EA15-4E29-90B5-451AEA7F41EA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tretch>
            <a:fillRect/>
          </a:stretch>
        </p:blipFill>
        <p:spPr>
          <a:xfrm>
            <a:off x="2667467" y="4408747"/>
            <a:ext cx="608000" cy="288000"/>
          </a:xfrm>
          <a:prstGeom prst="rect">
            <a:avLst/>
          </a:prstGeom>
        </p:spPr>
      </p:pic>
      <p:pic>
        <p:nvPicPr>
          <p:cNvPr id="42" name="그림 41">
            <a:extLst>
              <a:ext uri="{FF2B5EF4-FFF2-40B4-BE49-F238E27FC236}">
                <a16:creationId xmlns:a16="http://schemas.microsoft.com/office/drawing/2014/main" id="{8188AFF3-AE96-434B-92CD-497C9552E429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tretch>
            <a:fillRect/>
          </a:stretch>
        </p:blipFill>
        <p:spPr>
          <a:xfrm>
            <a:off x="4493152" y="3982439"/>
            <a:ext cx="1021197" cy="126000"/>
          </a:xfrm>
          <a:prstGeom prst="rect">
            <a:avLst/>
          </a:prstGeom>
        </p:spPr>
      </p:pic>
      <p:pic>
        <p:nvPicPr>
          <p:cNvPr id="43" name="Picture 6" descr="평화정공, 30억원 규모 자기주식취득 신탁계약 체결 결정 - 인포스탁데일리">
            <a:extLst>
              <a:ext uri="{FF2B5EF4-FFF2-40B4-BE49-F238E27FC236}">
                <a16:creationId xmlns:a16="http://schemas.microsoft.com/office/drawing/2014/main" id="{037E488D-6935-447D-B044-FBEFAB0423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690" y="3942005"/>
            <a:ext cx="490649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그림 43">
            <a:extLst>
              <a:ext uri="{FF2B5EF4-FFF2-40B4-BE49-F238E27FC236}">
                <a16:creationId xmlns:a16="http://schemas.microsoft.com/office/drawing/2014/main" id="{49A0762E-14C9-4A9B-AC0C-5380F84C51FD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tretch>
            <a:fillRect/>
          </a:stretch>
        </p:blipFill>
        <p:spPr>
          <a:xfrm>
            <a:off x="6495457" y="2799972"/>
            <a:ext cx="466105" cy="252000"/>
          </a:xfrm>
          <a:prstGeom prst="rect">
            <a:avLst/>
          </a:prstGeom>
        </p:spPr>
      </p:pic>
      <p:pic>
        <p:nvPicPr>
          <p:cNvPr id="45" name="그림 44">
            <a:extLst>
              <a:ext uri="{FF2B5EF4-FFF2-40B4-BE49-F238E27FC236}">
                <a16:creationId xmlns:a16="http://schemas.microsoft.com/office/drawing/2014/main" id="{17A65160-2317-4E19-B899-23B674D2027C}"/>
              </a:ext>
            </a:extLst>
          </p:cNvPr>
          <p:cNvPicPr>
            <a:picLocks noChangeAspect="1"/>
          </p:cNvPicPr>
          <p:nvPr userDrawn="1"/>
        </p:nvPicPr>
        <p:blipFill>
          <a:blip r:embed="rId37"/>
          <a:stretch>
            <a:fillRect/>
          </a:stretch>
        </p:blipFill>
        <p:spPr>
          <a:xfrm>
            <a:off x="3501358" y="3940745"/>
            <a:ext cx="840368" cy="191823"/>
          </a:xfrm>
          <a:prstGeom prst="rect">
            <a:avLst/>
          </a:prstGeom>
        </p:spPr>
      </p:pic>
      <p:pic>
        <p:nvPicPr>
          <p:cNvPr id="46" name="그림 45">
            <a:extLst>
              <a:ext uri="{FF2B5EF4-FFF2-40B4-BE49-F238E27FC236}">
                <a16:creationId xmlns:a16="http://schemas.microsoft.com/office/drawing/2014/main" id="{6D257392-942B-4057-941E-3C1DC2A2587C}"/>
              </a:ext>
            </a:extLst>
          </p:cNvPr>
          <p:cNvPicPr>
            <a:picLocks noChangeAspect="1"/>
          </p:cNvPicPr>
          <p:nvPr userDrawn="1"/>
        </p:nvPicPr>
        <p:blipFill>
          <a:blip r:embed="rId38"/>
          <a:stretch>
            <a:fillRect/>
          </a:stretch>
        </p:blipFill>
        <p:spPr>
          <a:xfrm>
            <a:off x="7448131" y="4475015"/>
            <a:ext cx="792284" cy="176584"/>
          </a:xfrm>
          <a:prstGeom prst="rect">
            <a:avLst/>
          </a:prstGeom>
        </p:spPr>
      </p:pic>
      <p:pic>
        <p:nvPicPr>
          <p:cNvPr id="47" name="그림 46">
            <a:extLst>
              <a:ext uri="{FF2B5EF4-FFF2-40B4-BE49-F238E27FC236}">
                <a16:creationId xmlns:a16="http://schemas.microsoft.com/office/drawing/2014/main" id="{347383F2-EDD8-4226-8F04-ED6E038E58B3}"/>
              </a:ext>
            </a:extLst>
          </p:cNvPr>
          <p:cNvPicPr>
            <a:picLocks noChangeAspect="1"/>
          </p:cNvPicPr>
          <p:nvPr userDrawn="1"/>
        </p:nvPicPr>
        <p:blipFill>
          <a:blip r:embed="rId39"/>
          <a:stretch>
            <a:fillRect/>
          </a:stretch>
        </p:blipFill>
        <p:spPr>
          <a:xfrm>
            <a:off x="5713485" y="3900854"/>
            <a:ext cx="607999" cy="271606"/>
          </a:xfrm>
          <a:prstGeom prst="rect">
            <a:avLst/>
          </a:prstGeom>
        </p:spPr>
      </p:pic>
      <p:pic>
        <p:nvPicPr>
          <p:cNvPr id="48" name="그림 47">
            <a:extLst>
              <a:ext uri="{FF2B5EF4-FFF2-40B4-BE49-F238E27FC236}">
                <a16:creationId xmlns:a16="http://schemas.microsoft.com/office/drawing/2014/main" id="{49A9548E-516F-4A09-AE91-43A1F7116D9E}"/>
              </a:ext>
            </a:extLst>
          </p:cNvPr>
          <p:cNvPicPr>
            <a:picLocks noChangeAspect="1"/>
          </p:cNvPicPr>
          <p:nvPr userDrawn="1"/>
        </p:nvPicPr>
        <p:blipFill>
          <a:blip r:embed="rId40"/>
          <a:stretch>
            <a:fillRect/>
          </a:stretch>
        </p:blipFill>
        <p:spPr>
          <a:xfrm>
            <a:off x="6445762" y="4420947"/>
            <a:ext cx="802566" cy="252000"/>
          </a:xfrm>
          <a:prstGeom prst="rect">
            <a:avLst/>
          </a:prstGeom>
        </p:spPr>
      </p:pic>
      <p:pic>
        <p:nvPicPr>
          <p:cNvPr id="49" name="그림 48">
            <a:extLst>
              <a:ext uri="{FF2B5EF4-FFF2-40B4-BE49-F238E27FC236}">
                <a16:creationId xmlns:a16="http://schemas.microsoft.com/office/drawing/2014/main" id="{4AE1683A-D706-4A56-A500-D69E9E0E230F}"/>
              </a:ext>
            </a:extLst>
          </p:cNvPr>
          <p:cNvPicPr>
            <a:picLocks noChangeAspect="1"/>
          </p:cNvPicPr>
          <p:nvPr userDrawn="1"/>
        </p:nvPicPr>
        <p:blipFill>
          <a:blip r:embed="rId41"/>
          <a:stretch>
            <a:fillRect/>
          </a:stretch>
        </p:blipFill>
        <p:spPr>
          <a:xfrm>
            <a:off x="3833292" y="4986032"/>
            <a:ext cx="624488" cy="161158"/>
          </a:xfrm>
          <a:prstGeom prst="rect">
            <a:avLst/>
          </a:prstGeom>
        </p:spPr>
      </p:pic>
      <p:pic>
        <p:nvPicPr>
          <p:cNvPr id="50" name="그림 49">
            <a:extLst>
              <a:ext uri="{FF2B5EF4-FFF2-40B4-BE49-F238E27FC236}">
                <a16:creationId xmlns:a16="http://schemas.microsoft.com/office/drawing/2014/main" id="{CB973CB6-18A4-4371-A7A0-57D5EFF39B86}"/>
              </a:ext>
            </a:extLst>
          </p:cNvPr>
          <p:cNvPicPr>
            <a:picLocks noChangeAspect="1"/>
          </p:cNvPicPr>
          <p:nvPr userDrawn="1"/>
        </p:nvPicPr>
        <p:blipFill>
          <a:blip r:embed="rId42"/>
          <a:stretch>
            <a:fillRect/>
          </a:stretch>
        </p:blipFill>
        <p:spPr>
          <a:xfrm>
            <a:off x="6574281" y="3885404"/>
            <a:ext cx="578939" cy="288000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6DE842BD-41ED-4767-B513-B1B24A6FCAFE}"/>
              </a:ext>
            </a:extLst>
          </p:cNvPr>
          <p:cNvPicPr>
            <a:picLocks noChangeAspect="1"/>
          </p:cNvPicPr>
          <p:nvPr userDrawn="1"/>
        </p:nvPicPr>
        <p:blipFill>
          <a:blip r:embed="rId43"/>
          <a:stretch>
            <a:fillRect/>
          </a:stretch>
        </p:blipFill>
        <p:spPr>
          <a:xfrm>
            <a:off x="4629546" y="3410905"/>
            <a:ext cx="1008001" cy="252000"/>
          </a:xfrm>
          <a:prstGeom prst="rect">
            <a:avLst/>
          </a:prstGeom>
        </p:spPr>
      </p:pic>
      <p:pic>
        <p:nvPicPr>
          <p:cNvPr id="52" name="그림 51">
            <a:extLst>
              <a:ext uri="{FF2B5EF4-FFF2-40B4-BE49-F238E27FC236}">
                <a16:creationId xmlns:a16="http://schemas.microsoft.com/office/drawing/2014/main" id="{47176502-87BF-4C70-ABD5-51D725ED42D5}"/>
              </a:ext>
            </a:extLst>
          </p:cNvPr>
          <p:cNvPicPr>
            <a:picLocks noChangeAspect="1"/>
          </p:cNvPicPr>
          <p:nvPr userDrawn="1"/>
        </p:nvPicPr>
        <p:blipFill>
          <a:blip r:embed="rId44"/>
          <a:stretch>
            <a:fillRect/>
          </a:stretch>
        </p:blipFill>
        <p:spPr>
          <a:xfrm>
            <a:off x="3949228" y="3325518"/>
            <a:ext cx="474496" cy="311501"/>
          </a:xfrm>
          <a:prstGeom prst="rect">
            <a:avLst/>
          </a:prstGeom>
        </p:spPr>
      </p:pic>
      <p:pic>
        <p:nvPicPr>
          <p:cNvPr id="53" name="그림 52">
            <a:extLst>
              <a:ext uri="{FF2B5EF4-FFF2-40B4-BE49-F238E27FC236}">
                <a16:creationId xmlns:a16="http://schemas.microsoft.com/office/drawing/2014/main" id="{B30D92C7-E657-44F8-914F-F6A8B811ED48}"/>
              </a:ext>
            </a:extLst>
          </p:cNvPr>
          <p:cNvPicPr>
            <a:picLocks noChangeAspect="1"/>
          </p:cNvPicPr>
          <p:nvPr userDrawn="1"/>
        </p:nvPicPr>
        <p:blipFill>
          <a:blip r:embed="rId45"/>
          <a:stretch>
            <a:fillRect/>
          </a:stretch>
        </p:blipFill>
        <p:spPr>
          <a:xfrm>
            <a:off x="3946596" y="5449250"/>
            <a:ext cx="1643418" cy="221585"/>
          </a:xfrm>
          <a:prstGeom prst="rect">
            <a:avLst/>
          </a:prstGeom>
        </p:spPr>
      </p:pic>
      <p:pic>
        <p:nvPicPr>
          <p:cNvPr id="54" name="그림 53">
            <a:extLst>
              <a:ext uri="{FF2B5EF4-FFF2-40B4-BE49-F238E27FC236}">
                <a16:creationId xmlns:a16="http://schemas.microsoft.com/office/drawing/2014/main" id="{BA879977-2ECA-4547-871E-434C9E4EC004}"/>
              </a:ext>
            </a:extLst>
          </p:cNvPr>
          <p:cNvPicPr>
            <a:picLocks noChangeAspect="1"/>
          </p:cNvPicPr>
          <p:nvPr userDrawn="1"/>
        </p:nvPicPr>
        <p:blipFill>
          <a:blip r:embed="rId46"/>
          <a:stretch>
            <a:fillRect/>
          </a:stretch>
        </p:blipFill>
        <p:spPr>
          <a:xfrm>
            <a:off x="3375566" y="5348273"/>
            <a:ext cx="469895" cy="432000"/>
          </a:xfrm>
          <a:prstGeom prst="rect">
            <a:avLst/>
          </a:prstGeom>
        </p:spPr>
      </p:pic>
      <p:pic>
        <p:nvPicPr>
          <p:cNvPr id="55" name="그림 54">
            <a:extLst>
              <a:ext uri="{FF2B5EF4-FFF2-40B4-BE49-F238E27FC236}">
                <a16:creationId xmlns:a16="http://schemas.microsoft.com/office/drawing/2014/main" id="{8AF3A5B2-9761-4E19-A055-89AA17C6FF55}"/>
              </a:ext>
            </a:extLst>
          </p:cNvPr>
          <p:cNvPicPr>
            <a:picLocks noChangeAspect="1"/>
          </p:cNvPicPr>
          <p:nvPr userDrawn="1"/>
        </p:nvPicPr>
        <p:blipFill>
          <a:blip r:embed="rId47"/>
          <a:stretch>
            <a:fillRect/>
          </a:stretch>
        </p:blipFill>
        <p:spPr>
          <a:xfrm>
            <a:off x="3471390" y="4439803"/>
            <a:ext cx="1579999" cy="252000"/>
          </a:xfrm>
          <a:prstGeom prst="rect">
            <a:avLst/>
          </a:prstGeom>
        </p:spPr>
      </p:pic>
      <p:pic>
        <p:nvPicPr>
          <p:cNvPr id="56" name="Picture 8" descr="두원공조 채용 기업정보 보기 | 인크루트">
            <a:extLst>
              <a:ext uri="{FF2B5EF4-FFF2-40B4-BE49-F238E27FC236}">
                <a16:creationId xmlns:a16="http://schemas.microsoft.com/office/drawing/2014/main" id="{81085125-FFFE-450E-9FB1-D1C37F390A2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485" y="4431011"/>
            <a:ext cx="1140000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10" descr="현대로템 - 위키백과, 우리 모두의 백과사전">
            <a:extLst>
              <a:ext uri="{FF2B5EF4-FFF2-40B4-BE49-F238E27FC236}">
                <a16:creationId xmlns:a16="http://schemas.microsoft.com/office/drawing/2014/main" id="{9CD747F3-4461-4611-BABC-6EC9B133057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571" y="2192779"/>
            <a:ext cx="882831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5282A369-E99E-488A-83CD-51619091774E}"/>
              </a:ext>
            </a:extLst>
          </p:cNvPr>
          <p:cNvPicPr>
            <a:picLocks noChangeAspect="1"/>
          </p:cNvPicPr>
          <p:nvPr userDrawn="1"/>
        </p:nvPicPr>
        <p:blipFill>
          <a:blip r:embed="rId50"/>
          <a:stretch>
            <a:fillRect/>
          </a:stretch>
        </p:blipFill>
        <p:spPr>
          <a:xfrm>
            <a:off x="7447242" y="3935869"/>
            <a:ext cx="1583218" cy="252000"/>
          </a:xfrm>
          <a:prstGeom prst="rect">
            <a:avLst/>
          </a:prstGeom>
        </p:spPr>
      </p:pic>
      <p:pic>
        <p:nvPicPr>
          <p:cNvPr id="59" name="그림 58">
            <a:extLst>
              <a:ext uri="{FF2B5EF4-FFF2-40B4-BE49-F238E27FC236}">
                <a16:creationId xmlns:a16="http://schemas.microsoft.com/office/drawing/2014/main" id="{54733E0F-AA18-4F7E-8066-328C2E02A922}"/>
              </a:ext>
            </a:extLst>
          </p:cNvPr>
          <p:cNvPicPr>
            <a:picLocks noChangeAspect="1"/>
          </p:cNvPicPr>
          <p:nvPr userDrawn="1"/>
        </p:nvPicPr>
        <p:blipFill>
          <a:blip r:embed="rId51"/>
          <a:stretch>
            <a:fillRect/>
          </a:stretch>
        </p:blipFill>
        <p:spPr>
          <a:xfrm>
            <a:off x="8353362" y="4416556"/>
            <a:ext cx="960750" cy="252000"/>
          </a:xfrm>
          <a:prstGeom prst="rect">
            <a:avLst/>
          </a:prstGeom>
        </p:spPr>
      </p:pic>
      <p:pic>
        <p:nvPicPr>
          <p:cNvPr id="60" name="그림 59">
            <a:extLst>
              <a:ext uri="{FF2B5EF4-FFF2-40B4-BE49-F238E27FC236}">
                <a16:creationId xmlns:a16="http://schemas.microsoft.com/office/drawing/2014/main" id="{36E58CE8-D1C1-4E5A-A5F0-57017F872B0A}"/>
              </a:ext>
            </a:extLst>
          </p:cNvPr>
          <p:cNvPicPr>
            <a:picLocks noChangeAspect="1"/>
          </p:cNvPicPr>
          <p:nvPr userDrawn="1"/>
        </p:nvPicPr>
        <p:blipFill>
          <a:blip r:embed="rId52"/>
          <a:stretch>
            <a:fillRect/>
          </a:stretch>
        </p:blipFill>
        <p:spPr>
          <a:xfrm>
            <a:off x="1633668" y="4911288"/>
            <a:ext cx="787608" cy="271005"/>
          </a:xfrm>
          <a:prstGeom prst="rect">
            <a:avLst/>
          </a:prstGeom>
        </p:spPr>
      </p:pic>
      <p:pic>
        <p:nvPicPr>
          <p:cNvPr id="61" name="Picture 12" descr="SK하이닉스">
            <a:extLst>
              <a:ext uri="{FF2B5EF4-FFF2-40B4-BE49-F238E27FC236}">
                <a16:creationId xmlns:a16="http://schemas.microsoft.com/office/drawing/2014/main" id="{C128D6B3-422A-414B-9907-28F0DE36B9E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17" y="4822293"/>
            <a:ext cx="639474" cy="36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그림 61">
            <a:extLst>
              <a:ext uri="{FF2B5EF4-FFF2-40B4-BE49-F238E27FC236}">
                <a16:creationId xmlns:a16="http://schemas.microsoft.com/office/drawing/2014/main" id="{525C694E-4735-4FC8-AA66-77BF9F5BB22C}"/>
              </a:ext>
            </a:extLst>
          </p:cNvPr>
          <p:cNvPicPr>
            <a:picLocks noChangeAspect="1"/>
          </p:cNvPicPr>
          <p:nvPr userDrawn="1"/>
        </p:nvPicPr>
        <p:blipFill>
          <a:blip r:embed="rId54"/>
          <a:stretch>
            <a:fillRect/>
          </a:stretch>
        </p:blipFill>
        <p:spPr>
          <a:xfrm>
            <a:off x="2646403" y="4924191"/>
            <a:ext cx="939273" cy="252000"/>
          </a:xfrm>
          <a:prstGeom prst="rect">
            <a:avLst/>
          </a:prstGeom>
        </p:spPr>
      </p:pic>
      <p:pic>
        <p:nvPicPr>
          <p:cNvPr id="63" name="그림 62">
            <a:extLst>
              <a:ext uri="{FF2B5EF4-FFF2-40B4-BE49-F238E27FC236}">
                <a16:creationId xmlns:a16="http://schemas.microsoft.com/office/drawing/2014/main" id="{330056A2-6C17-4DAC-9977-F44734AC48BE}"/>
              </a:ext>
            </a:extLst>
          </p:cNvPr>
          <p:cNvPicPr>
            <a:picLocks noChangeAspect="1"/>
          </p:cNvPicPr>
          <p:nvPr userDrawn="1"/>
        </p:nvPicPr>
        <p:blipFill>
          <a:blip r:embed="rId55"/>
          <a:stretch>
            <a:fillRect/>
          </a:stretch>
        </p:blipFill>
        <p:spPr>
          <a:xfrm>
            <a:off x="6283485" y="2254620"/>
            <a:ext cx="869735" cy="270000"/>
          </a:xfrm>
          <a:prstGeom prst="rect">
            <a:avLst/>
          </a:prstGeom>
        </p:spPr>
      </p:pic>
      <p:pic>
        <p:nvPicPr>
          <p:cNvPr id="64" name="Picture 14" descr="여기 아니면 안 돼!&quot; 현대차가 조 단위로 쏟아부은 기업이 있다? 뭐 ...">
            <a:extLst>
              <a:ext uri="{FF2B5EF4-FFF2-40B4-BE49-F238E27FC236}">
                <a16:creationId xmlns:a16="http://schemas.microsoft.com/office/drawing/2014/main" id="{6EE56299-6B48-46B4-BA13-6495677231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0401" y="4920790"/>
            <a:ext cx="1117146" cy="25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그림 64">
            <a:extLst>
              <a:ext uri="{FF2B5EF4-FFF2-40B4-BE49-F238E27FC236}">
                <a16:creationId xmlns:a16="http://schemas.microsoft.com/office/drawing/2014/main" id="{987F60F5-4300-4DBF-BE66-78AAC893C638}"/>
              </a:ext>
            </a:extLst>
          </p:cNvPr>
          <p:cNvPicPr>
            <a:picLocks noChangeAspect="1"/>
          </p:cNvPicPr>
          <p:nvPr userDrawn="1"/>
        </p:nvPicPr>
        <p:blipFill>
          <a:blip r:embed="rId57"/>
          <a:stretch>
            <a:fillRect/>
          </a:stretch>
        </p:blipFill>
        <p:spPr>
          <a:xfrm>
            <a:off x="2932081" y="3367019"/>
            <a:ext cx="831600" cy="252000"/>
          </a:xfrm>
          <a:prstGeom prst="rect">
            <a:avLst/>
          </a:prstGeom>
        </p:spPr>
      </p:pic>
      <p:pic>
        <p:nvPicPr>
          <p:cNvPr id="66" name="Picture 18">
            <a:extLst>
              <a:ext uri="{FF2B5EF4-FFF2-40B4-BE49-F238E27FC236}">
                <a16:creationId xmlns:a16="http://schemas.microsoft.com/office/drawing/2014/main" id="{8C816857-7185-4838-BA64-6649A33A580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4069" y="4935118"/>
            <a:ext cx="1097547" cy="1931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그림 66">
            <a:extLst>
              <a:ext uri="{FF2B5EF4-FFF2-40B4-BE49-F238E27FC236}">
                <a16:creationId xmlns:a16="http://schemas.microsoft.com/office/drawing/2014/main" id="{F2845D6D-2282-4676-9FBA-6B8BF2EAFE51}"/>
              </a:ext>
            </a:extLst>
          </p:cNvPr>
          <p:cNvPicPr>
            <a:picLocks noChangeAspect="1"/>
          </p:cNvPicPr>
          <p:nvPr userDrawn="1"/>
        </p:nvPicPr>
        <p:blipFill>
          <a:blip r:embed="rId59"/>
          <a:stretch>
            <a:fillRect/>
          </a:stretch>
        </p:blipFill>
        <p:spPr>
          <a:xfrm>
            <a:off x="8006119" y="4909082"/>
            <a:ext cx="1199821" cy="252000"/>
          </a:xfrm>
          <a:prstGeom prst="rect">
            <a:avLst/>
          </a:prstGeom>
        </p:spPr>
      </p:pic>
      <p:pic>
        <p:nvPicPr>
          <p:cNvPr id="68" name="Picture 20" descr="주)노루오토코팅 공채총정리 - (주)노루오토코팅 채용은 인크루트">
            <a:extLst>
              <a:ext uri="{FF2B5EF4-FFF2-40B4-BE49-F238E27FC236}">
                <a16:creationId xmlns:a16="http://schemas.microsoft.com/office/drawing/2014/main" id="{26A3EF26-74C3-4ABF-93D2-27D717BCAB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874" y="5404487"/>
            <a:ext cx="640000" cy="32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그림 68">
            <a:extLst>
              <a:ext uri="{FF2B5EF4-FFF2-40B4-BE49-F238E27FC236}">
                <a16:creationId xmlns:a16="http://schemas.microsoft.com/office/drawing/2014/main" id="{793D82CE-57E4-4F03-9FAD-B75120D6112F}"/>
              </a:ext>
            </a:extLst>
          </p:cNvPr>
          <p:cNvPicPr>
            <a:picLocks noChangeAspect="1"/>
          </p:cNvPicPr>
          <p:nvPr userDrawn="1"/>
        </p:nvPicPr>
        <p:blipFill>
          <a:blip r:embed="rId61"/>
          <a:stretch>
            <a:fillRect/>
          </a:stretch>
        </p:blipFill>
        <p:spPr>
          <a:xfrm>
            <a:off x="1650568" y="5370176"/>
            <a:ext cx="437231" cy="432000"/>
          </a:xfrm>
          <a:prstGeom prst="rect">
            <a:avLst/>
          </a:prstGeom>
        </p:spPr>
      </p:pic>
      <p:pic>
        <p:nvPicPr>
          <p:cNvPr id="70" name="Picture 2" descr="부산대학교 - 해시넷">
            <a:extLst>
              <a:ext uri="{FF2B5EF4-FFF2-40B4-BE49-F238E27FC236}">
                <a16:creationId xmlns:a16="http://schemas.microsoft.com/office/drawing/2014/main" id="{88809371-3B0D-4DCD-907D-010CA76702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030" y="5336325"/>
            <a:ext cx="485154" cy="485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" name="그림 70">
            <a:extLst>
              <a:ext uri="{FF2B5EF4-FFF2-40B4-BE49-F238E27FC236}">
                <a16:creationId xmlns:a16="http://schemas.microsoft.com/office/drawing/2014/main" id="{EAFB48B9-366D-4654-8B61-181127A4A25D}"/>
              </a:ext>
            </a:extLst>
          </p:cNvPr>
          <p:cNvPicPr>
            <a:picLocks noChangeAspect="1"/>
          </p:cNvPicPr>
          <p:nvPr userDrawn="1"/>
        </p:nvPicPr>
        <p:blipFill>
          <a:blip r:embed="rId63"/>
          <a:stretch>
            <a:fillRect/>
          </a:stretch>
        </p:blipFill>
        <p:spPr>
          <a:xfrm>
            <a:off x="2230907" y="5332487"/>
            <a:ext cx="45928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48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1600" b="1" i="1"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6" name="직사각형 5"/>
          <p:cNvSpPr/>
          <p:nvPr userDrawn="1"/>
        </p:nvSpPr>
        <p:spPr>
          <a:xfrm rot="10800000">
            <a:off x="-3838" y="6583969"/>
            <a:ext cx="9906000" cy="45719"/>
          </a:xfrm>
          <a:prstGeom prst="rect">
            <a:avLst/>
          </a:prstGeom>
          <a:gradFill flip="none" rotWithShape="1">
            <a:gsLst>
              <a:gs pos="20000">
                <a:srgbClr val="C31016"/>
              </a:gs>
              <a:gs pos="39000">
                <a:srgbClr val="00113A"/>
              </a:gs>
              <a:gs pos="87000">
                <a:srgbClr val="C6201E"/>
              </a:gs>
              <a:gs pos="63000">
                <a:srgbClr val="00113A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F927AC63-A02A-4F2E-8D29-70026FD6B516}"/>
              </a:ext>
            </a:extLst>
          </p:cNvPr>
          <p:cNvCxnSpPr>
            <a:cxnSpLocks/>
          </p:cNvCxnSpPr>
          <p:nvPr userDrawn="1"/>
        </p:nvCxnSpPr>
        <p:spPr>
          <a:xfrm>
            <a:off x="162132" y="516414"/>
            <a:ext cx="9542174" cy="0"/>
          </a:xfrm>
          <a:prstGeom prst="line">
            <a:avLst/>
          </a:prstGeom>
          <a:ln w="22225">
            <a:solidFill>
              <a:srgbClr val="001A4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FDB8DCE5-6355-419D-9B51-DE506126FB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9" name="그림 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2B37280F-82BA-4765-81EA-73101B99CEE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844" y="6632431"/>
            <a:ext cx="11547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314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사용자 지정 레이아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그래픽 17">
            <a:extLst>
              <a:ext uri="{FF2B5EF4-FFF2-40B4-BE49-F238E27FC236}">
                <a16:creationId xmlns:a16="http://schemas.microsoft.com/office/drawing/2014/main" id="{9B03C29C-788B-456B-B903-901247D5505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1" r="30560" b="25632"/>
          <a:stretch/>
        </p:blipFill>
        <p:spPr>
          <a:xfrm>
            <a:off x="4172379" y="3597"/>
            <a:ext cx="5775239" cy="6646999"/>
          </a:xfrm>
          <a:prstGeom prst="rect">
            <a:avLst/>
          </a:prstGeom>
        </p:spPr>
      </p:pic>
      <p:sp>
        <p:nvSpPr>
          <p:cNvPr id="10" name="슬라이드 번호 개체 틀 6">
            <a:extLst>
              <a:ext uri="{FF2B5EF4-FFF2-40B4-BE49-F238E27FC236}">
                <a16:creationId xmlns:a16="http://schemas.microsoft.com/office/drawing/2014/main" id="{05A17305-06FF-4667-AC58-B27BE0714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3312" y="6664253"/>
            <a:ext cx="2228850" cy="189518"/>
          </a:xfrm>
        </p:spPr>
        <p:txBody>
          <a:bodyPr/>
          <a:lstStyle>
            <a:lvl1pPr>
              <a:defRPr sz="1083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fld id="{00520F4C-7EDF-4491-BF31-9D532FBF5140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02B394FA-D73F-4C9F-8919-2623B468CF5F}"/>
              </a:ext>
            </a:extLst>
          </p:cNvPr>
          <p:cNvSpPr/>
          <p:nvPr userDrawn="1"/>
        </p:nvSpPr>
        <p:spPr>
          <a:xfrm>
            <a:off x="0" y="2321520"/>
            <a:ext cx="990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4000" b="0" dirty="0"/>
              <a:t>감사합니다</a:t>
            </a: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FA2FE9DE-53F2-4998-93A4-D519E190F214}"/>
              </a:ext>
            </a:extLst>
          </p:cNvPr>
          <p:cNvSpPr/>
          <p:nvPr userDrawn="1"/>
        </p:nvSpPr>
        <p:spPr>
          <a:xfrm>
            <a:off x="0" y="6502301"/>
            <a:ext cx="9906000" cy="365126"/>
          </a:xfrm>
          <a:prstGeom prst="rect">
            <a:avLst/>
          </a:prstGeom>
          <a:gradFill>
            <a:gsLst>
              <a:gs pos="18000">
                <a:srgbClr val="C4151B"/>
              </a:gs>
              <a:gs pos="44000">
                <a:srgbClr val="002A68"/>
              </a:gs>
              <a:gs pos="2655">
                <a:schemeClr val="bg1"/>
              </a:gs>
              <a:gs pos="73000">
                <a:srgbClr val="001A42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950"/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A83F7AA5-6022-4680-91D6-C089D59C3E01}"/>
              </a:ext>
            </a:extLst>
          </p:cNvPr>
          <p:cNvSpPr/>
          <p:nvPr userDrawn="1"/>
        </p:nvSpPr>
        <p:spPr>
          <a:xfrm>
            <a:off x="3477485" y="6591646"/>
            <a:ext cx="2949846" cy="2757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9057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ko-KR" sz="1192" b="0" cap="none" spc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Electronics Test &amp; Measurement System</a:t>
            </a:r>
            <a:endParaRPr lang="en-US" altLang="ko-KR" sz="1300" b="0" cap="none" spc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그래픽 15">
            <a:extLst>
              <a:ext uri="{FF2B5EF4-FFF2-40B4-BE49-F238E27FC236}">
                <a16:creationId xmlns:a16="http://schemas.microsoft.com/office/drawing/2014/main" id="{7DCA5551-4EC3-439A-8680-933DAB31FF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16200000">
            <a:off x="4927135" y="1700145"/>
            <a:ext cx="45719" cy="2657475"/>
          </a:xfrm>
          <a:prstGeom prst="rect">
            <a:avLst/>
          </a:prstGeom>
        </p:spPr>
      </p:pic>
      <p:pic>
        <p:nvPicPr>
          <p:cNvPr id="17" name="그래픽 16">
            <a:extLst>
              <a:ext uri="{FF2B5EF4-FFF2-40B4-BE49-F238E27FC236}">
                <a16:creationId xmlns:a16="http://schemas.microsoft.com/office/drawing/2014/main" id="{61198588-2E4D-428D-9C8E-F7C09438E41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6220452" y="190958"/>
            <a:ext cx="3535088" cy="262743"/>
          </a:xfrm>
          <a:prstGeom prst="rect">
            <a:avLst/>
          </a:prstGeom>
        </p:spPr>
      </p:pic>
      <p:pic>
        <p:nvPicPr>
          <p:cNvPr id="19" name="그림 18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B8373CF6-FCBB-4935-BE53-065F924C8547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1671" y="5850029"/>
            <a:ext cx="1616649" cy="252000"/>
          </a:xfrm>
          <a:prstGeom prst="rect">
            <a:avLst/>
          </a:prstGeom>
        </p:spPr>
      </p:pic>
      <p:sp>
        <p:nvSpPr>
          <p:cNvPr id="3" name="직사각형 2">
            <a:extLst>
              <a:ext uri="{FF2B5EF4-FFF2-40B4-BE49-F238E27FC236}">
                <a16:creationId xmlns:a16="http://schemas.microsoft.com/office/drawing/2014/main" id="{1BF194D2-D21A-421B-A123-04F933E62229}"/>
              </a:ext>
            </a:extLst>
          </p:cNvPr>
          <p:cNvSpPr/>
          <p:nvPr userDrawn="1"/>
        </p:nvSpPr>
        <p:spPr>
          <a:xfrm>
            <a:off x="4344446" y="3118751"/>
            <a:ext cx="12111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b="0" i="0" dirty="0">
                <a:solidFill>
                  <a:srgbClr val="000000"/>
                </a:solidFill>
                <a:effectLst/>
                <a:latin typeface="+mn-lt"/>
              </a:rPr>
              <a:t>Thank you.</a:t>
            </a:r>
            <a:endParaRPr lang="ko-KR" altLang="en-US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12694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20F4C-7EDF-4491-BF31-9D532FBF514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993773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85" r:id="rId2"/>
    <p:sldLayoutId id="2147483686" r:id="rId3"/>
    <p:sldLayoutId id="2147483689" r:id="rId4"/>
    <p:sldLayoutId id="2147483691" r:id="rId5"/>
    <p:sldLayoutId id="2147483688" r:id="rId6"/>
    <p:sldLayoutId id="2147483682" r:id="rId7"/>
    <p:sldLayoutId id="2147483690" r:id="rId8"/>
    <p:sldLayoutId id="2147483684" r:id="rId9"/>
    <p:sldLayoutId id="2147483687" r:id="rId10"/>
  </p:sldLayoutIdLst>
  <p:hf hdr="0" ftr="0" dt="0"/>
  <p:txStyles>
    <p:titleStyle>
      <a:lvl1pPr algn="r" defTabSz="914400" rtl="0" eaLnBrk="1" latinLnBrk="1" hangingPunct="1">
        <a:lnSpc>
          <a:spcPct val="90000"/>
        </a:lnSpc>
        <a:spcBef>
          <a:spcPct val="0"/>
        </a:spcBef>
        <a:buNone/>
        <a:defRPr sz="2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7.png"/><Relationship Id="rId5" Type="http://schemas.openxmlformats.org/officeDocument/2006/relationships/image" Target="../media/image106.jpeg"/><Relationship Id="rId4" Type="http://schemas.openxmlformats.org/officeDocument/2006/relationships/slide" Target="slide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png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png"/><Relationship Id="rId3" Type="http://schemas.openxmlformats.org/officeDocument/2006/relationships/image" Target="../media/image109.png"/><Relationship Id="rId7" Type="http://schemas.openxmlformats.org/officeDocument/2006/relationships/image" Target="../media/image1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12.png"/><Relationship Id="rId5" Type="http://schemas.openxmlformats.org/officeDocument/2006/relationships/image" Target="../media/image111.png"/><Relationship Id="rId4" Type="http://schemas.openxmlformats.org/officeDocument/2006/relationships/image" Target="../media/image110.png"/><Relationship Id="rId9" Type="http://schemas.openxmlformats.org/officeDocument/2006/relationships/image" Target="../media/image1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5.png"/><Relationship Id="rId3" Type="http://schemas.openxmlformats.org/officeDocument/2006/relationships/image" Target="../media/image116.png"/><Relationship Id="rId7" Type="http://schemas.openxmlformats.org/officeDocument/2006/relationships/image" Target="../media/image120.png"/><Relationship Id="rId12" Type="http://schemas.openxmlformats.org/officeDocument/2006/relationships/image" Target="../media/image1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9.png"/><Relationship Id="rId11" Type="http://schemas.openxmlformats.org/officeDocument/2006/relationships/slide" Target="slide30.xml"/><Relationship Id="rId5" Type="http://schemas.openxmlformats.org/officeDocument/2006/relationships/image" Target="../media/image118.png"/><Relationship Id="rId10" Type="http://schemas.openxmlformats.org/officeDocument/2006/relationships/image" Target="../media/image123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slide" Target="slide31.xml"/><Relationship Id="rId7" Type="http://schemas.openxmlformats.org/officeDocument/2006/relationships/image" Target="../media/image101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34.png"/><Relationship Id="rId18" Type="http://schemas.openxmlformats.org/officeDocument/2006/relationships/slide" Target="slide21.xml"/><Relationship Id="rId26" Type="http://schemas.openxmlformats.org/officeDocument/2006/relationships/image" Target="../media/image141.png"/><Relationship Id="rId3" Type="http://schemas.openxmlformats.org/officeDocument/2006/relationships/slide" Target="slide20.xml"/><Relationship Id="rId21" Type="http://schemas.openxmlformats.org/officeDocument/2006/relationships/image" Target="../media/image139.png"/><Relationship Id="rId7" Type="http://schemas.openxmlformats.org/officeDocument/2006/relationships/image" Target="../media/image131.png"/><Relationship Id="rId12" Type="http://schemas.openxmlformats.org/officeDocument/2006/relationships/slide" Target="slide22.xml"/><Relationship Id="rId17" Type="http://schemas.openxmlformats.org/officeDocument/2006/relationships/image" Target="../media/image136.png"/><Relationship Id="rId25" Type="http://schemas.openxmlformats.org/officeDocument/2006/relationships/image" Target="../media/image124.png"/><Relationship Id="rId33" Type="http://schemas.openxmlformats.org/officeDocument/2006/relationships/slide" Target="slide42.xml"/><Relationship Id="rId2" Type="http://schemas.openxmlformats.org/officeDocument/2006/relationships/image" Target="../media/image128.png"/><Relationship Id="rId16" Type="http://schemas.openxmlformats.org/officeDocument/2006/relationships/slide" Target="slide24.xml"/><Relationship Id="rId20" Type="http://schemas.openxmlformats.org/officeDocument/2006/relationships/image" Target="../media/image138.png"/><Relationship Id="rId29" Type="http://schemas.openxmlformats.org/officeDocument/2006/relationships/image" Target="../media/image99.png"/><Relationship Id="rId1" Type="http://schemas.openxmlformats.org/officeDocument/2006/relationships/slideLayout" Target="../slideLayouts/slideLayout8.xml"/><Relationship Id="rId6" Type="http://schemas.openxmlformats.org/officeDocument/2006/relationships/slide" Target="slide28.xml"/><Relationship Id="rId11" Type="http://schemas.openxmlformats.org/officeDocument/2006/relationships/image" Target="../media/image133.png"/><Relationship Id="rId24" Type="http://schemas.openxmlformats.org/officeDocument/2006/relationships/slide" Target="slide30.xml"/><Relationship Id="rId32" Type="http://schemas.openxmlformats.org/officeDocument/2006/relationships/slide" Target="slide31.xml"/><Relationship Id="rId5" Type="http://schemas.openxmlformats.org/officeDocument/2006/relationships/image" Target="../media/image130.png"/><Relationship Id="rId15" Type="http://schemas.openxmlformats.org/officeDocument/2006/relationships/image" Target="../media/image135.png"/><Relationship Id="rId23" Type="http://schemas.openxmlformats.org/officeDocument/2006/relationships/image" Target="../media/image140.png"/><Relationship Id="rId28" Type="http://schemas.openxmlformats.org/officeDocument/2006/relationships/slide" Target="slide6.xml"/><Relationship Id="rId10" Type="http://schemas.openxmlformats.org/officeDocument/2006/relationships/slide" Target="slide25.xml"/><Relationship Id="rId19" Type="http://schemas.openxmlformats.org/officeDocument/2006/relationships/image" Target="../media/image137.jpeg"/><Relationship Id="rId31" Type="http://schemas.openxmlformats.org/officeDocument/2006/relationships/slide" Target="slide16.xml"/><Relationship Id="rId4" Type="http://schemas.openxmlformats.org/officeDocument/2006/relationships/image" Target="../media/image129.png"/><Relationship Id="rId9" Type="http://schemas.openxmlformats.org/officeDocument/2006/relationships/image" Target="../media/image132.png"/><Relationship Id="rId14" Type="http://schemas.openxmlformats.org/officeDocument/2006/relationships/slide" Target="slide27.xml"/><Relationship Id="rId22" Type="http://schemas.openxmlformats.org/officeDocument/2006/relationships/slide" Target="slide29.xml"/><Relationship Id="rId27" Type="http://schemas.openxmlformats.org/officeDocument/2006/relationships/image" Target="../media/image142.png"/><Relationship Id="rId30" Type="http://schemas.openxmlformats.org/officeDocument/2006/relationships/image" Target="../media/image100.svg"/><Relationship Id="rId8" Type="http://schemas.openxmlformats.org/officeDocument/2006/relationships/slide" Target="slide2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8.png"/><Relationship Id="rId3" Type="http://schemas.openxmlformats.org/officeDocument/2006/relationships/image" Target="../media/image143.png"/><Relationship Id="rId7" Type="http://schemas.openxmlformats.org/officeDocument/2006/relationships/image" Target="../media/image147.png"/><Relationship Id="rId12" Type="http://schemas.openxmlformats.org/officeDocument/2006/relationships/image" Target="../media/image152.png"/><Relationship Id="rId2" Type="http://schemas.openxmlformats.org/officeDocument/2006/relationships/slide" Target="slide1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6.png"/><Relationship Id="rId11" Type="http://schemas.openxmlformats.org/officeDocument/2006/relationships/image" Target="../media/image151.png"/><Relationship Id="rId5" Type="http://schemas.openxmlformats.org/officeDocument/2006/relationships/image" Target="../media/image145.png"/><Relationship Id="rId10" Type="http://schemas.openxmlformats.org/officeDocument/2006/relationships/image" Target="../media/image150.png"/><Relationship Id="rId4" Type="http://schemas.openxmlformats.org/officeDocument/2006/relationships/image" Target="../media/image144.png"/><Relationship Id="rId9" Type="http://schemas.openxmlformats.org/officeDocument/2006/relationships/image" Target="../media/image14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5.jpeg"/><Relationship Id="rId3" Type="http://schemas.openxmlformats.org/officeDocument/2006/relationships/image" Target="../media/image137.jpeg"/><Relationship Id="rId7" Type="http://schemas.openxmlformats.org/officeDocument/2006/relationships/image" Target="../media/image154.jpeg"/><Relationship Id="rId2" Type="http://schemas.openxmlformats.org/officeDocument/2006/relationships/hyperlink" Target="http://www.kikusui.co.jp/en/index.html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53.jpeg"/><Relationship Id="rId11" Type="http://schemas.openxmlformats.org/officeDocument/2006/relationships/image" Target="../media/image98.png"/><Relationship Id="rId5" Type="http://schemas.openxmlformats.org/officeDocument/2006/relationships/image" Target="../media/image143.png"/><Relationship Id="rId10" Type="http://schemas.openxmlformats.org/officeDocument/2006/relationships/image" Target="../media/image157.png"/><Relationship Id="rId4" Type="http://schemas.openxmlformats.org/officeDocument/2006/relationships/slide" Target="slide17.xml"/><Relationship Id="rId9" Type="http://schemas.openxmlformats.org/officeDocument/2006/relationships/image" Target="../media/image15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3.jpeg"/><Relationship Id="rId3" Type="http://schemas.openxmlformats.org/officeDocument/2006/relationships/image" Target="../media/image158.jpeg"/><Relationship Id="rId7" Type="http://schemas.openxmlformats.org/officeDocument/2006/relationships/image" Target="../media/image162.jpeg"/><Relationship Id="rId12" Type="http://schemas.openxmlformats.org/officeDocument/2006/relationships/image" Target="../media/image143.png"/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1.jpeg"/><Relationship Id="rId11" Type="http://schemas.openxmlformats.org/officeDocument/2006/relationships/slide" Target="slide17.xml"/><Relationship Id="rId5" Type="http://schemas.openxmlformats.org/officeDocument/2006/relationships/image" Target="../media/image160.jpeg"/><Relationship Id="rId10" Type="http://schemas.openxmlformats.org/officeDocument/2006/relationships/image" Target="../media/image155.jpeg"/><Relationship Id="rId4" Type="http://schemas.openxmlformats.org/officeDocument/2006/relationships/image" Target="../media/image159.jpeg"/><Relationship Id="rId9" Type="http://schemas.openxmlformats.org/officeDocument/2006/relationships/image" Target="../media/image15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jpeg"/><Relationship Id="rId13" Type="http://schemas.openxmlformats.org/officeDocument/2006/relationships/image" Target="../media/image143.png"/><Relationship Id="rId3" Type="http://schemas.openxmlformats.org/officeDocument/2006/relationships/image" Target="../media/image137.jpeg"/><Relationship Id="rId7" Type="http://schemas.openxmlformats.org/officeDocument/2006/relationships/image" Target="../media/image166.jpeg"/><Relationship Id="rId12" Type="http://schemas.openxmlformats.org/officeDocument/2006/relationships/slide" Target="slide17.xml"/><Relationship Id="rId2" Type="http://schemas.openxmlformats.org/officeDocument/2006/relationships/hyperlink" Target="http://www.kikusui.co.jp/en/index.html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65.jpeg"/><Relationship Id="rId11" Type="http://schemas.openxmlformats.org/officeDocument/2006/relationships/image" Target="../media/image170.jpeg"/><Relationship Id="rId5" Type="http://schemas.openxmlformats.org/officeDocument/2006/relationships/image" Target="../media/image164.jpeg"/><Relationship Id="rId10" Type="http://schemas.openxmlformats.org/officeDocument/2006/relationships/image" Target="../media/image169.jpeg"/><Relationship Id="rId4" Type="http://schemas.openxmlformats.org/officeDocument/2006/relationships/image" Target="../media/image163.jpeg"/><Relationship Id="rId9" Type="http://schemas.openxmlformats.org/officeDocument/2006/relationships/image" Target="../media/image168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6.png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74.jpeg"/><Relationship Id="rId11" Type="http://schemas.openxmlformats.org/officeDocument/2006/relationships/image" Target="../media/image143.png"/><Relationship Id="rId5" Type="http://schemas.openxmlformats.org/officeDocument/2006/relationships/image" Target="../media/image173.jpeg"/><Relationship Id="rId10" Type="http://schemas.openxmlformats.org/officeDocument/2006/relationships/slide" Target="slide17.xml"/><Relationship Id="rId4" Type="http://schemas.openxmlformats.org/officeDocument/2006/relationships/image" Target="../media/image172.jpeg"/><Relationship Id="rId9" Type="http://schemas.openxmlformats.org/officeDocument/2006/relationships/image" Target="../media/image17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3.png"/><Relationship Id="rId13" Type="http://schemas.openxmlformats.org/officeDocument/2006/relationships/image" Target="../media/image143.png"/><Relationship Id="rId3" Type="http://schemas.openxmlformats.org/officeDocument/2006/relationships/image" Target="../media/image179.png"/><Relationship Id="rId7" Type="http://schemas.openxmlformats.org/officeDocument/2006/relationships/hyperlink" Target="http://www.smsc.com/index.html" TargetMode="External"/><Relationship Id="rId12" Type="http://schemas.openxmlformats.org/officeDocument/2006/relationships/slide" Target="slide17.xml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2.jpeg"/><Relationship Id="rId11" Type="http://schemas.openxmlformats.org/officeDocument/2006/relationships/image" Target="../media/image184.png"/><Relationship Id="rId5" Type="http://schemas.openxmlformats.org/officeDocument/2006/relationships/image" Target="../media/image181.jpeg"/><Relationship Id="rId10" Type="http://schemas.openxmlformats.org/officeDocument/2006/relationships/image" Target="../media/image132.png"/><Relationship Id="rId4" Type="http://schemas.openxmlformats.org/officeDocument/2006/relationships/image" Target="../media/image180.jpeg"/><Relationship Id="rId9" Type="http://schemas.openxmlformats.org/officeDocument/2006/relationships/hyperlink" Target="http://www.k2l.de/" TargetMode="Externa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36.png"/><Relationship Id="rId7" Type="http://schemas.openxmlformats.org/officeDocument/2006/relationships/image" Target="../media/image188.jpeg"/><Relationship Id="rId2" Type="http://schemas.openxmlformats.org/officeDocument/2006/relationships/hyperlink" Target="http://www.testerlyzer.de/index_en.php" TargetMode="Externa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87.jpeg"/><Relationship Id="rId11" Type="http://schemas.openxmlformats.org/officeDocument/2006/relationships/image" Target="../media/image143.png"/><Relationship Id="rId5" Type="http://schemas.openxmlformats.org/officeDocument/2006/relationships/image" Target="../media/image186.png"/><Relationship Id="rId10" Type="http://schemas.openxmlformats.org/officeDocument/2006/relationships/slide" Target="slide17.xml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7.png"/><Relationship Id="rId3" Type="http://schemas.openxmlformats.org/officeDocument/2006/relationships/image" Target="../media/image192.jpeg"/><Relationship Id="rId7" Type="http://schemas.openxmlformats.org/officeDocument/2006/relationships/image" Target="../media/image196.png"/><Relationship Id="rId2" Type="http://schemas.openxmlformats.org/officeDocument/2006/relationships/image" Target="../media/image19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95.png"/><Relationship Id="rId5" Type="http://schemas.openxmlformats.org/officeDocument/2006/relationships/image" Target="../media/image194.png"/><Relationship Id="rId10" Type="http://schemas.openxmlformats.org/officeDocument/2006/relationships/image" Target="../media/image143.png"/><Relationship Id="rId4" Type="http://schemas.openxmlformats.org/officeDocument/2006/relationships/image" Target="../media/image193.png"/><Relationship Id="rId9" Type="http://schemas.openxmlformats.org/officeDocument/2006/relationships/slide" Target="slide17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3" Type="http://schemas.openxmlformats.org/officeDocument/2006/relationships/hyperlink" Target="http://www.k2l.de/" TargetMode="External"/><Relationship Id="rId7" Type="http://schemas.openxmlformats.org/officeDocument/2006/relationships/image" Target="../media/image156.jpeg"/><Relationship Id="rId2" Type="http://schemas.openxmlformats.org/officeDocument/2006/relationships/image" Target="../media/image198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0.png"/><Relationship Id="rId5" Type="http://schemas.openxmlformats.org/officeDocument/2006/relationships/image" Target="../media/image199.png"/><Relationship Id="rId4" Type="http://schemas.openxmlformats.org/officeDocument/2006/relationships/image" Target="../media/image132.png"/><Relationship Id="rId9" Type="http://schemas.openxmlformats.org/officeDocument/2006/relationships/image" Target="../media/image14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jpeg"/><Relationship Id="rId13" Type="http://schemas.openxmlformats.org/officeDocument/2006/relationships/image" Target="../media/image212.png"/><Relationship Id="rId3" Type="http://schemas.openxmlformats.org/officeDocument/2006/relationships/image" Target="../media/image202.jpeg"/><Relationship Id="rId7" Type="http://schemas.openxmlformats.org/officeDocument/2006/relationships/image" Target="../media/image206.png"/><Relationship Id="rId12" Type="http://schemas.openxmlformats.org/officeDocument/2006/relationships/image" Target="../media/image211.png"/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05.png"/><Relationship Id="rId11" Type="http://schemas.openxmlformats.org/officeDocument/2006/relationships/image" Target="../media/image210.png"/><Relationship Id="rId5" Type="http://schemas.openxmlformats.org/officeDocument/2006/relationships/image" Target="../media/image204.png"/><Relationship Id="rId15" Type="http://schemas.openxmlformats.org/officeDocument/2006/relationships/image" Target="../media/image143.png"/><Relationship Id="rId10" Type="http://schemas.openxmlformats.org/officeDocument/2006/relationships/image" Target="../media/image209.png"/><Relationship Id="rId4" Type="http://schemas.openxmlformats.org/officeDocument/2006/relationships/image" Target="../media/image203.png"/><Relationship Id="rId9" Type="http://schemas.openxmlformats.org/officeDocument/2006/relationships/image" Target="../media/image208.png"/><Relationship Id="rId14" Type="http://schemas.openxmlformats.org/officeDocument/2006/relationships/slide" Target="slide1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8.png"/><Relationship Id="rId13" Type="http://schemas.openxmlformats.org/officeDocument/2006/relationships/image" Target="../media/image143.png"/><Relationship Id="rId3" Type="http://schemas.openxmlformats.org/officeDocument/2006/relationships/image" Target="../media/image213.png"/><Relationship Id="rId7" Type="http://schemas.openxmlformats.org/officeDocument/2006/relationships/image" Target="../media/image217.png"/><Relationship Id="rId12" Type="http://schemas.openxmlformats.org/officeDocument/2006/relationships/slide" Target="slide17.xml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16.png"/><Relationship Id="rId11" Type="http://schemas.openxmlformats.org/officeDocument/2006/relationships/image" Target="../media/image221.png"/><Relationship Id="rId5" Type="http://schemas.openxmlformats.org/officeDocument/2006/relationships/image" Target="../media/image215.png"/><Relationship Id="rId10" Type="http://schemas.openxmlformats.org/officeDocument/2006/relationships/image" Target="../media/image220.png"/><Relationship Id="rId4" Type="http://schemas.openxmlformats.org/officeDocument/2006/relationships/image" Target="../media/image214.jpeg"/><Relationship Id="rId9" Type="http://schemas.openxmlformats.org/officeDocument/2006/relationships/image" Target="../media/image21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8.png"/><Relationship Id="rId13" Type="http://schemas.openxmlformats.org/officeDocument/2006/relationships/image" Target="../media/image143.png"/><Relationship Id="rId3" Type="http://schemas.openxmlformats.org/officeDocument/2006/relationships/image" Target="../media/image223.emf"/><Relationship Id="rId7" Type="http://schemas.openxmlformats.org/officeDocument/2006/relationships/image" Target="../media/image227.jpeg"/><Relationship Id="rId12" Type="http://schemas.openxmlformats.org/officeDocument/2006/relationships/slide" Target="slide17.xml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26.jpeg"/><Relationship Id="rId11" Type="http://schemas.openxmlformats.org/officeDocument/2006/relationships/image" Target="../media/image230.jpeg"/><Relationship Id="rId5" Type="http://schemas.openxmlformats.org/officeDocument/2006/relationships/image" Target="../media/image225.png"/><Relationship Id="rId10" Type="http://schemas.openxmlformats.org/officeDocument/2006/relationships/image" Target="../media/image229.jpeg"/><Relationship Id="rId4" Type="http://schemas.openxmlformats.org/officeDocument/2006/relationships/image" Target="../media/image224.jpg"/><Relationship Id="rId9" Type="http://schemas.openxmlformats.org/officeDocument/2006/relationships/image" Target="../media/image14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6.png"/></Relationships>
</file>

<file path=ppt/slides/_rels/slide3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39.png"/><Relationship Id="rId18" Type="http://schemas.openxmlformats.org/officeDocument/2006/relationships/image" Target="../media/image244.jpeg"/><Relationship Id="rId26" Type="http://schemas.openxmlformats.org/officeDocument/2006/relationships/image" Target="../media/image251.png"/><Relationship Id="rId3" Type="http://schemas.openxmlformats.org/officeDocument/2006/relationships/slide" Target="slide17.xml"/><Relationship Id="rId21" Type="http://schemas.openxmlformats.org/officeDocument/2006/relationships/image" Target="../media/image246.png"/><Relationship Id="rId7" Type="http://schemas.openxmlformats.org/officeDocument/2006/relationships/image" Target="../media/image233.jpeg"/><Relationship Id="rId12" Type="http://schemas.openxmlformats.org/officeDocument/2006/relationships/image" Target="../media/image238.jpeg"/><Relationship Id="rId17" Type="http://schemas.openxmlformats.org/officeDocument/2006/relationships/image" Target="../media/image243.png"/><Relationship Id="rId25" Type="http://schemas.openxmlformats.org/officeDocument/2006/relationships/image" Target="../media/image250.jpeg"/><Relationship Id="rId33" Type="http://schemas.openxmlformats.org/officeDocument/2006/relationships/image" Target="../media/image2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242.png"/><Relationship Id="rId20" Type="http://schemas.openxmlformats.org/officeDocument/2006/relationships/image" Target="../media/image119.png"/><Relationship Id="rId29" Type="http://schemas.openxmlformats.org/officeDocument/2006/relationships/image" Target="../media/image254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32.jpeg"/><Relationship Id="rId11" Type="http://schemas.openxmlformats.org/officeDocument/2006/relationships/image" Target="../media/image237.png"/><Relationship Id="rId24" Type="http://schemas.openxmlformats.org/officeDocument/2006/relationships/image" Target="../media/image249.png"/><Relationship Id="rId32" Type="http://schemas.openxmlformats.org/officeDocument/2006/relationships/image" Target="../media/image257.jpeg"/><Relationship Id="rId5" Type="http://schemas.openxmlformats.org/officeDocument/2006/relationships/image" Target="../media/image231.png"/><Relationship Id="rId15" Type="http://schemas.openxmlformats.org/officeDocument/2006/relationships/image" Target="../media/image241.png"/><Relationship Id="rId23" Type="http://schemas.openxmlformats.org/officeDocument/2006/relationships/image" Target="../media/image248.png"/><Relationship Id="rId28" Type="http://schemas.openxmlformats.org/officeDocument/2006/relationships/image" Target="../media/image253.png"/><Relationship Id="rId10" Type="http://schemas.openxmlformats.org/officeDocument/2006/relationships/image" Target="../media/image236.jpeg"/><Relationship Id="rId19" Type="http://schemas.openxmlformats.org/officeDocument/2006/relationships/image" Target="../media/image245.png"/><Relationship Id="rId31" Type="http://schemas.openxmlformats.org/officeDocument/2006/relationships/image" Target="../media/image256.svg"/><Relationship Id="rId4" Type="http://schemas.openxmlformats.org/officeDocument/2006/relationships/image" Target="../media/image143.png"/><Relationship Id="rId9" Type="http://schemas.openxmlformats.org/officeDocument/2006/relationships/image" Target="../media/image235.jpeg"/><Relationship Id="rId14" Type="http://schemas.openxmlformats.org/officeDocument/2006/relationships/image" Target="../media/image240.png"/><Relationship Id="rId22" Type="http://schemas.openxmlformats.org/officeDocument/2006/relationships/image" Target="../media/image247.png"/><Relationship Id="rId27" Type="http://schemas.openxmlformats.org/officeDocument/2006/relationships/image" Target="../media/image252.png"/><Relationship Id="rId30" Type="http://schemas.openxmlformats.org/officeDocument/2006/relationships/image" Target="../media/image255.png"/><Relationship Id="rId8" Type="http://schemas.openxmlformats.org/officeDocument/2006/relationships/image" Target="../media/image234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slide" Target="slide6.xml"/><Relationship Id="rId7" Type="http://schemas.openxmlformats.org/officeDocument/2006/relationships/image" Target="../media/image101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slide" Target="slide16.xml"/></Relationships>
</file>

<file path=ppt/slides/_rels/slide3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8.png"/><Relationship Id="rId18" Type="http://schemas.openxmlformats.org/officeDocument/2006/relationships/slide" Target="slide37.xml"/><Relationship Id="rId26" Type="http://schemas.openxmlformats.org/officeDocument/2006/relationships/image" Target="../media/image100.svg"/><Relationship Id="rId39" Type="http://schemas.openxmlformats.org/officeDocument/2006/relationships/slide" Target="slide40.xml"/><Relationship Id="rId21" Type="http://schemas.openxmlformats.org/officeDocument/2006/relationships/image" Target="../media/image274.png"/><Relationship Id="rId34" Type="http://schemas.openxmlformats.org/officeDocument/2006/relationships/image" Target="../media/image278.png"/><Relationship Id="rId42" Type="http://schemas.openxmlformats.org/officeDocument/2006/relationships/image" Target="../media/image283.png"/><Relationship Id="rId7" Type="http://schemas.openxmlformats.org/officeDocument/2006/relationships/image" Target="../media/image264.png"/><Relationship Id="rId2" Type="http://schemas.openxmlformats.org/officeDocument/2006/relationships/image" Target="../media/image259.png"/><Relationship Id="rId16" Type="http://schemas.openxmlformats.org/officeDocument/2006/relationships/slide" Target="slide36.xml"/><Relationship Id="rId20" Type="http://schemas.openxmlformats.org/officeDocument/2006/relationships/image" Target="../media/image273.png"/><Relationship Id="rId29" Type="http://schemas.openxmlformats.org/officeDocument/2006/relationships/slide" Target="slide42.xml"/><Relationship Id="rId41" Type="http://schemas.openxmlformats.org/officeDocument/2006/relationships/slide" Target="slide3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63.png"/><Relationship Id="rId11" Type="http://schemas.openxmlformats.org/officeDocument/2006/relationships/image" Target="../media/image267.png"/><Relationship Id="rId24" Type="http://schemas.openxmlformats.org/officeDocument/2006/relationships/slide" Target="slide6.xml"/><Relationship Id="rId32" Type="http://schemas.openxmlformats.org/officeDocument/2006/relationships/slide" Target="slide35.xml"/><Relationship Id="rId37" Type="http://schemas.openxmlformats.org/officeDocument/2006/relationships/slide" Target="slide38.xml"/><Relationship Id="rId40" Type="http://schemas.openxmlformats.org/officeDocument/2006/relationships/image" Target="../media/image282.png"/><Relationship Id="rId5" Type="http://schemas.openxmlformats.org/officeDocument/2006/relationships/image" Target="../media/image262.png"/><Relationship Id="rId15" Type="http://schemas.openxmlformats.org/officeDocument/2006/relationships/image" Target="../media/image270.png"/><Relationship Id="rId23" Type="http://schemas.openxmlformats.org/officeDocument/2006/relationships/image" Target="../media/image128.png"/><Relationship Id="rId28" Type="http://schemas.openxmlformats.org/officeDocument/2006/relationships/slide" Target="slide31.xml"/><Relationship Id="rId36" Type="http://schemas.openxmlformats.org/officeDocument/2006/relationships/image" Target="../media/image280.png"/><Relationship Id="rId10" Type="http://schemas.openxmlformats.org/officeDocument/2006/relationships/image" Target="../media/image266.png"/><Relationship Id="rId19" Type="http://schemas.openxmlformats.org/officeDocument/2006/relationships/image" Target="../media/image272.png"/><Relationship Id="rId31" Type="http://schemas.openxmlformats.org/officeDocument/2006/relationships/image" Target="../media/image276.png"/><Relationship Id="rId4" Type="http://schemas.openxmlformats.org/officeDocument/2006/relationships/image" Target="../media/image261.png"/><Relationship Id="rId9" Type="http://schemas.openxmlformats.org/officeDocument/2006/relationships/image" Target="../media/image265.png"/><Relationship Id="rId14" Type="http://schemas.openxmlformats.org/officeDocument/2006/relationships/image" Target="../media/image269.png"/><Relationship Id="rId22" Type="http://schemas.openxmlformats.org/officeDocument/2006/relationships/image" Target="../media/image275.png"/><Relationship Id="rId27" Type="http://schemas.openxmlformats.org/officeDocument/2006/relationships/slide" Target="slide16.xml"/><Relationship Id="rId30" Type="http://schemas.openxmlformats.org/officeDocument/2006/relationships/slide" Target="slide39.xml"/><Relationship Id="rId35" Type="http://schemas.openxmlformats.org/officeDocument/2006/relationships/image" Target="../media/image279.png"/><Relationship Id="rId8" Type="http://schemas.openxmlformats.org/officeDocument/2006/relationships/slide" Target="slide33.xml"/><Relationship Id="rId3" Type="http://schemas.openxmlformats.org/officeDocument/2006/relationships/image" Target="../media/image260.png"/><Relationship Id="rId12" Type="http://schemas.openxmlformats.org/officeDocument/2006/relationships/slide" Target="slide41.xml"/><Relationship Id="rId17" Type="http://schemas.openxmlformats.org/officeDocument/2006/relationships/image" Target="../media/image271.png"/><Relationship Id="rId25" Type="http://schemas.openxmlformats.org/officeDocument/2006/relationships/image" Target="../media/image99.png"/><Relationship Id="rId33" Type="http://schemas.openxmlformats.org/officeDocument/2006/relationships/image" Target="../media/image277.png"/><Relationship Id="rId38" Type="http://schemas.openxmlformats.org/officeDocument/2006/relationships/image" Target="../media/image281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284.png"/><Relationship Id="rId7" Type="http://schemas.openxmlformats.org/officeDocument/2006/relationships/image" Target="../media/image14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87.png"/><Relationship Id="rId5" Type="http://schemas.openxmlformats.org/officeDocument/2006/relationships/image" Target="../media/image286.png"/><Relationship Id="rId4" Type="http://schemas.openxmlformats.org/officeDocument/2006/relationships/image" Target="../media/image28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2.png"/><Relationship Id="rId13" Type="http://schemas.openxmlformats.org/officeDocument/2006/relationships/image" Target="../media/image15.svg"/><Relationship Id="rId3" Type="http://schemas.openxmlformats.org/officeDocument/2006/relationships/image" Target="../media/image284.png"/><Relationship Id="rId7" Type="http://schemas.openxmlformats.org/officeDocument/2006/relationships/image" Target="../media/image291.png"/><Relationship Id="rId12" Type="http://schemas.openxmlformats.org/officeDocument/2006/relationships/image" Target="../media/image14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0.jpg"/><Relationship Id="rId11" Type="http://schemas.openxmlformats.org/officeDocument/2006/relationships/image" Target="../media/image294.png"/><Relationship Id="rId5" Type="http://schemas.openxmlformats.org/officeDocument/2006/relationships/image" Target="../media/image289.png"/><Relationship Id="rId10" Type="http://schemas.openxmlformats.org/officeDocument/2006/relationships/image" Target="../media/image293.png"/><Relationship Id="rId4" Type="http://schemas.openxmlformats.org/officeDocument/2006/relationships/image" Target="../media/image288.jpeg"/><Relationship Id="rId9" Type="http://schemas.openxmlformats.org/officeDocument/2006/relationships/image" Target="../media/image28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298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97.png"/><Relationship Id="rId5" Type="http://schemas.openxmlformats.org/officeDocument/2006/relationships/image" Target="../media/image296.png"/><Relationship Id="rId4" Type="http://schemas.openxmlformats.org/officeDocument/2006/relationships/image" Target="../media/image295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3.emf"/><Relationship Id="rId3" Type="http://schemas.openxmlformats.org/officeDocument/2006/relationships/image" Target="../media/image300.jpeg"/><Relationship Id="rId7" Type="http://schemas.openxmlformats.org/officeDocument/2006/relationships/image" Target="../media/image15.svg"/><Relationship Id="rId12" Type="http://schemas.openxmlformats.org/officeDocument/2006/relationships/image" Target="../media/image302.png"/><Relationship Id="rId2" Type="http://schemas.openxmlformats.org/officeDocument/2006/relationships/image" Target="../media/image299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11" Type="http://schemas.openxmlformats.org/officeDocument/2006/relationships/image" Target="../media/image301.png"/><Relationship Id="rId5" Type="http://schemas.openxmlformats.org/officeDocument/2006/relationships/image" Target="../media/image284.png"/><Relationship Id="rId10" Type="http://schemas.openxmlformats.org/officeDocument/2006/relationships/image" Target="../media/image225.png"/><Relationship Id="rId4" Type="http://schemas.openxmlformats.org/officeDocument/2006/relationships/slide" Target="slide32.xml"/><Relationship Id="rId9" Type="http://schemas.openxmlformats.org/officeDocument/2006/relationships/image" Target="../media/image224.jp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jpeg"/><Relationship Id="rId3" Type="http://schemas.openxmlformats.org/officeDocument/2006/relationships/image" Target="../media/image284.png"/><Relationship Id="rId7" Type="http://schemas.openxmlformats.org/officeDocument/2006/relationships/image" Target="../media/image306.jpe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5.jpeg"/><Relationship Id="rId5" Type="http://schemas.openxmlformats.org/officeDocument/2006/relationships/image" Target="../media/image304.jpeg"/><Relationship Id="rId10" Type="http://schemas.openxmlformats.org/officeDocument/2006/relationships/image" Target="../media/image15.svg"/><Relationship Id="rId4" Type="http://schemas.openxmlformats.org/officeDocument/2006/relationships/image" Target="../media/image303.png"/><Relationship Id="rId9" Type="http://schemas.openxmlformats.org/officeDocument/2006/relationships/image" Target="../media/image14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0.png"/><Relationship Id="rId3" Type="http://schemas.openxmlformats.org/officeDocument/2006/relationships/image" Target="../media/image284.png"/><Relationship Id="rId7" Type="http://schemas.openxmlformats.org/officeDocument/2006/relationships/image" Target="../media/image309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08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Relationship Id="rId9" Type="http://schemas.openxmlformats.org/officeDocument/2006/relationships/image" Target="../media/image31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228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1.wdp"/><Relationship Id="rId5" Type="http://schemas.openxmlformats.org/officeDocument/2006/relationships/image" Target="../media/image313.png"/><Relationship Id="rId4" Type="http://schemas.openxmlformats.org/officeDocument/2006/relationships/image" Target="../media/image3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4.png"/><Relationship Id="rId7" Type="http://schemas.openxmlformats.org/officeDocument/2006/relationships/image" Target="../media/image317.png"/><Relationship Id="rId2" Type="http://schemas.openxmlformats.org/officeDocument/2006/relationships/slide" Target="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6.jpeg"/><Relationship Id="rId5" Type="http://schemas.openxmlformats.org/officeDocument/2006/relationships/image" Target="../media/image315.jpeg"/><Relationship Id="rId4" Type="http://schemas.openxmlformats.org/officeDocument/2006/relationships/image" Target="../media/image31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9.png"/><Relationship Id="rId2" Type="http://schemas.openxmlformats.org/officeDocument/2006/relationships/image" Target="../media/image318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4.png"/><Relationship Id="rId4" Type="http://schemas.openxmlformats.org/officeDocument/2006/relationships/slide" Target="slide3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svg"/><Relationship Id="rId3" Type="http://schemas.openxmlformats.org/officeDocument/2006/relationships/slide" Target="slide6.xml"/><Relationship Id="rId7" Type="http://schemas.openxmlformats.org/officeDocument/2006/relationships/image" Target="../media/image101.png"/><Relationship Id="rId2" Type="http://schemas.openxmlformats.org/officeDocument/2006/relationships/slide" Target="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slide" Target="slide1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.sv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5.svg"/><Relationship Id="rId3" Type="http://schemas.openxmlformats.org/officeDocument/2006/relationships/image" Target="../media/image321.svg"/><Relationship Id="rId7" Type="http://schemas.openxmlformats.org/officeDocument/2006/relationships/image" Target="../media/image324.png"/><Relationship Id="rId2" Type="http://schemas.openxmlformats.org/officeDocument/2006/relationships/image" Target="../media/image320.png"/><Relationship Id="rId1" Type="http://schemas.openxmlformats.org/officeDocument/2006/relationships/slideLayout" Target="../slideLayouts/slideLayout9.xml"/><Relationship Id="rId6" Type="http://schemas.openxmlformats.org/officeDocument/2006/relationships/hyperlink" Target="mailto:Sales@techways.co.kr" TargetMode="External"/><Relationship Id="rId11" Type="http://schemas.openxmlformats.org/officeDocument/2006/relationships/image" Target="../media/image327.svg"/><Relationship Id="rId5" Type="http://schemas.openxmlformats.org/officeDocument/2006/relationships/image" Target="../media/image323.svg"/><Relationship Id="rId10" Type="http://schemas.openxmlformats.org/officeDocument/2006/relationships/image" Target="../media/image326.png"/><Relationship Id="rId4" Type="http://schemas.openxmlformats.org/officeDocument/2006/relationships/image" Target="../media/image322.png"/><Relationship Id="rId9" Type="http://schemas.openxmlformats.org/officeDocument/2006/relationships/hyperlink" Target="http://www.techways.co.kr/" TargetMode="Externa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svg"/><Relationship Id="rId3" Type="http://schemas.openxmlformats.org/officeDocument/2006/relationships/slide" Target="slide31.xml"/><Relationship Id="rId7" Type="http://schemas.openxmlformats.org/officeDocument/2006/relationships/image" Target="../media/image101.png"/><Relationship Id="rId2" Type="http://schemas.openxmlformats.org/officeDocument/2006/relationships/slide" Target="slide4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5" Type="http://schemas.openxmlformats.org/officeDocument/2006/relationships/image" Target="../media/image99.png"/><Relationship Id="rId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5" Type="http://schemas.openxmlformats.org/officeDocument/2006/relationships/comments" Target="../comments/comment1.xml"/><Relationship Id="rId4" Type="http://schemas.openxmlformats.org/officeDocument/2006/relationships/image" Target="../media/image10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C4C9C3F-3E39-40AB-98FE-0C212F0D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150" y="6656403"/>
            <a:ext cx="2228850" cy="201597"/>
          </a:xfrm>
        </p:spPr>
        <p:txBody>
          <a:bodyPr/>
          <a:lstStyle/>
          <a:p>
            <a:fld id="{48F63A3B-78C7-47BE-AE5E-E10140E04643}" type="slidenum">
              <a:rPr lang="en-US" smtClean="0"/>
              <a:t>1</a:t>
            </a:fld>
            <a:endParaRPr 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B1423F35-EAB1-4FBB-A35F-A88BF6469EB3}"/>
              </a:ext>
            </a:extLst>
          </p:cNvPr>
          <p:cNvSpPr txBox="1">
            <a:spLocks/>
          </p:cNvSpPr>
          <p:nvPr/>
        </p:nvSpPr>
        <p:spPr>
          <a:xfrm>
            <a:off x="927100" y="2132939"/>
            <a:ext cx="6243846" cy="683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Noto Sans CJK KR Bold"/>
                <a:ea typeface="+mj-ea"/>
                <a:cs typeface="+mj-cs"/>
              </a:defRPr>
            </a:lvl1pPr>
          </a:lstStyle>
          <a:p>
            <a:r>
              <a:rPr lang="ko-KR" altLang="en-US" sz="2400" b="1" dirty="0">
                <a:solidFill>
                  <a:srgbClr val="1B2241"/>
                </a:solidFill>
                <a:latin typeface="Calibri" panose="020F0502020204030204" pitchFamily="34" charset="0"/>
                <a:ea typeface="Arial Unicode MS" pitchFamily="50" charset="-127"/>
                <a:cs typeface="Calibri" panose="020F0502020204030204" pitchFamily="34" charset="0"/>
              </a:rPr>
              <a:t>회사소개서 리뉴얼 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4DA06-E962-46E3-9A03-BBECB314B6DB}"/>
              </a:ext>
            </a:extLst>
          </p:cNvPr>
          <p:cNvSpPr txBox="1"/>
          <p:nvPr/>
        </p:nvSpPr>
        <p:spPr>
          <a:xfrm>
            <a:off x="8791575" y="6200368"/>
            <a:ext cx="1045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</a:rPr>
              <a:t>Ver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</a:rPr>
              <a:t>Draft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76406F7-16C7-4163-A7AD-B4023B0E768E}"/>
              </a:ext>
            </a:extLst>
          </p:cNvPr>
          <p:cNvSpPr txBox="1"/>
          <p:nvPr/>
        </p:nvSpPr>
        <p:spPr>
          <a:xfrm>
            <a:off x="7189009" y="4485868"/>
            <a:ext cx="26483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</a:rPr>
              <a:t>기술영업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</a:rPr>
              <a:t>팀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</a:rPr>
              <a:t>Part 1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</a:rPr>
              <a:t>태창민 과장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</a:endParaRPr>
          </a:p>
          <a:p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</a:rPr>
              <a:t>기술영업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</a:rPr>
              <a:t>2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</a:rPr>
              <a:t>팀 </a:t>
            </a:r>
            <a:r>
              <a:rPr lang="en-US" altLang="ko-KR" sz="1200" b="1" dirty="0">
                <a:solidFill>
                  <a:schemeClr val="bg2">
                    <a:lumMod val="25000"/>
                  </a:schemeClr>
                </a:solidFill>
              </a:rPr>
              <a:t>Part 2 </a:t>
            </a:r>
            <a:r>
              <a:rPr lang="ko-KR" altLang="en-US" sz="1200" b="1" dirty="0">
                <a:solidFill>
                  <a:schemeClr val="bg2">
                    <a:lumMod val="25000"/>
                  </a:schemeClr>
                </a:solidFill>
              </a:rPr>
              <a:t>임동현 과장</a:t>
            </a:r>
            <a:endParaRPr lang="en-US" altLang="ko-KR" sz="1200" b="1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58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제목 5">
            <a:extLst>
              <a:ext uri="{FF2B5EF4-FFF2-40B4-BE49-F238E27FC236}">
                <a16:creationId xmlns:a16="http://schemas.microsoft.com/office/drawing/2014/main" id="{E13562EF-695A-4F75-A382-C13DE0659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i="0" dirty="0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  <a:endParaRPr lang="ko-KR" altLang="en-US" i="0" dirty="0">
              <a:solidFill>
                <a:srgbClr val="0011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>
                <a:ea typeface="Noto Sans KR Regular" panose="020B0500000000000000"/>
              </a:rPr>
              <a:pPr/>
              <a:t>10</a:t>
            </a:fld>
            <a:endParaRPr lang="ko-KR" altLang="en-US">
              <a:ea typeface="Noto Sans KR Regular" panose="020B0500000000000000"/>
            </a:endParaRPr>
          </a:p>
        </p:txBody>
      </p:sp>
      <p:pic>
        <p:nvPicPr>
          <p:cNvPr id="2" name="그림 1">
            <a:extLst>
              <a:ext uri="{FF2B5EF4-FFF2-40B4-BE49-F238E27FC236}">
                <a16:creationId xmlns:a16="http://schemas.microsoft.com/office/drawing/2014/main" id="{A395CB8D-69A5-448B-9BAA-C34305315E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0111" b="49939"/>
          <a:stretch/>
        </p:blipFill>
        <p:spPr>
          <a:xfrm>
            <a:off x="1078760" y="1186157"/>
            <a:ext cx="2795021" cy="1689415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63F0A55-9525-434C-AFFF-EE10E49C0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892" y="1169094"/>
            <a:ext cx="2731376" cy="1706478"/>
          </a:xfrm>
          <a:prstGeom prst="rect">
            <a:avLst/>
          </a:prstGeom>
        </p:spPr>
      </p:pic>
      <p:sp>
        <p:nvSpPr>
          <p:cNvPr id="8" name="직사각형 7">
            <a:extLst>
              <a:ext uri="{FF2B5EF4-FFF2-40B4-BE49-F238E27FC236}">
                <a16:creationId xmlns:a16="http://schemas.microsoft.com/office/drawing/2014/main" id="{31402E41-E634-4995-A1E3-1CE3D075399C}"/>
              </a:ext>
            </a:extLst>
          </p:cNvPr>
          <p:cNvSpPr/>
          <p:nvPr/>
        </p:nvSpPr>
        <p:spPr>
          <a:xfrm>
            <a:off x="580187" y="715917"/>
            <a:ext cx="379216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113A"/>
                </a:solidFill>
                <a:ea typeface="+mj-ea"/>
                <a:cs typeface="Calibri" panose="020F0502020204030204" pitchFamily="34" charset="0"/>
              </a:rPr>
              <a:t>Test &amp; Measurement</a:t>
            </a:r>
            <a:r>
              <a:rPr lang="en-US" altLang="ko-KR" sz="1600" b="1" dirty="0">
                <a:solidFill>
                  <a:srgbClr val="001943"/>
                </a:solidFill>
              </a:rPr>
              <a:t> Solution</a:t>
            </a:r>
            <a:endParaRPr lang="ko-KR" altLang="en-US" sz="1600" b="1" dirty="0">
              <a:solidFill>
                <a:srgbClr val="001943"/>
              </a:solidFill>
            </a:endParaRPr>
          </a:p>
        </p:txBody>
      </p:sp>
      <p:sp>
        <p:nvSpPr>
          <p:cNvPr id="52" name="직사각형 51">
            <a:extLst>
              <a:ext uri="{FF2B5EF4-FFF2-40B4-BE49-F238E27FC236}">
                <a16:creationId xmlns:a16="http://schemas.microsoft.com/office/drawing/2014/main" id="{F9658497-BB7C-4EED-953A-F68CE7659623}"/>
              </a:ext>
            </a:extLst>
          </p:cNvPr>
          <p:cNvSpPr/>
          <p:nvPr/>
        </p:nvSpPr>
        <p:spPr>
          <a:xfrm>
            <a:off x="5668067" y="724803"/>
            <a:ext cx="3448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1943"/>
                </a:solidFill>
              </a:rPr>
              <a:t>Integration Solution</a:t>
            </a:r>
            <a:r>
              <a:rPr lang="en-US" altLang="ko-KR" sz="1600" b="1" dirty="0">
                <a:ea typeface="Noto Sans KR Regular" panose="020B0500000000000000"/>
              </a:rPr>
              <a:t>.</a:t>
            </a:r>
            <a:endParaRPr lang="ko-KR" altLang="en-US" sz="1600" b="1" dirty="0">
              <a:ea typeface="Noto Sans KR Regular" panose="020B0500000000000000"/>
            </a:endParaRP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0116AB96-34FF-4A78-8025-129C4A5536C9}"/>
              </a:ext>
            </a:extLst>
          </p:cNvPr>
          <p:cNvSpPr/>
          <p:nvPr/>
        </p:nvSpPr>
        <p:spPr>
          <a:xfrm>
            <a:off x="373623" y="3089511"/>
            <a:ext cx="419556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ko-KR" altLang="en-US" sz="1100" dirty="0">
                <a:solidFill>
                  <a:srgbClr val="021943"/>
                </a:solidFill>
                <a:latin typeface="+mn-ea"/>
              </a:rPr>
              <a:t>자동차의 안정성과 성능향상을 높이기 위해</a:t>
            </a:r>
            <a:br>
              <a:rPr lang="ko-KR" altLang="en-US" sz="1100" dirty="0">
                <a:solidFill>
                  <a:srgbClr val="021943"/>
                </a:solidFill>
                <a:latin typeface="+mn-ea"/>
              </a:rPr>
            </a:br>
            <a:r>
              <a:rPr lang="ko-KR" altLang="en-US" sz="1100" dirty="0">
                <a:solidFill>
                  <a:srgbClr val="021943"/>
                </a:solidFill>
                <a:latin typeface="+mn-ea"/>
              </a:rPr>
              <a:t>최상의 기술력을 보유하고 있는 해외 파트너사와의</a:t>
            </a:r>
            <a:br>
              <a:rPr lang="ko-KR" altLang="en-US" sz="1100" dirty="0">
                <a:solidFill>
                  <a:srgbClr val="021943"/>
                </a:solidFill>
                <a:latin typeface="+mn-ea"/>
              </a:rPr>
            </a:br>
            <a:r>
              <a:rPr lang="ko-KR" altLang="en-US" sz="1100" dirty="0">
                <a:solidFill>
                  <a:srgbClr val="021943"/>
                </a:solidFill>
                <a:latin typeface="+mn-ea"/>
              </a:rPr>
              <a:t>기술 제휴로 국내 자동차 산업의 계측 및 평가 분야에</a:t>
            </a:r>
            <a:br>
              <a:rPr lang="ko-KR" altLang="en-US" sz="1100" dirty="0">
                <a:solidFill>
                  <a:srgbClr val="021943"/>
                </a:solidFill>
                <a:latin typeface="+mn-ea"/>
              </a:rPr>
            </a:br>
            <a:r>
              <a:rPr lang="ko-KR" altLang="en-US" sz="1100" dirty="0">
                <a:solidFill>
                  <a:srgbClr val="021943"/>
                </a:solidFill>
                <a:latin typeface="+mn-ea"/>
              </a:rPr>
              <a:t>큰 기여를 하고자 노력하고 있습니다</a:t>
            </a:r>
            <a:r>
              <a:rPr lang="en-US" altLang="ko-KR" sz="1100" dirty="0">
                <a:solidFill>
                  <a:srgbClr val="021943"/>
                </a:solidFill>
                <a:latin typeface="+mn-ea"/>
              </a:rPr>
              <a:t>.</a:t>
            </a:r>
            <a:endParaRPr lang="ko-KR" altLang="en-US" sz="1100" dirty="0">
              <a:solidFill>
                <a:srgbClr val="021943"/>
              </a:solidFill>
              <a:latin typeface="+mn-ea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9F6F14F5-62DA-4990-9934-859D7AA62B1F}"/>
              </a:ext>
            </a:extLst>
          </p:cNvPr>
          <p:cNvSpPr/>
          <p:nvPr/>
        </p:nvSpPr>
        <p:spPr>
          <a:xfrm>
            <a:off x="5175384" y="3072725"/>
            <a:ext cx="44336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100" dirty="0">
                <a:solidFill>
                  <a:srgbClr val="00113A"/>
                </a:solidFill>
                <a:latin typeface="+mj-ea"/>
                <a:ea typeface="+mj-ea"/>
              </a:rPr>
              <a:t>"Vision Zero" </a:t>
            </a:r>
            <a:r>
              <a:rPr lang="ko-KR" altLang="en-US" sz="1100" dirty="0">
                <a:solidFill>
                  <a:srgbClr val="00113A"/>
                </a:solidFill>
                <a:latin typeface="+mj-ea"/>
                <a:ea typeface="+mj-ea"/>
              </a:rPr>
              <a:t>교통사고 치사율 제로를 달성한다는 목표를 완수하기 위해</a:t>
            </a:r>
            <a:r>
              <a:rPr lang="en-US" altLang="ko-KR" sz="1100" dirty="0">
                <a:solidFill>
                  <a:srgbClr val="00113A"/>
                </a:solidFill>
                <a:latin typeface="+mj-ea"/>
                <a:ea typeface="+mj-ea"/>
              </a:rPr>
              <a:t>,</a:t>
            </a:r>
            <a:r>
              <a:rPr lang="ko-KR" altLang="en-US" sz="1100" dirty="0">
                <a:solidFill>
                  <a:srgbClr val="00113A"/>
                </a:solidFill>
                <a:latin typeface="+mj-ea"/>
                <a:ea typeface="+mj-ea"/>
              </a:rPr>
              <a:t> 미래형 자동차 산업의 기반이 될 수 있는 최상의 테스트 솔루션을 연구</a:t>
            </a:r>
            <a:r>
              <a:rPr lang="en-US" altLang="ko-KR" sz="1100" dirty="0">
                <a:solidFill>
                  <a:srgbClr val="00113A"/>
                </a:solidFill>
                <a:latin typeface="+mj-ea"/>
                <a:ea typeface="+mj-ea"/>
              </a:rPr>
              <a:t>·</a:t>
            </a:r>
            <a:r>
              <a:rPr lang="ko-KR" altLang="en-US" sz="1100" dirty="0">
                <a:solidFill>
                  <a:srgbClr val="00113A"/>
                </a:solidFill>
                <a:latin typeface="+mj-ea"/>
                <a:ea typeface="+mj-ea"/>
              </a:rPr>
              <a:t>개발하여 자율주행 및 친환경 자동차 산업의 중요한 비즈니스 파트너가 되겠습니다</a:t>
            </a:r>
            <a:r>
              <a:rPr lang="en-US" altLang="ko-KR" sz="11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  <a:endParaRPr lang="ko-KR" altLang="en-US" sz="1100" dirty="0">
              <a:solidFill>
                <a:srgbClr val="00113A"/>
              </a:solidFill>
              <a:latin typeface="+mj-ea"/>
              <a:ea typeface="+mj-ea"/>
            </a:endParaRP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A399D1E7-28E7-478F-BB9A-95B0A17E0594}"/>
              </a:ext>
            </a:extLst>
          </p:cNvPr>
          <p:cNvSpPr/>
          <p:nvPr/>
        </p:nvSpPr>
        <p:spPr>
          <a:xfrm>
            <a:off x="5668066" y="6008226"/>
            <a:ext cx="3448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1943"/>
                </a:solidFill>
                <a:ea typeface="Noto Sans KR Regular" panose="020B0500000000000000"/>
              </a:rPr>
              <a:t>Training</a:t>
            </a:r>
            <a:endParaRPr lang="ko-KR" altLang="en-US" sz="1600" b="1" dirty="0">
              <a:ea typeface="Noto Sans KR Regular" panose="020B0500000000000000"/>
            </a:endParaRPr>
          </a:p>
        </p:txBody>
      </p:sp>
      <p:pic>
        <p:nvPicPr>
          <p:cNvPr id="33" name="그림 32" descr="도로, 건물, 남자, 거리이(가) 표시된 사진&#10;&#10;자동 생성된 설명">
            <a:hlinkClick r:id="rId4" action="ppaction://hlinksldjump"/>
            <a:extLst>
              <a:ext uri="{FF2B5EF4-FFF2-40B4-BE49-F238E27FC236}">
                <a16:creationId xmlns:a16="http://schemas.microsoft.com/office/drawing/2014/main" id="{D5E6DC04-24B3-498D-86E1-F6781FE6D2C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028" y="4033349"/>
            <a:ext cx="2804753" cy="1810443"/>
          </a:xfrm>
          <a:prstGeom prst="rect">
            <a:avLst/>
          </a:prstGeom>
        </p:spPr>
      </p:pic>
      <p:sp>
        <p:nvSpPr>
          <p:cNvPr id="34" name="직사각형 33">
            <a:extLst>
              <a:ext uri="{FF2B5EF4-FFF2-40B4-BE49-F238E27FC236}">
                <a16:creationId xmlns:a16="http://schemas.microsoft.com/office/drawing/2014/main" id="{9DC39BD9-31DB-4A6A-862F-D6899B777303}"/>
              </a:ext>
            </a:extLst>
          </p:cNvPr>
          <p:cNvSpPr/>
          <p:nvPr/>
        </p:nvSpPr>
        <p:spPr>
          <a:xfrm>
            <a:off x="580187" y="5961999"/>
            <a:ext cx="344830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sz="1600" b="1" dirty="0">
                <a:solidFill>
                  <a:srgbClr val="001943"/>
                </a:solidFill>
                <a:ea typeface="Noto Sans KR Regular" panose="020B0500000000000000"/>
              </a:rPr>
              <a:t>Engineering Service</a:t>
            </a:r>
            <a:endParaRPr lang="ko-KR" altLang="en-US" sz="1600" b="1" dirty="0">
              <a:ea typeface="Noto Sans KR Regular" panose="020B0500000000000000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73028970-C7EE-4F4E-A9BC-11BBDF97A4C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5423" y="4020570"/>
            <a:ext cx="2848315" cy="18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238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그래픽 54">
            <a:extLst>
              <a:ext uri="{FF2B5EF4-FFF2-40B4-BE49-F238E27FC236}">
                <a16:creationId xmlns:a16="http://schemas.microsoft.com/office/drawing/2014/main" id="{5C23A9CB-6CE3-4753-9DAD-2326DDCAB9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5400000">
            <a:off x="6682359" y="2326641"/>
            <a:ext cx="3297381" cy="2754276"/>
          </a:xfrm>
          <a:prstGeom prst="rect">
            <a:avLst/>
          </a:prstGeom>
        </p:spPr>
      </p:pic>
      <p:sp>
        <p:nvSpPr>
          <p:cNvPr id="57" name="제목 5">
            <a:extLst>
              <a:ext uri="{FF2B5EF4-FFF2-40B4-BE49-F238E27FC236}">
                <a16:creationId xmlns:a16="http://schemas.microsoft.com/office/drawing/2014/main" id="{84351A72-DEFF-4258-B893-4CD2ECE9A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i="0" dirty="0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  <a:endParaRPr lang="ko-KR" altLang="en-US" i="0" dirty="0">
              <a:solidFill>
                <a:srgbClr val="0011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11</a:t>
            </a:fld>
            <a:endParaRPr lang="ko-KR" altLang="en-US"/>
          </a:p>
        </p:txBody>
      </p:sp>
      <p:sp>
        <p:nvSpPr>
          <p:cNvPr id="9" name="순서도: 수행의 시작/종료 8">
            <a:extLst>
              <a:ext uri="{FF2B5EF4-FFF2-40B4-BE49-F238E27FC236}">
                <a16:creationId xmlns:a16="http://schemas.microsoft.com/office/drawing/2014/main" id="{92DE6ECE-2650-41C3-95E0-F7A04C20A357}"/>
              </a:ext>
            </a:extLst>
          </p:cNvPr>
          <p:cNvSpPr/>
          <p:nvPr/>
        </p:nvSpPr>
        <p:spPr>
          <a:xfrm>
            <a:off x="3069059" y="1685542"/>
            <a:ext cx="1440000" cy="380361"/>
          </a:xfrm>
          <a:prstGeom prst="flowChartTerminator">
            <a:avLst/>
          </a:prstGeom>
          <a:solidFill>
            <a:srgbClr val="0011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>
                <a:latin typeface="Arial" panose="020B0604020202020204" pitchFamily="34" charset="0"/>
                <a:cs typeface="Arial" panose="020B0604020202020204" pitchFamily="34" charset="0"/>
              </a:rPr>
              <a:t>대표이사</a:t>
            </a:r>
            <a:endParaRPr lang="en-US" altLang="ko-KR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C.E.O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6A7D3A1E-624A-4339-8D48-B76652AB1287}"/>
              </a:ext>
            </a:extLst>
          </p:cNvPr>
          <p:cNvCxnSpPr>
            <a:cxnSpLocks/>
          </p:cNvCxnSpPr>
          <p:nvPr/>
        </p:nvCxnSpPr>
        <p:spPr>
          <a:xfrm flipH="1">
            <a:off x="3780156" y="2074045"/>
            <a:ext cx="17807" cy="2082898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순서도: 수행의 시작/종료 84">
            <a:extLst>
              <a:ext uri="{FF2B5EF4-FFF2-40B4-BE49-F238E27FC236}">
                <a16:creationId xmlns:a16="http://schemas.microsoft.com/office/drawing/2014/main" id="{68F3E588-8BE6-4728-AA61-3408B48AEF84}"/>
              </a:ext>
            </a:extLst>
          </p:cNvPr>
          <p:cNvSpPr/>
          <p:nvPr/>
        </p:nvSpPr>
        <p:spPr>
          <a:xfrm>
            <a:off x="4521563" y="2740267"/>
            <a:ext cx="1404386" cy="380361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전략개발실</a:t>
            </a: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Development </a:t>
            </a:r>
            <a:endParaRPr lang="ko-KR" altLang="en-US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순서도: 수행의 시작/종료 86">
            <a:extLst>
              <a:ext uri="{FF2B5EF4-FFF2-40B4-BE49-F238E27FC236}">
                <a16:creationId xmlns:a16="http://schemas.microsoft.com/office/drawing/2014/main" id="{8B79567B-D744-464E-A56E-47EAD075AE52}"/>
              </a:ext>
            </a:extLst>
          </p:cNvPr>
          <p:cNvSpPr/>
          <p:nvPr/>
        </p:nvSpPr>
        <p:spPr>
          <a:xfrm>
            <a:off x="1290733" y="2734605"/>
            <a:ext cx="1332000" cy="380361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dirty="0">
                <a:latin typeface="Arial" panose="020B0604020202020204" pitchFamily="34" charset="0"/>
                <a:cs typeface="Arial" panose="020B0604020202020204" pitchFamily="34" charset="0"/>
              </a:rPr>
              <a:t>경영지원실</a:t>
            </a:r>
            <a:endParaRPr lang="en-US" altLang="ko-KR" sz="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800" b="1" dirty="0">
                <a:solidFill>
                  <a:schemeClr val="bg1"/>
                </a:solidFill>
              </a:rPr>
              <a:t>Administration Development </a:t>
            </a:r>
            <a:endParaRPr lang="ko-KR" altLang="en-US" sz="800" b="1" dirty="0">
              <a:solidFill>
                <a:schemeClr val="bg1"/>
              </a:solidFill>
            </a:endParaRPr>
          </a:p>
        </p:txBody>
      </p:sp>
      <p:cxnSp>
        <p:nvCxnSpPr>
          <p:cNvPr id="89" name="직선 연결선 88">
            <a:extLst>
              <a:ext uri="{FF2B5EF4-FFF2-40B4-BE49-F238E27FC236}">
                <a16:creationId xmlns:a16="http://schemas.microsoft.com/office/drawing/2014/main" id="{3BBF49A8-1A1B-4217-ADC8-9C0D1225D7EC}"/>
              </a:ext>
            </a:extLst>
          </p:cNvPr>
          <p:cNvCxnSpPr>
            <a:cxnSpLocks/>
          </p:cNvCxnSpPr>
          <p:nvPr/>
        </p:nvCxnSpPr>
        <p:spPr>
          <a:xfrm flipH="1">
            <a:off x="1957150" y="4153879"/>
            <a:ext cx="3266607" cy="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직선 연결선 91">
            <a:extLst>
              <a:ext uri="{FF2B5EF4-FFF2-40B4-BE49-F238E27FC236}">
                <a16:creationId xmlns:a16="http://schemas.microsoft.com/office/drawing/2014/main" id="{47BBCDBB-7A91-420E-A014-30EEFCF62880}"/>
              </a:ext>
            </a:extLst>
          </p:cNvPr>
          <p:cNvCxnSpPr>
            <a:cxnSpLocks/>
          </p:cNvCxnSpPr>
          <p:nvPr/>
        </p:nvCxnSpPr>
        <p:spPr>
          <a:xfrm>
            <a:off x="1957149" y="4803024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직선 연결선 92">
            <a:extLst>
              <a:ext uri="{FF2B5EF4-FFF2-40B4-BE49-F238E27FC236}">
                <a16:creationId xmlns:a16="http://schemas.microsoft.com/office/drawing/2014/main" id="{936E8F2D-EBAC-4AAB-8AEC-DC0E393CB7B2}"/>
              </a:ext>
            </a:extLst>
          </p:cNvPr>
          <p:cNvCxnSpPr>
            <a:cxnSpLocks/>
          </p:cNvCxnSpPr>
          <p:nvPr/>
        </p:nvCxnSpPr>
        <p:spPr>
          <a:xfrm flipH="1">
            <a:off x="643149" y="5093867"/>
            <a:ext cx="2628000" cy="6353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순서도: 수행의 시작/종료 93">
            <a:extLst>
              <a:ext uri="{FF2B5EF4-FFF2-40B4-BE49-F238E27FC236}">
                <a16:creationId xmlns:a16="http://schemas.microsoft.com/office/drawing/2014/main" id="{F64FCAEE-2161-400A-83BA-FC5DF86AB349}"/>
              </a:ext>
            </a:extLst>
          </p:cNvPr>
          <p:cNvSpPr/>
          <p:nvPr/>
        </p:nvSpPr>
        <p:spPr>
          <a:xfrm>
            <a:off x="249794" y="5381868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마케팅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Markeing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6" name="순서도: 수행의 시작/종료 95">
            <a:extLst>
              <a:ext uri="{FF2B5EF4-FFF2-40B4-BE49-F238E27FC236}">
                <a16:creationId xmlns:a16="http://schemas.microsoft.com/office/drawing/2014/main" id="{544381E1-DF8E-4FB5-B42B-69DACB24675C}"/>
              </a:ext>
            </a:extLst>
          </p:cNvPr>
          <p:cNvSpPr/>
          <p:nvPr/>
        </p:nvSpPr>
        <p:spPr>
          <a:xfrm>
            <a:off x="1113979" y="5381867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기술영업</a:t>
            </a:r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1 </a:t>
            </a:r>
          </a:p>
        </p:txBody>
      </p:sp>
      <p:sp>
        <p:nvSpPr>
          <p:cNvPr id="97" name="순서도: 수행의 시작/종료 96">
            <a:extLst>
              <a:ext uri="{FF2B5EF4-FFF2-40B4-BE49-F238E27FC236}">
                <a16:creationId xmlns:a16="http://schemas.microsoft.com/office/drawing/2014/main" id="{7D6F9A7B-A46B-4629-8737-881219E458AA}"/>
              </a:ext>
            </a:extLst>
          </p:cNvPr>
          <p:cNvSpPr/>
          <p:nvPr/>
        </p:nvSpPr>
        <p:spPr>
          <a:xfrm>
            <a:off x="1978164" y="5381867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기술영업</a:t>
            </a:r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</a:t>
            </a: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Sales 2 </a:t>
            </a:r>
          </a:p>
        </p:txBody>
      </p:sp>
      <p:sp>
        <p:nvSpPr>
          <p:cNvPr id="98" name="순서도: 수행의 시작/종료 97">
            <a:extLst>
              <a:ext uri="{FF2B5EF4-FFF2-40B4-BE49-F238E27FC236}">
                <a16:creationId xmlns:a16="http://schemas.microsoft.com/office/drawing/2014/main" id="{83B603CE-C1C7-455E-B6F3-AB474B08B6A9}"/>
              </a:ext>
            </a:extLst>
          </p:cNvPr>
          <p:cNvSpPr/>
          <p:nvPr/>
        </p:nvSpPr>
        <p:spPr>
          <a:xfrm>
            <a:off x="2842349" y="5381867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기술지원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Support</a:t>
            </a:r>
          </a:p>
        </p:txBody>
      </p:sp>
      <p:sp>
        <p:nvSpPr>
          <p:cNvPr id="99" name="순서도: 수행의 시작/종료 98">
            <a:extLst>
              <a:ext uri="{FF2B5EF4-FFF2-40B4-BE49-F238E27FC236}">
                <a16:creationId xmlns:a16="http://schemas.microsoft.com/office/drawing/2014/main" id="{AFB09D38-F785-4C3E-972A-934B1E16320A}"/>
              </a:ext>
            </a:extLst>
          </p:cNvPr>
          <p:cNvSpPr/>
          <p:nvPr/>
        </p:nvSpPr>
        <p:spPr>
          <a:xfrm>
            <a:off x="3979387" y="5381867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하드웨어</a:t>
            </a:r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Hardware</a:t>
            </a:r>
          </a:p>
        </p:txBody>
      </p:sp>
      <p:sp>
        <p:nvSpPr>
          <p:cNvPr id="100" name="순서도: 수행의 시작/종료 99">
            <a:extLst>
              <a:ext uri="{FF2B5EF4-FFF2-40B4-BE49-F238E27FC236}">
                <a16:creationId xmlns:a16="http://schemas.microsoft.com/office/drawing/2014/main" id="{CC81018D-E7B6-4576-908B-A662A5063190}"/>
              </a:ext>
            </a:extLst>
          </p:cNvPr>
          <p:cNvSpPr/>
          <p:nvPr/>
        </p:nvSpPr>
        <p:spPr>
          <a:xfrm>
            <a:off x="4843572" y="5381867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소프트웨어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Software</a:t>
            </a:r>
          </a:p>
        </p:txBody>
      </p:sp>
      <p:sp>
        <p:nvSpPr>
          <p:cNvPr id="101" name="순서도: 수행의 시작/종료 100">
            <a:extLst>
              <a:ext uri="{FF2B5EF4-FFF2-40B4-BE49-F238E27FC236}">
                <a16:creationId xmlns:a16="http://schemas.microsoft.com/office/drawing/2014/main" id="{F5F92D96-1244-4086-AE9F-778C3538D921}"/>
              </a:ext>
            </a:extLst>
          </p:cNvPr>
          <p:cNvSpPr/>
          <p:nvPr/>
        </p:nvSpPr>
        <p:spPr>
          <a:xfrm>
            <a:off x="5707757" y="5381867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기계설계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Machine </a:t>
            </a: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</a:t>
            </a:r>
          </a:p>
        </p:txBody>
      </p:sp>
      <p:cxnSp>
        <p:nvCxnSpPr>
          <p:cNvPr id="102" name="직선 연결선 101">
            <a:extLst>
              <a:ext uri="{FF2B5EF4-FFF2-40B4-BE49-F238E27FC236}">
                <a16:creationId xmlns:a16="http://schemas.microsoft.com/office/drawing/2014/main" id="{5849D75B-126A-4C99-9D7C-E3C00354F581}"/>
              </a:ext>
            </a:extLst>
          </p:cNvPr>
          <p:cNvCxnSpPr>
            <a:cxnSpLocks/>
          </p:cNvCxnSpPr>
          <p:nvPr/>
        </p:nvCxnSpPr>
        <p:spPr>
          <a:xfrm>
            <a:off x="649499" y="5093870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직선 연결선 102">
            <a:extLst>
              <a:ext uri="{FF2B5EF4-FFF2-40B4-BE49-F238E27FC236}">
                <a16:creationId xmlns:a16="http://schemas.microsoft.com/office/drawing/2014/main" id="{31F08B94-3CBA-4566-AD69-583A4CE926F5}"/>
              </a:ext>
            </a:extLst>
          </p:cNvPr>
          <p:cNvCxnSpPr>
            <a:cxnSpLocks/>
          </p:cNvCxnSpPr>
          <p:nvPr/>
        </p:nvCxnSpPr>
        <p:spPr>
          <a:xfrm>
            <a:off x="1525799" y="5100220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직선 연결선 103">
            <a:extLst>
              <a:ext uri="{FF2B5EF4-FFF2-40B4-BE49-F238E27FC236}">
                <a16:creationId xmlns:a16="http://schemas.microsoft.com/office/drawing/2014/main" id="{4A7F9231-ED1E-4CE1-8906-EE718ED23FC5}"/>
              </a:ext>
            </a:extLst>
          </p:cNvPr>
          <p:cNvCxnSpPr>
            <a:cxnSpLocks/>
          </p:cNvCxnSpPr>
          <p:nvPr/>
        </p:nvCxnSpPr>
        <p:spPr>
          <a:xfrm>
            <a:off x="2402099" y="5093867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직선 연결선 104">
            <a:extLst>
              <a:ext uri="{FF2B5EF4-FFF2-40B4-BE49-F238E27FC236}">
                <a16:creationId xmlns:a16="http://schemas.microsoft.com/office/drawing/2014/main" id="{CEA13A18-A106-4A78-ACB7-CA1117866C6C}"/>
              </a:ext>
            </a:extLst>
          </p:cNvPr>
          <p:cNvCxnSpPr>
            <a:cxnSpLocks/>
          </p:cNvCxnSpPr>
          <p:nvPr/>
        </p:nvCxnSpPr>
        <p:spPr>
          <a:xfrm>
            <a:off x="3264799" y="5093867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직선 연결선 105">
            <a:extLst>
              <a:ext uri="{FF2B5EF4-FFF2-40B4-BE49-F238E27FC236}">
                <a16:creationId xmlns:a16="http://schemas.microsoft.com/office/drawing/2014/main" id="{51B100A7-6906-4CE1-9056-D40D027049D4}"/>
              </a:ext>
            </a:extLst>
          </p:cNvPr>
          <p:cNvCxnSpPr>
            <a:cxnSpLocks/>
          </p:cNvCxnSpPr>
          <p:nvPr/>
        </p:nvCxnSpPr>
        <p:spPr>
          <a:xfrm>
            <a:off x="4369295" y="5091024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직선 연결선 106">
            <a:extLst>
              <a:ext uri="{FF2B5EF4-FFF2-40B4-BE49-F238E27FC236}">
                <a16:creationId xmlns:a16="http://schemas.microsoft.com/office/drawing/2014/main" id="{D38AD1C1-1684-4AD2-B831-E83ABC87D9BF}"/>
              </a:ext>
            </a:extLst>
          </p:cNvPr>
          <p:cNvCxnSpPr>
            <a:cxnSpLocks/>
            <a:stCxn id="110" idx="2"/>
          </p:cNvCxnSpPr>
          <p:nvPr/>
        </p:nvCxnSpPr>
        <p:spPr>
          <a:xfrm>
            <a:off x="5226726" y="4816416"/>
            <a:ext cx="0" cy="565454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직선 연결선 107">
            <a:extLst>
              <a:ext uri="{FF2B5EF4-FFF2-40B4-BE49-F238E27FC236}">
                <a16:creationId xmlns:a16="http://schemas.microsoft.com/office/drawing/2014/main" id="{DD5A039A-6AEF-4F78-BF00-2172E279CAE0}"/>
              </a:ext>
            </a:extLst>
          </p:cNvPr>
          <p:cNvCxnSpPr>
            <a:cxnSpLocks/>
          </p:cNvCxnSpPr>
          <p:nvPr/>
        </p:nvCxnSpPr>
        <p:spPr>
          <a:xfrm>
            <a:off x="6100582" y="5083251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직선 연결선 108">
            <a:extLst>
              <a:ext uri="{FF2B5EF4-FFF2-40B4-BE49-F238E27FC236}">
                <a16:creationId xmlns:a16="http://schemas.microsoft.com/office/drawing/2014/main" id="{680F90F2-3A0B-4960-ADDA-46FFAA5E38FA}"/>
              </a:ext>
            </a:extLst>
          </p:cNvPr>
          <p:cNvCxnSpPr>
            <a:cxnSpLocks/>
          </p:cNvCxnSpPr>
          <p:nvPr/>
        </p:nvCxnSpPr>
        <p:spPr>
          <a:xfrm flipH="1">
            <a:off x="4362946" y="5086426"/>
            <a:ext cx="1740811" cy="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직선 연결선 110">
            <a:extLst>
              <a:ext uri="{FF2B5EF4-FFF2-40B4-BE49-F238E27FC236}">
                <a16:creationId xmlns:a16="http://schemas.microsoft.com/office/drawing/2014/main" id="{CCBD9E70-5881-4ACC-AB9B-256B65B5BD43}"/>
              </a:ext>
            </a:extLst>
          </p:cNvPr>
          <p:cNvCxnSpPr>
            <a:cxnSpLocks/>
          </p:cNvCxnSpPr>
          <p:nvPr/>
        </p:nvCxnSpPr>
        <p:spPr>
          <a:xfrm>
            <a:off x="1959822" y="4148055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순서도: 수행의 시작/종료 90">
            <a:extLst>
              <a:ext uri="{FF2B5EF4-FFF2-40B4-BE49-F238E27FC236}">
                <a16:creationId xmlns:a16="http://schemas.microsoft.com/office/drawing/2014/main" id="{7E68C5D6-7661-43A4-8D3F-DD20A097D1AA}"/>
              </a:ext>
            </a:extLst>
          </p:cNvPr>
          <p:cNvSpPr/>
          <p:nvPr/>
        </p:nvSpPr>
        <p:spPr>
          <a:xfrm>
            <a:off x="1254956" y="4422663"/>
            <a:ext cx="1404386" cy="380361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영업본부</a:t>
            </a:r>
            <a:endParaRPr lang="en-US" altLang="ko-KR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800" b="1" dirty="0">
                <a:solidFill>
                  <a:schemeClr val="bg1"/>
                </a:solidFill>
              </a:rPr>
              <a:t>Business Development </a:t>
            </a:r>
          </a:p>
        </p:txBody>
      </p:sp>
      <p:cxnSp>
        <p:nvCxnSpPr>
          <p:cNvPr id="112" name="직선 연결선 111">
            <a:extLst>
              <a:ext uri="{FF2B5EF4-FFF2-40B4-BE49-F238E27FC236}">
                <a16:creationId xmlns:a16="http://schemas.microsoft.com/office/drawing/2014/main" id="{37CF1188-6F62-4D71-B774-24B6842BB617}"/>
              </a:ext>
            </a:extLst>
          </p:cNvPr>
          <p:cNvCxnSpPr>
            <a:cxnSpLocks/>
          </p:cNvCxnSpPr>
          <p:nvPr/>
        </p:nvCxnSpPr>
        <p:spPr>
          <a:xfrm>
            <a:off x="5223757" y="4148055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순서도: 수행의 시작/종료 109">
            <a:extLst>
              <a:ext uri="{FF2B5EF4-FFF2-40B4-BE49-F238E27FC236}">
                <a16:creationId xmlns:a16="http://schemas.microsoft.com/office/drawing/2014/main" id="{441D391E-7591-4D1D-AA71-D96673C7A33C}"/>
              </a:ext>
            </a:extLst>
          </p:cNvPr>
          <p:cNvSpPr/>
          <p:nvPr/>
        </p:nvSpPr>
        <p:spPr>
          <a:xfrm>
            <a:off x="4524533" y="4436055"/>
            <a:ext cx="1404386" cy="380361"/>
          </a:xfrm>
          <a:prstGeom prst="flowChartTerminator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연구소</a:t>
            </a:r>
            <a:endParaRPr lang="en-US" altLang="ko-KR" sz="8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R&amp;D</a:t>
            </a:r>
            <a:endParaRPr lang="en-US" altLang="ko-KR" sz="800" b="1" dirty="0">
              <a:solidFill>
                <a:schemeClr val="bg1"/>
              </a:solidFill>
            </a:endParaRPr>
          </a:p>
        </p:txBody>
      </p:sp>
      <p:cxnSp>
        <p:nvCxnSpPr>
          <p:cNvPr id="113" name="직선 연결선 112">
            <a:extLst>
              <a:ext uri="{FF2B5EF4-FFF2-40B4-BE49-F238E27FC236}">
                <a16:creationId xmlns:a16="http://schemas.microsoft.com/office/drawing/2014/main" id="{3D9685CF-86A5-46A3-BE03-8406244EBE78}"/>
              </a:ext>
            </a:extLst>
          </p:cNvPr>
          <p:cNvCxnSpPr>
            <a:cxnSpLocks/>
          </p:cNvCxnSpPr>
          <p:nvPr/>
        </p:nvCxnSpPr>
        <p:spPr>
          <a:xfrm flipH="1">
            <a:off x="1957149" y="2452957"/>
            <a:ext cx="3266607" cy="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직선 연결선 113">
            <a:extLst>
              <a:ext uri="{FF2B5EF4-FFF2-40B4-BE49-F238E27FC236}">
                <a16:creationId xmlns:a16="http://schemas.microsoft.com/office/drawing/2014/main" id="{11633B65-A948-4A59-B72E-A26DE242F762}"/>
              </a:ext>
            </a:extLst>
          </p:cNvPr>
          <p:cNvCxnSpPr>
            <a:cxnSpLocks/>
          </p:cNvCxnSpPr>
          <p:nvPr/>
        </p:nvCxnSpPr>
        <p:spPr>
          <a:xfrm>
            <a:off x="1957148" y="3102102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직선 연결선 114">
            <a:extLst>
              <a:ext uri="{FF2B5EF4-FFF2-40B4-BE49-F238E27FC236}">
                <a16:creationId xmlns:a16="http://schemas.microsoft.com/office/drawing/2014/main" id="{4BED51A9-FB6C-4E70-8EF4-244DB43BA6E5}"/>
              </a:ext>
            </a:extLst>
          </p:cNvPr>
          <p:cNvCxnSpPr>
            <a:cxnSpLocks/>
          </p:cNvCxnSpPr>
          <p:nvPr/>
        </p:nvCxnSpPr>
        <p:spPr>
          <a:xfrm flipH="1">
            <a:off x="643148" y="3392945"/>
            <a:ext cx="2628000" cy="6353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순서도: 수행의 시작/종료 115">
            <a:extLst>
              <a:ext uri="{FF2B5EF4-FFF2-40B4-BE49-F238E27FC236}">
                <a16:creationId xmlns:a16="http://schemas.microsoft.com/office/drawing/2014/main" id="{9E60315C-AB99-4A00-BC2C-85E07435DF58}"/>
              </a:ext>
            </a:extLst>
          </p:cNvPr>
          <p:cNvSpPr/>
          <p:nvPr/>
        </p:nvSpPr>
        <p:spPr>
          <a:xfrm>
            <a:off x="249793" y="3680946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재무회계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800" b="1" i="0" dirty="0">
                <a:solidFill>
                  <a:srgbClr val="000000"/>
                </a:solidFill>
                <a:effectLst/>
                <a:latin typeface="Noto Sans"/>
              </a:rPr>
              <a:t>financial accounting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7" name="순서도: 수행의 시작/종료 116">
            <a:extLst>
              <a:ext uri="{FF2B5EF4-FFF2-40B4-BE49-F238E27FC236}">
                <a16:creationId xmlns:a16="http://schemas.microsoft.com/office/drawing/2014/main" id="{A2672B14-BA1C-46E3-A324-990637231533}"/>
              </a:ext>
            </a:extLst>
          </p:cNvPr>
          <p:cNvSpPr/>
          <p:nvPr/>
        </p:nvSpPr>
        <p:spPr>
          <a:xfrm>
            <a:off x="1097199" y="3680945"/>
            <a:ext cx="843167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인사총무</a:t>
            </a:r>
            <a:endParaRPr lang="en-US" altLang="ko-KR" sz="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Human&amp;</a:t>
            </a:r>
          </a:p>
          <a:p>
            <a:pPr algn="ctr"/>
            <a:r>
              <a:rPr lang="en-US" altLang="ko-KR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General Affairs</a:t>
            </a:r>
          </a:p>
        </p:txBody>
      </p:sp>
      <p:sp>
        <p:nvSpPr>
          <p:cNvPr id="118" name="순서도: 수행의 시작/종료 117">
            <a:extLst>
              <a:ext uri="{FF2B5EF4-FFF2-40B4-BE49-F238E27FC236}">
                <a16:creationId xmlns:a16="http://schemas.microsoft.com/office/drawing/2014/main" id="{2F962D63-E89B-432E-A6AE-E6E6F5D6459A}"/>
              </a:ext>
            </a:extLst>
          </p:cNvPr>
          <p:cNvSpPr/>
          <p:nvPr/>
        </p:nvSpPr>
        <p:spPr>
          <a:xfrm>
            <a:off x="1978163" y="3680945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전략기획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Strategy Planning</a:t>
            </a:r>
          </a:p>
        </p:txBody>
      </p:sp>
      <p:sp>
        <p:nvSpPr>
          <p:cNvPr id="119" name="순서도: 수행의 시작/종료 118">
            <a:extLst>
              <a:ext uri="{FF2B5EF4-FFF2-40B4-BE49-F238E27FC236}">
                <a16:creationId xmlns:a16="http://schemas.microsoft.com/office/drawing/2014/main" id="{F81BDBFE-7DBF-4289-ACC0-5C72E0FD8374}"/>
              </a:ext>
            </a:extLst>
          </p:cNvPr>
          <p:cNvSpPr/>
          <p:nvPr/>
        </p:nvSpPr>
        <p:spPr>
          <a:xfrm>
            <a:off x="2842348" y="3680945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구매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Purchasing</a:t>
            </a:r>
          </a:p>
        </p:txBody>
      </p:sp>
      <p:sp>
        <p:nvSpPr>
          <p:cNvPr id="120" name="순서도: 수행의 시작/종료 119">
            <a:extLst>
              <a:ext uri="{FF2B5EF4-FFF2-40B4-BE49-F238E27FC236}">
                <a16:creationId xmlns:a16="http://schemas.microsoft.com/office/drawing/2014/main" id="{5ADD53F7-9649-41C9-84DF-E92993E88AD8}"/>
              </a:ext>
            </a:extLst>
          </p:cNvPr>
          <p:cNvSpPr/>
          <p:nvPr/>
        </p:nvSpPr>
        <p:spPr>
          <a:xfrm>
            <a:off x="3979386" y="3680945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신규사업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800" b="1" i="0" dirty="0">
                <a:solidFill>
                  <a:srgbClr val="000000"/>
                </a:solidFill>
                <a:effectLst/>
                <a:latin typeface="Noto Sans"/>
              </a:rPr>
              <a:t>New business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순서도: 수행의 시작/종료 120">
            <a:extLst>
              <a:ext uri="{FF2B5EF4-FFF2-40B4-BE49-F238E27FC236}">
                <a16:creationId xmlns:a16="http://schemas.microsoft.com/office/drawing/2014/main" id="{550CA7F7-E4C3-485E-AE45-B63B13D4ED9F}"/>
              </a:ext>
            </a:extLst>
          </p:cNvPr>
          <p:cNvSpPr/>
          <p:nvPr/>
        </p:nvSpPr>
        <p:spPr>
          <a:xfrm>
            <a:off x="4810014" y="3680945"/>
            <a:ext cx="864173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선행개발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Leading Development</a:t>
            </a:r>
          </a:p>
        </p:txBody>
      </p:sp>
      <p:sp>
        <p:nvSpPr>
          <p:cNvPr id="122" name="순서도: 수행의 시작/종료 121">
            <a:extLst>
              <a:ext uri="{FF2B5EF4-FFF2-40B4-BE49-F238E27FC236}">
                <a16:creationId xmlns:a16="http://schemas.microsoft.com/office/drawing/2014/main" id="{8528C95F-F67A-49D7-9A9D-7E830A641F7C}"/>
              </a:ext>
            </a:extLst>
          </p:cNvPr>
          <p:cNvSpPr/>
          <p:nvPr/>
        </p:nvSpPr>
        <p:spPr>
          <a:xfrm>
            <a:off x="5707756" y="3680945"/>
            <a:ext cx="792000" cy="380361"/>
          </a:xfrm>
          <a:prstGeom prst="flowChartTerminator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기술기획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ko-KR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 Planning</a:t>
            </a:r>
          </a:p>
        </p:txBody>
      </p: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255FF538-E369-480C-82CB-090631CBD589}"/>
              </a:ext>
            </a:extLst>
          </p:cNvPr>
          <p:cNvCxnSpPr>
            <a:cxnSpLocks/>
          </p:cNvCxnSpPr>
          <p:nvPr/>
        </p:nvCxnSpPr>
        <p:spPr>
          <a:xfrm>
            <a:off x="649498" y="3392948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직선 연결선 123">
            <a:extLst>
              <a:ext uri="{FF2B5EF4-FFF2-40B4-BE49-F238E27FC236}">
                <a16:creationId xmlns:a16="http://schemas.microsoft.com/office/drawing/2014/main" id="{3D049E27-8F72-4B31-971A-8A635C5F7043}"/>
              </a:ext>
            </a:extLst>
          </p:cNvPr>
          <p:cNvCxnSpPr>
            <a:cxnSpLocks/>
          </p:cNvCxnSpPr>
          <p:nvPr/>
        </p:nvCxnSpPr>
        <p:spPr>
          <a:xfrm>
            <a:off x="1525798" y="3399298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직선 연결선 124">
            <a:extLst>
              <a:ext uri="{FF2B5EF4-FFF2-40B4-BE49-F238E27FC236}">
                <a16:creationId xmlns:a16="http://schemas.microsoft.com/office/drawing/2014/main" id="{AE0DB0B7-59B7-48A9-A0DE-BF38903164E4}"/>
              </a:ext>
            </a:extLst>
          </p:cNvPr>
          <p:cNvCxnSpPr>
            <a:cxnSpLocks/>
          </p:cNvCxnSpPr>
          <p:nvPr/>
        </p:nvCxnSpPr>
        <p:spPr>
          <a:xfrm>
            <a:off x="2402098" y="3392945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직선 연결선 125">
            <a:extLst>
              <a:ext uri="{FF2B5EF4-FFF2-40B4-BE49-F238E27FC236}">
                <a16:creationId xmlns:a16="http://schemas.microsoft.com/office/drawing/2014/main" id="{ECDC72FB-472A-4522-B04B-E6A5E018F8B6}"/>
              </a:ext>
            </a:extLst>
          </p:cNvPr>
          <p:cNvCxnSpPr>
            <a:cxnSpLocks/>
          </p:cNvCxnSpPr>
          <p:nvPr/>
        </p:nvCxnSpPr>
        <p:spPr>
          <a:xfrm>
            <a:off x="3264798" y="3392945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직선 연결선 126">
            <a:extLst>
              <a:ext uri="{FF2B5EF4-FFF2-40B4-BE49-F238E27FC236}">
                <a16:creationId xmlns:a16="http://schemas.microsoft.com/office/drawing/2014/main" id="{6A6C680F-D611-47F2-9F2A-06354EFED9FB}"/>
              </a:ext>
            </a:extLst>
          </p:cNvPr>
          <p:cNvCxnSpPr>
            <a:cxnSpLocks/>
          </p:cNvCxnSpPr>
          <p:nvPr/>
        </p:nvCxnSpPr>
        <p:spPr>
          <a:xfrm>
            <a:off x="4369294" y="3390102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8" name="직선 연결선 127">
            <a:extLst>
              <a:ext uri="{FF2B5EF4-FFF2-40B4-BE49-F238E27FC236}">
                <a16:creationId xmlns:a16="http://schemas.microsoft.com/office/drawing/2014/main" id="{BB4B8A69-4320-4634-AE72-771F550A4122}"/>
              </a:ext>
            </a:extLst>
          </p:cNvPr>
          <p:cNvCxnSpPr>
            <a:cxnSpLocks/>
          </p:cNvCxnSpPr>
          <p:nvPr/>
        </p:nvCxnSpPr>
        <p:spPr>
          <a:xfrm>
            <a:off x="5226725" y="3115494"/>
            <a:ext cx="0" cy="565454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직선 연결선 128">
            <a:extLst>
              <a:ext uri="{FF2B5EF4-FFF2-40B4-BE49-F238E27FC236}">
                <a16:creationId xmlns:a16="http://schemas.microsoft.com/office/drawing/2014/main" id="{E37FA660-C4D6-44AC-9A0C-2C9C3888C832}"/>
              </a:ext>
            </a:extLst>
          </p:cNvPr>
          <p:cNvCxnSpPr>
            <a:cxnSpLocks/>
          </p:cNvCxnSpPr>
          <p:nvPr/>
        </p:nvCxnSpPr>
        <p:spPr>
          <a:xfrm>
            <a:off x="6100581" y="3382329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직선 연결선 129">
            <a:extLst>
              <a:ext uri="{FF2B5EF4-FFF2-40B4-BE49-F238E27FC236}">
                <a16:creationId xmlns:a16="http://schemas.microsoft.com/office/drawing/2014/main" id="{B7181965-FBDB-4E71-B0ED-4245EAF25003}"/>
              </a:ext>
            </a:extLst>
          </p:cNvPr>
          <p:cNvCxnSpPr>
            <a:cxnSpLocks/>
          </p:cNvCxnSpPr>
          <p:nvPr/>
        </p:nvCxnSpPr>
        <p:spPr>
          <a:xfrm flipH="1">
            <a:off x="4362945" y="3385504"/>
            <a:ext cx="1740811" cy="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1" name="직선 연결선 130">
            <a:extLst>
              <a:ext uri="{FF2B5EF4-FFF2-40B4-BE49-F238E27FC236}">
                <a16:creationId xmlns:a16="http://schemas.microsoft.com/office/drawing/2014/main" id="{631A2072-6120-49D6-821F-716C49FCB4D8}"/>
              </a:ext>
            </a:extLst>
          </p:cNvPr>
          <p:cNvCxnSpPr>
            <a:cxnSpLocks/>
          </p:cNvCxnSpPr>
          <p:nvPr/>
        </p:nvCxnSpPr>
        <p:spPr>
          <a:xfrm>
            <a:off x="1959821" y="2447133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직선 연결선 132">
            <a:extLst>
              <a:ext uri="{FF2B5EF4-FFF2-40B4-BE49-F238E27FC236}">
                <a16:creationId xmlns:a16="http://schemas.microsoft.com/office/drawing/2014/main" id="{F2A34909-F664-47B0-8C76-E354C2AD9553}"/>
              </a:ext>
            </a:extLst>
          </p:cNvPr>
          <p:cNvCxnSpPr>
            <a:cxnSpLocks/>
          </p:cNvCxnSpPr>
          <p:nvPr/>
        </p:nvCxnSpPr>
        <p:spPr>
          <a:xfrm>
            <a:off x="5223756" y="2447133"/>
            <a:ext cx="0" cy="288000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7" name="순서도: 수행의 시작/종료 136">
            <a:extLst>
              <a:ext uri="{FF2B5EF4-FFF2-40B4-BE49-F238E27FC236}">
                <a16:creationId xmlns:a16="http://schemas.microsoft.com/office/drawing/2014/main" id="{1E8B6D03-7792-47D1-84F8-ACF22F3E48B6}"/>
              </a:ext>
            </a:extLst>
          </p:cNvPr>
          <p:cNvSpPr/>
          <p:nvPr/>
        </p:nvSpPr>
        <p:spPr>
          <a:xfrm>
            <a:off x="5202384" y="2038768"/>
            <a:ext cx="1041065" cy="380361"/>
          </a:xfrm>
          <a:prstGeom prst="flowChartTerminator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연구위원</a:t>
            </a:r>
            <a:endParaRPr lang="en-US" altLang="ko-KR" sz="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ko-KR" altLang="en-US" sz="800" b="1" dirty="0" err="1">
                <a:solidFill>
                  <a:schemeClr val="tx1"/>
                </a:solidFill>
              </a:rPr>
              <a:t>Research</a:t>
            </a:r>
            <a:r>
              <a:rPr lang="ko-KR" altLang="en-US" sz="800" b="1" dirty="0">
                <a:solidFill>
                  <a:schemeClr val="tx1"/>
                </a:solidFill>
              </a:rPr>
              <a:t> </a:t>
            </a:r>
            <a:r>
              <a:rPr lang="ko-KR" altLang="en-US" sz="800" b="1" dirty="0" err="1">
                <a:solidFill>
                  <a:schemeClr val="tx1"/>
                </a:solidFill>
              </a:rPr>
              <a:t>Fellow</a:t>
            </a:r>
            <a:endParaRPr lang="ko-KR" altLang="en-US" sz="800" b="1" dirty="0">
              <a:solidFill>
                <a:schemeClr val="tx1"/>
              </a:solidFill>
            </a:endParaRPr>
          </a:p>
        </p:txBody>
      </p:sp>
      <p:cxnSp>
        <p:nvCxnSpPr>
          <p:cNvPr id="138" name="직선 연결선 137">
            <a:extLst>
              <a:ext uri="{FF2B5EF4-FFF2-40B4-BE49-F238E27FC236}">
                <a16:creationId xmlns:a16="http://schemas.microsoft.com/office/drawing/2014/main" id="{36ABB8CA-5001-485C-8664-9ABD9832AAFA}"/>
              </a:ext>
            </a:extLst>
          </p:cNvPr>
          <p:cNvCxnSpPr>
            <a:cxnSpLocks/>
            <a:endCxn id="137" idx="1"/>
          </p:cNvCxnSpPr>
          <p:nvPr/>
        </p:nvCxnSpPr>
        <p:spPr>
          <a:xfrm>
            <a:off x="3797963" y="2228948"/>
            <a:ext cx="1404421" cy="1"/>
          </a:xfrm>
          <a:prstGeom prst="line">
            <a:avLst/>
          </a:prstGeom>
          <a:ln w="12700"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34" name="차트 33">
            <a:extLst>
              <a:ext uri="{FF2B5EF4-FFF2-40B4-BE49-F238E27FC236}">
                <a16:creationId xmlns:a16="http://schemas.microsoft.com/office/drawing/2014/main" id="{5B81CE61-3A98-4DAF-828D-B021842686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73117214"/>
              </p:ext>
            </p:extLst>
          </p:nvPr>
        </p:nvGraphicFramePr>
        <p:xfrm>
          <a:off x="6425619" y="2292012"/>
          <a:ext cx="3779923" cy="33099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39" name="TextBox 138">
            <a:extLst>
              <a:ext uri="{FF2B5EF4-FFF2-40B4-BE49-F238E27FC236}">
                <a16:creationId xmlns:a16="http://schemas.microsoft.com/office/drawing/2014/main" id="{D4F9DA37-B979-4EBF-A212-CC23A937F3C2}"/>
              </a:ext>
            </a:extLst>
          </p:cNvPr>
          <p:cNvSpPr txBox="1"/>
          <p:nvPr/>
        </p:nvSpPr>
        <p:spPr>
          <a:xfrm>
            <a:off x="6994881" y="2135031"/>
            <a:ext cx="2675139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ko-KR" altLang="en-US" sz="1100" b="1" dirty="0" err="1">
                <a:solidFill>
                  <a:schemeClr val="bg2">
                    <a:lumMod val="25000"/>
                  </a:schemeClr>
                </a:solidFill>
                <a:latin typeface="+mn-ea"/>
                <a:cs typeface="Arial" panose="020B0604020202020204" pitchFamily="34" charset="0"/>
              </a:rPr>
              <a:t>테크웨이즈는전문화</a:t>
            </a:r>
            <a:r>
              <a:rPr lang="ko-KR" altLang="en-US" sz="1100" b="1" dirty="0">
                <a:solidFill>
                  <a:schemeClr val="bg2">
                    <a:lumMod val="25000"/>
                  </a:schemeClr>
                </a:solidFill>
                <a:latin typeface="+mn-ea"/>
                <a:cs typeface="Arial" panose="020B0604020202020204" pitchFamily="34" charset="0"/>
              </a:rPr>
              <a:t> 된 기술 인력으로 </a:t>
            </a:r>
            <a:endParaRPr lang="en-US" altLang="ko-KR" sz="1100" b="1" dirty="0">
              <a:solidFill>
                <a:schemeClr val="bg2">
                  <a:lumMod val="25000"/>
                </a:schemeClr>
              </a:solidFill>
              <a:latin typeface="+mn-ea"/>
              <a:cs typeface="Arial" panose="020B0604020202020204" pitchFamily="34" charset="0"/>
            </a:endParaRPr>
          </a:p>
          <a:p>
            <a:pPr algn="ctr"/>
            <a:r>
              <a:rPr lang="ko-KR" altLang="en-US" sz="1100" b="1" dirty="0">
                <a:solidFill>
                  <a:schemeClr val="bg2">
                    <a:lumMod val="25000"/>
                  </a:schemeClr>
                </a:solidFill>
                <a:latin typeface="+mn-ea"/>
                <a:cs typeface="Arial" panose="020B0604020202020204" pitchFamily="34" charset="0"/>
              </a:rPr>
              <a:t>전체 인원의 </a:t>
            </a: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latin typeface="+mn-ea"/>
                <a:cs typeface="Arial" panose="020B0604020202020204" pitchFamily="34" charset="0"/>
              </a:rPr>
              <a:t>90%</a:t>
            </a:r>
            <a:r>
              <a:rPr lang="ko-KR" altLang="en-US" sz="1100" b="1" dirty="0">
                <a:solidFill>
                  <a:schemeClr val="bg2">
                    <a:lumMod val="25000"/>
                  </a:schemeClr>
                </a:solidFill>
                <a:latin typeface="+mn-ea"/>
                <a:cs typeface="Arial" panose="020B0604020202020204" pitchFamily="34" charset="0"/>
              </a:rPr>
              <a:t>로 구성 되었습니다</a:t>
            </a:r>
            <a:r>
              <a:rPr lang="en-US" altLang="ko-KR" sz="1100" b="1" dirty="0">
                <a:solidFill>
                  <a:schemeClr val="bg2">
                    <a:lumMod val="25000"/>
                  </a:schemeClr>
                </a:solidFill>
                <a:latin typeface="+mn-ea"/>
                <a:cs typeface="Arial" panose="020B0604020202020204" pitchFamily="34" charset="0"/>
              </a:rPr>
              <a:t>.</a:t>
            </a:r>
            <a:endParaRPr lang="ko-KR" altLang="en-US" sz="11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3118CB58-C94D-4835-9277-86DBD0B9A6C5}"/>
              </a:ext>
            </a:extLst>
          </p:cNvPr>
          <p:cNvSpPr txBox="1"/>
          <p:nvPr/>
        </p:nvSpPr>
        <p:spPr>
          <a:xfrm>
            <a:off x="393219" y="600724"/>
            <a:ext cx="91195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021943"/>
                </a:solidFill>
                <a:latin typeface="+mj-ea"/>
                <a:ea typeface="+mj-ea"/>
                <a:cs typeface="Arial" panose="020B0604020202020204" pitchFamily="34" charset="0"/>
              </a:rPr>
              <a:t>전문화 된 기술 인력과 고도화된 프로젝트를 통해 축적된 기술과 경험으로 최상위 솔루션을 제공을 위해 최선을 다 합니다</a:t>
            </a:r>
            <a:r>
              <a:rPr lang="en-US" altLang="ko-KR" sz="1200" dirty="0">
                <a:solidFill>
                  <a:srgbClr val="021943"/>
                </a:solidFill>
                <a:latin typeface="+mj-ea"/>
                <a:ea typeface="+mj-ea"/>
                <a:cs typeface="Arial" panose="020B0604020202020204" pitchFamily="34" charset="0"/>
              </a:rPr>
              <a:t>. </a:t>
            </a:r>
            <a:endParaRPr lang="ko-KR" altLang="en-US" sz="1200" dirty="0">
              <a:solidFill>
                <a:srgbClr val="021943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endParaRPr lang="ko-KR" altLang="en-US" sz="1200" dirty="0">
              <a:latin typeface="+mj-ea"/>
              <a:ea typeface="+mj-ea"/>
            </a:endParaRPr>
          </a:p>
        </p:txBody>
      </p:sp>
      <p:pic>
        <p:nvPicPr>
          <p:cNvPr id="56" name="그림 55" descr="어두운, 앉아있는, 옅은, 표지판이(가) 표시된 사진&#10;&#10;자동 생성된 설명">
            <a:extLst>
              <a:ext uri="{FF2B5EF4-FFF2-40B4-BE49-F238E27FC236}">
                <a16:creationId xmlns:a16="http://schemas.microsoft.com/office/drawing/2014/main" id="{EEF6430A-6E11-41BA-BD82-60CA9F1613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3675" y="3826821"/>
            <a:ext cx="1154749" cy="1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938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F5FFAF2-C178-411C-9288-1BD836EFDA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12</a:t>
            </a:fld>
            <a:endParaRPr lang="ko-KR" altLang="en-US"/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D64B6A07-E7B1-4943-A950-9A6733B13B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7" y="601021"/>
            <a:ext cx="1957944" cy="2772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E5972AED-D1C0-4D8D-B027-DC9486193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9505" y="563672"/>
            <a:ext cx="1818666" cy="2772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48024920-026A-4C6E-A18B-130B154DFF7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27"/>
          <a:stretch/>
        </p:blipFill>
        <p:spPr>
          <a:xfrm>
            <a:off x="4953000" y="601021"/>
            <a:ext cx="2164799" cy="2772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BF27F7DC-0907-44AF-98EC-272F63D575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15667" y="608011"/>
            <a:ext cx="1952113" cy="2772000"/>
          </a:xfrm>
          <a:prstGeom prst="rect">
            <a:avLst/>
          </a:prstGeom>
        </p:spPr>
      </p:pic>
      <p:pic>
        <p:nvPicPr>
          <p:cNvPr id="19" name="그림 18">
            <a:extLst>
              <a:ext uri="{FF2B5EF4-FFF2-40B4-BE49-F238E27FC236}">
                <a16:creationId xmlns:a16="http://schemas.microsoft.com/office/drawing/2014/main" id="{04C5A6BB-E8D6-4CD0-8D2C-A05B46BABD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656" y="3537000"/>
            <a:ext cx="1984135" cy="2772000"/>
          </a:xfrm>
          <a:prstGeom prst="rect">
            <a:avLst/>
          </a:prstGeom>
        </p:spPr>
      </p:pic>
      <p:pic>
        <p:nvPicPr>
          <p:cNvPr id="21" name="그림 20">
            <a:extLst>
              <a:ext uri="{FF2B5EF4-FFF2-40B4-BE49-F238E27FC236}">
                <a16:creationId xmlns:a16="http://schemas.microsoft.com/office/drawing/2014/main" id="{8CFC99F7-D6BD-4B62-AF21-9DB02C90E9C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9505" y="3411000"/>
            <a:ext cx="2058000" cy="3024000"/>
          </a:xfrm>
          <a:prstGeom prst="rect">
            <a:avLst/>
          </a:prstGeom>
        </p:spPr>
      </p:pic>
      <p:pic>
        <p:nvPicPr>
          <p:cNvPr id="23" name="그림 22">
            <a:extLst>
              <a:ext uri="{FF2B5EF4-FFF2-40B4-BE49-F238E27FC236}">
                <a16:creationId xmlns:a16="http://schemas.microsoft.com/office/drawing/2014/main" id="{B1F288C0-33F3-4B86-835E-323E9DD884B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68029" y="3429000"/>
            <a:ext cx="2031833" cy="2880000"/>
          </a:xfrm>
          <a:prstGeom prst="rect">
            <a:avLst/>
          </a:prstGeom>
        </p:spPr>
      </p:pic>
      <p:pic>
        <p:nvPicPr>
          <p:cNvPr id="29" name="그림 28">
            <a:extLst>
              <a:ext uri="{FF2B5EF4-FFF2-40B4-BE49-F238E27FC236}">
                <a16:creationId xmlns:a16="http://schemas.microsoft.com/office/drawing/2014/main" id="{8A69CBF9-B8C5-4359-A395-44331FBAC82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15667" y="3537000"/>
            <a:ext cx="1979014" cy="2772000"/>
          </a:xfrm>
          <a:prstGeom prst="rect">
            <a:avLst/>
          </a:prstGeom>
        </p:spPr>
      </p:pic>
      <p:sp>
        <p:nvSpPr>
          <p:cNvPr id="14" name="제목 5">
            <a:extLst>
              <a:ext uri="{FF2B5EF4-FFF2-40B4-BE49-F238E27FC236}">
                <a16:creationId xmlns:a16="http://schemas.microsoft.com/office/drawing/2014/main" id="{19038BAA-ABAF-4F6B-9D66-A4C65E72CF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/>
          <a:lstStyle/>
          <a:p>
            <a:r>
              <a:rPr lang="en-US" altLang="ko-KR" b="1" i="0" dirty="0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  <a:endParaRPr lang="ko-KR" altLang="en-US" b="1" i="0" dirty="0">
              <a:solidFill>
                <a:srgbClr val="0011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96317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8C042C6-8B65-45C0-8637-9EF344452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13</a:t>
            </a:fld>
            <a:endParaRPr lang="ko-KR" altLang="en-US"/>
          </a:p>
        </p:txBody>
      </p:sp>
      <p:sp>
        <p:nvSpPr>
          <p:cNvPr id="9" name="제목 5">
            <a:extLst>
              <a:ext uri="{FF2B5EF4-FFF2-40B4-BE49-F238E27FC236}">
                <a16:creationId xmlns:a16="http://schemas.microsoft.com/office/drawing/2014/main" id="{85D5A602-6469-4FA5-B48C-7D5428F594FA}"/>
              </a:ext>
            </a:extLst>
          </p:cNvPr>
          <p:cNvSpPr txBox="1">
            <a:spLocks/>
          </p:cNvSpPr>
          <p:nvPr/>
        </p:nvSpPr>
        <p:spPr>
          <a:xfrm>
            <a:off x="162132" y="38100"/>
            <a:ext cx="8751197" cy="450245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600" b="1" dirty="0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</a:p>
        </p:txBody>
      </p:sp>
    </p:spTree>
    <p:extLst>
      <p:ext uri="{BB962C8B-B14F-4D97-AF65-F5344CB8AC3E}">
        <p14:creationId xmlns:p14="http://schemas.microsoft.com/office/powerpoint/2010/main" val="34531554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B1E0221-E428-49DE-9B56-E6AB5D87E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14</a:t>
            </a:fld>
            <a:endParaRPr lang="ko-KR" altLang="en-US"/>
          </a:p>
        </p:txBody>
      </p:sp>
      <p:sp>
        <p:nvSpPr>
          <p:cNvPr id="66" name="제목 5">
            <a:extLst>
              <a:ext uri="{FF2B5EF4-FFF2-40B4-BE49-F238E27FC236}">
                <a16:creationId xmlns:a16="http://schemas.microsoft.com/office/drawing/2014/main" id="{2049C47C-FC3B-4E7A-9E48-CA9BC44DDCA2}"/>
              </a:ext>
            </a:extLst>
          </p:cNvPr>
          <p:cNvSpPr txBox="1">
            <a:spLocks/>
          </p:cNvSpPr>
          <p:nvPr/>
        </p:nvSpPr>
        <p:spPr>
          <a:xfrm>
            <a:off x="162132" y="38100"/>
            <a:ext cx="8751197" cy="450245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en-US" altLang="ko-KR" sz="1600" b="1" dirty="0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</a:p>
        </p:txBody>
      </p:sp>
    </p:spTree>
    <p:extLst>
      <p:ext uri="{BB962C8B-B14F-4D97-AF65-F5344CB8AC3E}">
        <p14:creationId xmlns:p14="http://schemas.microsoft.com/office/powerpoint/2010/main" val="2718079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제목 5">
            <a:extLst>
              <a:ext uri="{FF2B5EF4-FFF2-40B4-BE49-F238E27FC236}">
                <a16:creationId xmlns:a16="http://schemas.microsoft.com/office/drawing/2014/main" id="{7DE25349-75B2-4E50-A767-FFA588E5DD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i="0" dirty="0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  <a:endParaRPr lang="ko-KR" altLang="en-US" i="0" dirty="0">
              <a:solidFill>
                <a:srgbClr val="0011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15</a:t>
            </a:fld>
            <a:endParaRPr lang="ko-KR" altLang="en-US"/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92533E7C-A392-42F6-8BA7-7A003E35F1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83" y="1812713"/>
            <a:ext cx="2445882" cy="324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6C808B7B-1401-4A41-8B22-5F059B74F1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7140" y="3804340"/>
            <a:ext cx="2352486" cy="1260000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A866D4E-49B0-4059-9F6A-0D413F73DD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768" y="2120767"/>
            <a:ext cx="2202917" cy="1692000"/>
          </a:xfrm>
          <a:prstGeom prst="rect">
            <a:avLst/>
          </a:prstGeom>
        </p:spPr>
      </p:pic>
      <p:pic>
        <p:nvPicPr>
          <p:cNvPr id="22" name="Grafik 25">
            <a:extLst>
              <a:ext uri="{FF2B5EF4-FFF2-40B4-BE49-F238E27FC236}">
                <a16:creationId xmlns:a16="http://schemas.microsoft.com/office/drawing/2014/main" id="{00CFA70C-7C73-4C64-86E5-203956CB3EF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99075" y="5708297"/>
            <a:ext cx="455009" cy="180000"/>
          </a:xfrm>
          <a:prstGeom prst="rect">
            <a:avLst/>
          </a:prstGeom>
        </p:spPr>
      </p:pic>
      <p:sp>
        <p:nvSpPr>
          <p:cNvPr id="23" name="Rechteck 100">
            <a:extLst>
              <a:ext uri="{FF2B5EF4-FFF2-40B4-BE49-F238E27FC236}">
                <a16:creationId xmlns:a16="http://schemas.microsoft.com/office/drawing/2014/main" id="{61CE337C-EC6D-4A21-B41A-9787B6FED7BE}"/>
              </a:ext>
            </a:extLst>
          </p:cNvPr>
          <p:cNvSpPr/>
          <p:nvPr/>
        </p:nvSpPr>
        <p:spPr bwMode="auto">
          <a:xfrm>
            <a:off x="1925675" y="5898379"/>
            <a:ext cx="1458326" cy="2970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 lIns="0" rIns="0" anchor="ctr"/>
          <a:lstStyle/>
          <a:p>
            <a:pPr algn="l">
              <a:defRPr/>
            </a:pPr>
            <a:r>
              <a:rPr lang="de-DE" sz="1000" b="1" dirty="0">
                <a:solidFill>
                  <a:srgbClr val="000000"/>
                </a:solidFill>
                <a:latin typeface="Tahoma" panose="020B0604030504040204" pitchFamily="34" charset="0"/>
                <a:ea typeface="Noto Sans CJK KR Bold" panose="020B0800000000000000"/>
                <a:cs typeface="Tahoma" panose="020B0604030504040204" pitchFamily="34" charset="0"/>
              </a:rPr>
              <a:t>Open</a:t>
            </a:r>
            <a:r>
              <a:rPr lang="de-DE" sz="1000" b="1" i="1" dirty="0">
                <a:solidFill>
                  <a:srgbClr val="92D050"/>
                </a:solidFill>
                <a:latin typeface="Tahoma" panose="020B0604030504040204" pitchFamily="34" charset="0"/>
                <a:ea typeface="Noto Sans CJK KR Bold" panose="020B0800000000000000"/>
                <a:cs typeface="Tahoma" panose="020B0604030504040204" pitchFamily="34" charset="0"/>
              </a:rPr>
              <a:t>SCENARIO</a:t>
            </a:r>
          </a:p>
        </p:txBody>
      </p:sp>
      <p:sp>
        <p:nvSpPr>
          <p:cNvPr id="24" name="직사각형 23">
            <a:extLst>
              <a:ext uri="{FF2B5EF4-FFF2-40B4-BE49-F238E27FC236}">
                <a16:creationId xmlns:a16="http://schemas.microsoft.com/office/drawing/2014/main" id="{F4BEA29B-C543-4546-A82C-2106FECDFE82}"/>
              </a:ext>
            </a:extLst>
          </p:cNvPr>
          <p:cNvSpPr/>
          <p:nvPr/>
        </p:nvSpPr>
        <p:spPr>
          <a:xfrm>
            <a:off x="968228" y="5951154"/>
            <a:ext cx="94128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ko-KR" sz="1000" b="1" dirty="0">
                <a:solidFill>
                  <a:srgbClr val="000000"/>
                </a:solidFill>
                <a:latin typeface="Tahoma" panose="020B0604030504040204" pitchFamily="34" charset="0"/>
                <a:ea typeface="Noto Sans CJK KR Bold" panose="020B0800000000000000"/>
                <a:cs typeface="Tahoma" panose="020B0604030504040204" pitchFamily="34" charset="0"/>
              </a:rPr>
              <a:t>Open</a:t>
            </a:r>
            <a:r>
              <a:rPr lang="en-US" altLang="ko-KR" sz="1000" b="1" i="1" dirty="0">
                <a:solidFill>
                  <a:srgbClr val="92D050"/>
                </a:solidFill>
                <a:latin typeface="Tahoma" panose="020B0604030504040204" pitchFamily="34" charset="0"/>
                <a:ea typeface="Noto Sans CJK KR Bold" panose="020B0800000000000000"/>
                <a:cs typeface="Tahoma" panose="020B0604030504040204" pitchFamily="34" charset="0"/>
              </a:rPr>
              <a:t>DRIVE</a:t>
            </a:r>
            <a:endParaRPr lang="de-DE" altLang="ko-KR" sz="1000" b="1" i="1" dirty="0">
              <a:solidFill>
                <a:srgbClr val="92D050"/>
              </a:solidFill>
              <a:latin typeface="Tahoma" panose="020B0604030504040204" pitchFamily="34" charset="0"/>
              <a:ea typeface="Noto Sans CJK KR Bold" panose="020B0800000000000000"/>
              <a:cs typeface="Tahoma" panose="020B0604030504040204" pitchFamily="34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1F97B218-DDF8-4522-910C-E2AE47809B3F}"/>
              </a:ext>
            </a:extLst>
          </p:cNvPr>
          <p:cNvSpPr/>
          <p:nvPr/>
        </p:nvSpPr>
        <p:spPr>
          <a:xfrm>
            <a:off x="211262" y="5957409"/>
            <a:ext cx="797013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de-DE" altLang="ko-KR" sz="1000" b="1" dirty="0">
                <a:solidFill>
                  <a:srgbClr val="000000"/>
                </a:solidFill>
                <a:latin typeface="Tahoma" panose="020B0604030504040204" pitchFamily="34" charset="0"/>
                <a:ea typeface="Noto Sans CJK KR Bold" panose="020B0800000000000000"/>
                <a:cs typeface="Tahoma" panose="020B0604030504040204" pitchFamily="34" charset="0"/>
              </a:rPr>
              <a:t>Open</a:t>
            </a:r>
            <a:r>
              <a:rPr lang="en-US" altLang="ko-KR" sz="1000" b="1" i="1" dirty="0">
                <a:solidFill>
                  <a:srgbClr val="92D050"/>
                </a:solidFill>
                <a:latin typeface="Tahoma" panose="020B0604030504040204" pitchFamily="34" charset="0"/>
                <a:ea typeface="Noto Sans CJK KR Bold" panose="020B0800000000000000"/>
                <a:cs typeface="Tahoma" panose="020B0604030504040204" pitchFamily="34" charset="0"/>
              </a:rPr>
              <a:t>CRG</a:t>
            </a:r>
            <a:endParaRPr lang="de-DE" altLang="ko-KR" sz="1000" b="1" i="1" dirty="0">
              <a:solidFill>
                <a:srgbClr val="92D050"/>
              </a:solidFill>
              <a:latin typeface="Tahoma" panose="020B0604030504040204" pitchFamily="34" charset="0"/>
              <a:ea typeface="Noto Sans CJK KR Bold" panose="020B0800000000000000"/>
              <a:cs typeface="Tahoma" panose="020B060403050404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500E61BD-42A5-4D22-9375-91FB421EDF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56146" y="1770087"/>
            <a:ext cx="652564" cy="324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4483CCCD-1388-4BC3-B9E7-1851AEB255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4134" y="2268337"/>
            <a:ext cx="2481907" cy="1764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4C3B875B-2BFD-4BCC-952B-647AA3AF53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04041" y="4103065"/>
            <a:ext cx="3132000" cy="2154211"/>
          </a:xfrm>
          <a:prstGeom prst="rect">
            <a:avLst/>
          </a:prstGeom>
        </p:spPr>
      </p:pic>
      <p:sp>
        <p:nvSpPr>
          <p:cNvPr id="26" name="사각형: 둥근 모서리 25">
            <a:extLst>
              <a:ext uri="{FF2B5EF4-FFF2-40B4-BE49-F238E27FC236}">
                <a16:creationId xmlns:a16="http://schemas.microsoft.com/office/drawing/2014/main" id="{BFB49B08-7F5A-41C9-83F1-256050598993}"/>
              </a:ext>
            </a:extLst>
          </p:cNvPr>
          <p:cNvSpPr/>
          <p:nvPr/>
        </p:nvSpPr>
        <p:spPr>
          <a:xfrm>
            <a:off x="222901" y="1487361"/>
            <a:ext cx="2904179" cy="3629948"/>
          </a:xfrm>
          <a:prstGeom prst="roundRect">
            <a:avLst>
              <a:gd name="adj" fmla="val 25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7" name="사각형: 둥근 모서리 26">
            <a:extLst>
              <a:ext uri="{FF2B5EF4-FFF2-40B4-BE49-F238E27FC236}">
                <a16:creationId xmlns:a16="http://schemas.microsoft.com/office/drawing/2014/main" id="{A3795BD7-CFDC-4465-AFE5-6E03EAF70519}"/>
              </a:ext>
            </a:extLst>
          </p:cNvPr>
          <p:cNvSpPr/>
          <p:nvPr/>
        </p:nvSpPr>
        <p:spPr>
          <a:xfrm>
            <a:off x="3275475" y="1487361"/>
            <a:ext cx="3239625" cy="4787559"/>
          </a:xfrm>
          <a:prstGeom prst="roundRect">
            <a:avLst>
              <a:gd name="adj" fmla="val 25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9" name="사각형: 둥근 모서리 28">
            <a:extLst>
              <a:ext uri="{FF2B5EF4-FFF2-40B4-BE49-F238E27FC236}">
                <a16:creationId xmlns:a16="http://schemas.microsoft.com/office/drawing/2014/main" id="{F7B0D72A-89AC-4169-A0E6-D45994065354}"/>
              </a:ext>
            </a:extLst>
          </p:cNvPr>
          <p:cNvSpPr/>
          <p:nvPr/>
        </p:nvSpPr>
        <p:spPr>
          <a:xfrm>
            <a:off x="222901" y="5523234"/>
            <a:ext cx="2904179" cy="751686"/>
          </a:xfrm>
          <a:prstGeom prst="roundRect">
            <a:avLst>
              <a:gd name="adj" fmla="val 16319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F77B7D-17C3-4E7D-85CA-24323764C363}"/>
              </a:ext>
            </a:extLst>
          </p:cNvPr>
          <p:cNvSpPr txBox="1"/>
          <p:nvPr/>
        </p:nvSpPr>
        <p:spPr>
          <a:xfrm>
            <a:off x="393219" y="600724"/>
            <a:ext cx="91195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en-US" altLang="ko-KR" sz="1200" b="1" dirty="0">
                <a:latin typeface="+mj-ea"/>
                <a:ea typeface="+mj-ea"/>
                <a:cs typeface="Arial" panose="020B0604020202020204" pitchFamily="34" charset="0"/>
              </a:rPr>
              <a:t>ASAM, OPEN ALLIANCE, OMNIAIR 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등의 </a:t>
            </a:r>
            <a:r>
              <a:rPr lang="en-US" altLang="ko-KR" sz="1200" dirty="0">
                <a:latin typeface="+mj-ea"/>
                <a:ea typeface="+mj-ea"/>
                <a:cs typeface="Arial" panose="020B0604020202020204" pitchFamily="34" charset="0"/>
              </a:rPr>
              <a:t>Membership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을 통한 </a:t>
            </a:r>
            <a:r>
              <a:rPr lang="ko-KR" altLang="en-US" sz="1200" b="1" dirty="0">
                <a:latin typeface="+mj-ea"/>
                <a:ea typeface="+mj-ea"/>
                <a:cs typeface="Arial" panose="020B0604020202020204" pitchFamily="34" charset="0"/>
              </a:rPr>
              <a:t>테스트 자동화 및 네트워크 기술의 표준화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를 준수하고</a:t>
            </a:r>
            <a:r>
              <a:rPr lang="en-US" altLang="ko-KR" sz="1200" dirty="0">
                <a:latin typeface="+mj-ea"/>
                <a:ea typeface="+mj-ea"/>
                <a:cs typeface="Arial" panose="020B0604020202020204" pitchFamily="34" charset="0"/>
              </a:rPr>
              <a:t>,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 업계 최고의 자동차 및 기술회사와 제휴를 통한 국내시장 선도와 글로벌 표준화 앞장서고 있습니다</a:t>
            </a:r>
            <a:r>
              <a:rPr lang="en-US" altLang="ko-KR" sz="1200" dirty="0">
                <a:latin typeface="+mj-ea"/>
                <a:ea typeface="+mj-ea"/>
                <a:cs typeface="Arial" panose="020B0604020202020204" pitchFamily="34" charset="0"/>
              </a:rPr>
              <a:t>. </a:t>
            </a:r>
          </a:p>
          <a:p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 또한 </a:t>
            </a:r>
            <a:r>
              <a:rPr lang="en-US" altLang="ko-KR" sz="1200" b="1" dirty="0">
                <a:latin typeface="+mj-ea"/>
                <a:ea typeface="+mj-ea"/>
                <a:cs typeface="Arial" panose="020B0604020202020204" pitchFamily="34" charset="0"/>
              </a:rPr>
              <a:t>OpenX </a:t>
            </a:r>
            <a:r>
              <a:rPr lang="ko-KR" altLang="en-US" sz="1200" b="1" dirty="0">
                <a:latin typeface="+mj-ea"/>
                <a:ea typeface="+mj-ea"/>
                <a:cs typeface="Arial" panose="020B0604020202020204" pitchFamily="34" charset="0"/>
              </a:rPr>
              <a:t>표준화를 주도한 </a:t>
            </a:r>
            <a:r>
              <a:rPr lang="en-US" altLang="ko-KR" sz="1200" b="1" dirty="0">
                <a:latin typeface="+mj-ea"/>
                <a:ea typeface="+mj-ea"/>
                <a:cs typeface="Arial" panose="020B0604020202020204" pitchFamily="34" charset="0"/>
              </a:rPr>
              <a:t>Vires</a:t>
            </a:r>
            <a:r>
              <a:rPr lang="ko-KR" altLang="en-US" sz="1200" b="1" dirty="0">
                <a:latin typeface="+mj-ea"/>
                <a:ea typeface="+mj-ea"/>
                <a:cs typeface="Arial" panose="020B0604020202020204" pitchFamily="34" charset="0"/>
              </a:rPr>
              <a:t>의 </a:t>
            </a:r>
            <a:r>
              <a:rPr lang="en-US" altLang="ko-KR" sz="1200" b="1" dirty="0">
                <a:latin typeface="+mj-ea"/>
                <a:ea typeface="+mj-ea"/>
                <a:cs typeface="Arial" panose="020B0604020202020204" pitchFamily="34" charset="0"/>
              </a:rPr>
              <a:t>VTD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를 활용한 강력한 자율주행 시뮬레이션 툴체인을 확보하고</a:t>
            </a:r>
            <a:r>
              <a:rPr lang="en-US" altLang="ko-KR" sz="1200" dirty="0">
                <a:latin typeface="+mj-ea"/>
                <a:ea typeface="+mj-ea"/>
                <a:cs typeface="Arial" panose="020B0604020202020204" pitchFamily="34" charset="0"/>
              </a:rPr>
              <a:t>, </a:t>
            </a:r>
            <a:r>
              <a:rPr lang="en-US" altLang="ko-KR" sz="1200" b="1" dirty="0">
                <a:latin typeface="+mj-ea"/>
                <a:ea typeface="+mj-ea"/>
                <a:cs typeface="Arial" panose="020B0604020202020204" pitchFamily="34" charset="0"/>
              </a:rPr>
              <a:t>OMNIAIR</a:t>
            </a:r>
            <a:r>
              <a:rPr lang="ko-KR" altLang="en-US" sz="1200" b="1" dirty="0"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ko-KR" sz="1200" b="1" dirty="0">
                <a:latin typeface="+mj-ea"/>
                <a:ea typeface="+mj-ea"/>
                <a:cs typeface="Arial" panose="020B0604020202020204" pitchFamily="34" charset="0"/>
              </a:rPr>
              <a:t>Consortium 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활동을 통한 </a:t>
            </a:r>
            <a:r>
              <a:rPr lang="en-US" altLang="ko-KR" sz="1200" dirty="0">
                <a:latin typeface="+mj-ea"/>
                <a:ea typeface="+mj-ea"/>
                <a:cs typeface="Arial" panose="020B0604020202020204" pitchFamily="34" charset="0"/>
              </a:rPr>
              <a:t>V2X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를 통한 </a:t>
            </a:r>
            <a:r>
              <a:rPr lang="en-US" altLang="ko-KR" sz="1200" dirty="0">
                <a:latin typeface="+mj-ea"/>
                <a:ea typeface="+mj-ea"/>
                <a:cs typeface="Arial" panose="020B0604020202020204" pitchFamily="34" charset="0"/>
              </a:rPr>
              <a:t>Connected vehicles</a:t>
            </a:r>
            <a:r>
              <a:rPr lang="ko-KR" altLang="en-US" sz="1200" dirty="0">
                <a:latin typeface="+mj-ea"/>
                <a:ea typeface="+mj-ea"/>
                <a:cs typeface="Arial" panose="020B0604020202020204" pitchFamily="34" charset="0"/>
              </a:rPr>
              <a:t>의 유수의 핵심회사들과 협력하고 있습니다</a:t>
            </a:r>
            <a:r>
              <a:rPr lang="en-US" altLang="ko-KR" sz="1200" dirty="0">
                <a:latin typeface="+mj-ea"/>
                <a:ea typeface="+mj-ea"/>
                <a:cs typeface="Arial" panose="020B0604020202020204" pitchFamily="34" charset="0"/>
              </a:rPr>
              <a:t>.</a:t>
            </a:r>
            <a:endParaRPr lang="ko-KR" altLang="en-US" sz="1200" dirty="0"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49B24B0E-EF0A-4C91-B7AA-19DC56801A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5989" y="1800337"/>
            <a:ext cx="694328" cy="468000"/>
          </a:xfrm>
          <a:prstGeom prst="rect">
            <a:avLst/>
          </a:prstGeom>
        </p:spPr>
      </p:pic>
      <p:pic>
        <p:nvPicPr>
          <p:cNvPr id="28" name="Picture 5">
            <a:hlinkClick r:id="rId11" action="ppaction://hlinksldjump"/>
            <a:extLst>
              <a:ext uri="{FF2B5EF4-FFF2-40B4-BE49-F238E27FC236}">
                <a16:creationId xmlns:a16="http://schemas.microsoft.com/office/drawing/2014/main" id="{04754F06-1A61-468E-9EF2-9AED0B6AA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47" y="5596442"/>
            <a:ext cx="524386" cy="3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사각형: 둥근 모서리 31">
            <a:extLst>
              <a:ext uri="{FF2B5EF4-FFF2-40B4-BE49-F238E27FC236}">
                <a16:creationId xmlns:a16="http://schemas.microsoft.com/office/drawing/2014/main" id="{A3FB5706-FB45-4D39-8B69-DA78A710A8DA}"/>
              </a:ext>
            </a:extLst>
          </p:cNvPr>
          <p:cNvSpPr/>
          <p:nvPr/>
        </p:nvSpPr>
        <p:spPr>
          <a:xfrm>
            <a:off x="6663495" y="1489921"/>
            <a:ext cx="3044385" cy="4787559"/>
          </a:xfrm>
          <a:prstGeom prst="roundRect">
            <a:avLst>
              <a:gd name="adj" fmla="val 2595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9F620177-3580-4ED8-B051-B7CBBCD3AB7B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732374" y="2406723"/>
            <a:ext cx="2950745" cy="1584000"/>
          </a:xfrm>
          <a:prstGeom prst="rect">
            <a:avLst/>
          </a:prstGeom>
        </p:spPr>
      </p:pic>
      <p:pic>
        <p:nvPicPr>
          <p:cNvPr id="34" name="그림 33">
            <a:extLst>
              <a:ext uri="{FF2B5EF4-FFF2-40B4-BE49-F238E27FC236}">
                <a16:creationId xmlns:a16="http://schemas.microsoft.com/office/drawing/2014/main" id="{D160B19E-5C62-4E7C-89BF-3A1AA690529B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25111" r="33793" b="82528"/>
          <a:stretch/>
        </p:blipFill>
        <p:spPr>
          <a:xfrm>
            <a:off x="6732374" y="2436357"/>
            <a:ext cx="1212631" cy="276772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858CDF33-5E88-4F42-9949-AE0FFC0388E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32374" y="4103065"/>
            <a:ext cx="2906623" cy="1749238"/>
          </a:xfrm>
          <a:prstGeom prst="rect">
            <a:avLst/>
          </a:prstGeom>
        </p:spPr>
      </p:pic>
      <p:sp>
        <p:nvSpPr>
          <p:cNvPr id="15" name="화살표: 위쪽 14">
            <a:extLst>
              <a:ext uri="{FF2B5EF4-FFF2-40B4-BE49-F238E27FC236}">
                <a16:creationId xmlns:a16="http://schemas.microsoft.com/office/drawing/2014/main" id="{FDB486EF-A7F2-47FF-86D0-F1169FA41AEA}"/>
              </a:ext>
            </a:extLst>
          </p:cNvPr>
          <p:cNvSpPr/>
          <p:nvPr/>
        </p:nvSpPr>
        <p:spPr>
          <a:xfrm>
            <a:off x="1461592" y="5143594"/>
            <a:ext cx="409904" cy="353355"/>
          </a:xfrm>
          <a:prstGeom prst="up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사각형: 둥근 위쪽 모서리 16">
            <a:extLst>
              <a:ext uri="{FF2B5EF4-FFF2-40B4-BE49-F238E27FC236}">
                <a16:creationId xmlns:a16="http://schemas.microsoft.com/office/drawing/2014/main" id="{BB95D9AF-3C14-48EA-B80C-2114E7C4B20E}"/>
              </a:ext>
            </a:extLst>
          </p:cNvPr>
          <p:cNvSpPr/>
          <p:nvPr/>
        </p:nvSpPr>
        <p:spPr>
          <a:xfrm>
            <a:off x="211263" y="1500832"/>
            <a:ext cx="2915818" cy="214010"/>
          </a:xfrm>
          <a:prstGeom prst="round2SameRect">
            <a:avLst>
              <a:gd name="adj1" fmla="val 25309"/>
              <a:gd name="adj2" fmla="val 0"/>
            </a:avLst>
          </a:prstGeom>
          <a:solidFill>
            <a:srgbClr val="0011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Standardization</a:t>
            </a:r>
            <a:endParaRPr lang="ko-KR" altLang="en-US" sz="11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6" name="사각형: 둥근 위쪽 모서리 35">
            <a:extLst>
              <a:ext uri="{FF2B5EF4-FFF2-40B4-BE49-F238E27FC236}">
                <a16:creationId xmlns:a16="http://schemas.microsoft.com/office/drawing/2014/main" id="{CD315F47-5AC6-4E5C-B246-99B2E221F9DF}"/>
              </a:ext>
            </a:extLst>
          </p:cNvPr>
          <p:cNvSpPr/>
          <p:nvPr/>
        </p:nvSpPr>
        <p:spPr>
          <a:xfrm>
            <a:off x="3275474" y="1485348"/>
            <a:ext cx="3239624" cy="229493"/>
          </a:xfrm>
          <a:prstGeom prst="round2SameRect">
            <a:avLst>
              <a:gd name="adj1" fmla="val 25309"/>
              <a:gd name="adj2" fmla="val 0"/>
            </a:avLst>
          </a:prstGeom>
          <a:solidFill>
            <a:srgbClr val="0011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Automotive Ethernet</a:t>
            </a:r>
            <a:endParaRPr lang="ko-KR" altLang="en-US" sz="11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7" name="사각형: 둥근 위쪽 모서리 36">
            <a:extLst>
              <a:ext uri="{FF2B5EF4-FFF2-40B4-BE49-F238E27FC236}">
                <a16:creationId xmlns:a16="http://schemas.microsoft.com/office/drawing/2014/main" id="{B5FEC193-D81B-4703-BFA2-E72E3E9F43A8}"/>
              </a:ext>
            </a:extLst>
          </p:cNvPr>
          <p:cNvSpPr/>
          <p:nvPr/>
        </p:nvSpPr>
        <p:spPr>
          <a:xfrm>
            <a:off x="6666376" y="1489698"/>
            <a:ext cx="3041504" cy="225143"/>
          </a:xfrm>
          <a:prstGeom prst="round2SameRect">
            <a:avLst>
              <a:gd name="adj1" fmla="val 25309"/>
              <a:gd name="adj2" fmla="val 0"/>
            </a:avLst>
          </a:prstGeom>
          <a:solidFill>
            <a:srgbClr val="00113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1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Connected Vehicles</a:t>
            </a:r>
            <a:r>
              <a:rPr lang="en-US" altLang="ko-KR" sz="1100" i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(V2X)</a:t>
            </a:r>
            <a:endParaRPr lang="ko-KR" altLang="en-US" sz="1100" i="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85572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16</a:t>
            </a:fld>
            <a:endParaRPr lang="ko-KR" altLang="en-US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F3DD43CB-36C0-4B8F-9650-F5FA4AF4EB7A}"/>
              </a:ext>
            </a:extLst>
          </p:cNvPr>
          <p:cNvSpPr txBox="1">
            <a:spLocks/>
          </p:cNvSpPr>
          <p:nvPr/>
        </p:nvSpPr>
        <p:spPr>
          <a:xfrm>
            <a:off x="581025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algn="ctr">
              <a:buAutoNum type="arabicPeriod"/>
            </a:pPr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About Techways</a:t>
            </a:r>
          </a:p>
          <a:p>
            <a:pPr algn="ctr"/>
            <a:endParaRPr lang="en-US" altLang="ko-KR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1A344C06-741F-4F8E-9B60-B2C6C3699B41}"/>
              </a:ext>
            </a:extLst>
          </p:cNvPr>
          <p:cNvSpPr txBox="1">
            <a:spLocks/>
          </p:cNvSpPr>
          <p:nvPr/>
        </p:nvSpPr>
        <p:spPr>
          <a:xfrm>
            <a:off x="2853578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rgbClr val="001943"/>
                </a:solidFill>
                <a:latin typeface="+mn-lt"/>
              </a:rPr>
              <a:t>2. Measurement Solution</a:t>
            </a:r>
            <a:endParaRPr lang="ko-KR" altLang="en-US" sz="1400" b="1" dirty="0">
              <a:solidFill>
                <a:srgbClr val="001943"/>
              </a:solidFill>
              <a:latin typeface="+mn-lt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5364541-5C4D-44B5-9E71-B08FE8382962}"/>
              </a:ext>
            </a:extLst>
          </p:cNvPr>
          <p:cNvSpPr txBox="1">
            <a:spLocks/>
          </p:cNvSpPr>
          <p:nvPr/>
        </p:nvSpPr>
        <p:spPr>
          <a:xfrm>
            <a:off x="5126131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3. Test Solution</a:t>
            </a:r>
            <a:endParaRPr lang="ko-KR" alt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393096DB-A9B9-49CF-B85E-57466AED91E1}"/>
              </a:ext>
            </a:extLst>
          </p:cNvPr>
          <p:cNvSpPr txBox="1">
            <a:spLocks/>
          </p:cNvSpPr>
          <p:nvPr/>
        </p:nvSpPr>
        <p:spPr>
          <a:xfrm>
            <a:off x="7413896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4. Training &amp; </a:t>
            </a:r>
          </a:p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Other Business</a:t>
            </a:r>
            <a:endParaRPr lang="ko-KR" alt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C50E57F1-34D1-44BC-B28F-E412187196FD}"/>
              </a:ext>
            </a:extLst>
          </p:cNvPr>
          <p:cNvCxnSpPr>
            <a:cxnSpLocks/>
          </p:cNvCxnSpPr>
          <p:nvPr/>
        </p:nvCxnSpPr>
        <p:spPr>
          <a:xfrm>
            <a:off x="2163309" y="5914623"/>
            <a:ext cx="5652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058C6B58-C9F9-4832-BDFF-6A21A80EA9CC}"/>
              </a:ext>
            </a:extLst>
          </p:cNvPr>
          <p:cNvGrpSpPr/>
          <p:nvPr/>
        </p:nvGrpSpPr>
        <p:grpSpPr>
          <a:xfrm>
            <a:off x="6096153" y="5794612"/>
            <a:ext cx="224769" cy="224769"/>
            <a:chOff x="5168065" y="6264978"/>
            <a:chExt cx="224769" cy="224769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300E6942-21CC-476C-ABFA-23F6EFDD5D40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7A6A1FFD-4852-4D68-B013-A5DD3787CA0B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4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0DE9EC5D-9F4B-4983-B1C4-CEFA5D30843B}"/>
              </a:ext>
            </a:extLst>
          </p:cNvPr>
          <p:cNvGrpSpPr/>
          <p:nvPr/>
        </p:nvGrpSpPr>
        <p:grpSpPr>
          <a:xfrm>
            <a:off x="5239163" y="5794613"/>
            <a:ext cx="224769" cy="224769"/>
            <a:chOff x="5168065" y="6264978"/>
            <a:chExt cx="224769" cy="224769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556183C4-EA47-46C1-B141-52E97479A635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CB53FAAB-BEE5-46B4-AD67-EF2EB3F3CC1E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3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6BF96461-6D77-4B19-A142-7061A1EA7B3D}"/>
              </a:ext>
            </a:extLst>
          </p:cNvPr>
          <p:cNvGrpSpPr/>
          <p:nvPr/>
        </p:nvGrpSpPr>
        <p:grpSpPr>
          <a:xfrm>
            <a:off x="3550770" y="5802282"/>
            <a:ext cx="224769" cy="224769"/>
            <a:chOff x="5168065" y="6264978"/>
            <a:chExt cx="224769" cy="224769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61307625-55E8-4CEF-9931-79D7B41FF608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hlinkClick r:id="rId4" action="ppaction://hlinksldjump"/>
              <a:extLst>
                <a:ext uri="{FF2B5EF4-FFF2-40B4-BE49-F238E27FC236}">
                  <a16:creationId xmlns:a16="http://schemas.microsoft.com/office/drawing/2014/main" id="{889844CA-62D8-4E16-A2E9-877B67424763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1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727B2917-3D1D-4A72-9A0E-255B27BDBEDB}"/>
              </a:ext>
            </a:extLst>
          </p:cNvPr>
          <p:cNvGrpSpPr/>
          <p:nvPr/>
        </p:nvGrpSpPr>
        <p:grpSpPr>
          <a:xfrm>
            <a:off x="4382173" y="5803325"/>
            <a:ext cx="224769" cy="224769"/>
            <a:chOff x="5168065" y="6264978"/>
            <a:chExt cx="224769" cy="224769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16053A06-C9B8-48BA-9E23-5B55EFCCDFD7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A02FDD3-FAB7-4E34-8CB1-F45DCB0A47A0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2</a:t>
              </a:r>
            </a:p>
          </p:txBody>
        </p:sp>
      </p:grpSp>
      <p:pic>
        <p:nvPicPr>
          <p:cNvPr id="7" name="그래픽 6">
            <a:extLst>
              <a:ext uri="{FF2B5EF4-FFF2-40B4-BE49-F238E27FC236}">
                <a16:creationId xmlns:a16="http://schemas.microsoft.com/office/drawing/2014/main" id="{9A5A0A24-C9F3-4040-89CA-91C953E51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370391" y="5788002"/>
            <a:ext cx="246900" cy="246900"/>
          </a:xfrm>
          <a:prstGeom prst="rect">
            <a:avLst/>
          </a:prstGeom>
        </p:spPr>
      </p:pic>
      <p:grpSp>
        <p:nvGrpSpPr>
          <p:cNvPr id="25" name="그룹 24">
            <a:extLst>
              <a:ext uri="{FF2B5EF4-FFF2-40B4-BE49-F238E27FC236}">
                <a16:creationId xmlns:a16="http://schemas.microsoft.com/office/drawing/2014/main" id="{5DC5C087-DB8B-4019-8702-52ACE01C2A22}"/>
              </a:ext>
            </a:extLst>
          </p:cNvPr>
          <p:cNvGrpSpPr/>
          <p:nvPr/>
        </p:nvGrpSpPr>
        <p:grpSpPr>
          <a:xfrm>
            <a:off x="574862" y="1889764"/>
            <a:ext cx="1908000" cy="3605342"/>
            <a:chOff x="2836250" y="1889764"/>
            <a:chExt cx="1908000" cy="3605342"/>
          </a:xfrm>
        </p:grpSpPr>
        <p:sp>
          <p:nvSpPr>
            <p:cNvPr id="26" name="직사각형 25">
              <a:extLst>
                <a:ext uri="{FF2B5EF4-FFF2-40B4-BE49-F238E27FC236}">
                  <a16:creationId xmlns:a16="http://schemas.microsoft.com/office/drawing/2014/main" id="{F01EE5F9-E1CB-45FE-89A2-4C04D2375EAD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pic>
          <p:nvPicPr>
            <p:cNvPr id="27" name="그래픽 26">
              <a:extLst>
                <a:ext uri="{FF2B5EF4-FFF2-40B4-BE49-F238E27FC236}">
                  <a16:creationId xmlns:a16="http://schemas.microsoft.com/office/drawing/2014/main" id="{4619D3F8-20C5-4ADB-983E-BDF2CE519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1C2743F7-50EA-497E-8DE1-F4AC875F77E0}"/>
              </a:ext>
            </a:extLst>
          </p:cNvPr>
          <p:cNvGrpSpPr/>
          <p:nvPr/>
        </p:nvGrpSpPr>
        <p:grpSpPr>
          <a:xfrm>
            <a:off x="5119968" y="1889764"/>
            <a:ext cx="1908000" cy="3605342"/>
            <a:chOff x="2836250" y="1889764"/>
            <a:chExt cx="1908000" cy="3605342"/>
          </a:xfrm>
        </p:grpSpPr>
        <p:sp>
          <p:nvSpPr>
            <p:cNvPr id="30" name="직사각형 29">
              <a:extLst>
                <a:ext uri="{FF2B5EF4-FFF2-40B4-BE49-F238E27FC236}">
                  <a16:creationId xmlns:a16="http://schemas.microsoft.com/office/drawing/2014/main" id="{68FE7564-5CEF-49ED-8757-B5AA236DF5D6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1" name="그래픽 30">
              <a:extLst>
                <a:ext uri="{FF2B5EF4-FFF2-40B4-BE49-F238E27FC236}">
                  <a16:creationId xmlns:a16="http://schemas.microsoft.com/office/drawing/2014/main" id="{32531EB5-58A0-4DEC-B6FD-83D559D64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0FC43B07-4017-4391-B3A6-E38C85CFA001}"/>
              </a:ext>
            </a:extLst>
          </p:cNvPr>
          <p:cNvGrpSpPr/>
          <p:nvPr/>
        </p:nvGrpSpPr>
        <p:grpSpPr>
          <a:xfrm>
            <a:off x="7391946" y="1889764"/>
            <a:ext cx="1908000" cy="3605342"/>
            <a:chOff x="2836250" y="1889764"/>
            <a:chExt cx="1908000" cy="3605342"/>
          </a:xfrm>
        </p:grpSpPr>
        <p:sp>
          <p:nvSpPr>
            <p:cNvPr id="33" name="직사각형 32">
              <a:extLst>
                <a:ext uri="{FF2B5EF4-FFF2-40B4-BE49-F238E27FC236}">
                  <a16:creationId xmlns:a16="http://schemas.microsoft.com/office/drawing/2014/main" id="{57971FF9-56E8-4E49-BDB3-369BE6DBDC16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4" name="그래픽 33">
              <a:extLst>
                <a:ext uri="{FF2B5EF4-FFF2-40B4-BE49-F238E27FC236}">
                  <a16:creationId xmlns:a16="http://schemas.microsoft.com/office/drawing/2014/main" id="{76F68403-5BED-4340-BEEC-547924A68B8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60901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타원 48">
            <a:extLst>
              <a:ext uri="{FF2B5EF4-FFF2-40B4-BE49-F238E27FC236}">
                <a16:creationId xmlns:a16="http://schemas.microsoft.com/office/drawing/2014/main" id="{A2F21D8A-FCDA-4255-8673-0D6187DE6D06}"/>
              </a:ext>
            </a:extLst>
          </p:cNvPr>
          <p:cNvSpPr/>
          <p:nvPr/>
        </p:nvSpPr>
        <p:spPr>
          <a:xfrm>
            <a:off x="9154833" y="619513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4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6" name="타원 5">
            <a:extLst>
              <a:ext uri="{FF2B5EF4-FFF2-40B4-BE49-F238E27FC236}">
                <a16:creationId xmlns:a16="http://schemas.microsoft.com/office/drawing/2014/main" id="{3AD2ABA6-B2D2-46B0-AA14-E26787C73B9E}"/>
              </a:ext>
            </a:extLst>
          </p:cNvPr>
          <p:cNvSpPr/>
          <p:nvPr/>
        </p:nvSpPr>
        <p:spPr>
          <a:xfrm>
            <a:off x="8226194" y="619513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1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2" name="제목 1">
            <a:extLst>
              <a:ext uri="{FF2B5EF4-FFF2-40B4-BE49-F238E27FC236}">
                <a16:creationId xmlns:a16="http://schemas.microsoft.com/office/drawing/2014/main" id="{BF9F5CD6-73AE-4A1E-BECA-BE2DE7EF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r>
              <a:rPr lang="en-US" altLang="ko-KR" i="0" dirty="0">
                <a:solidFill>
                  <a:srgbClr val="00113A"/>
                </a:solidFill>
                <a:latin typeface="+mn-lt"/>
                <a:cs typeface="Arial" charset="0"/>
              </a:rPr>
              <a:t>_</a:t>
            </a:r>
            <a:r>
              <a:rPr lang="en-US" altLang="ko-KR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Portfolio</a:t>
            </a:r>
            <a:endParaRPr lang="ko-KR" altLang="en-US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00F46EB-476A-4E1B-A26F-2148CC4A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17</a:t>
            </a:fld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A0F7A65D-E305-44CB-A5B4-8F5ECB56FA1D}"/>
              </a:ext>
            </a:extLst>
          </p:cNvPr>
          <p:cNvSpPr/>
          <p:nvPr/>
        </p:nvSpPr>
        <p:spPr>
          <a:xfrm>
            <a:off x="2057312" y="767783"/>
            <a:ext cx="5616000" cy="5617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타원 87">
            <a:extLst>
              <a:ext uri="{FF2B5EF4-FFF2-40B4-BE49-F238E27FC236}">
                <a16:creationId xmlns:a16="http://schemas.microsoft.com/office/drawing/2014/main" id="{62303870-C8F4-48C6-8E9E-495934BD9077}"/>
              </a:ext>
            </a:extLst>
          </p:cNvPr>
          <p:cNvSpPr/>
          <p:nvPr/>
        </p:nvSpPr>
        <p:spPr>
          <a:xfrm>
            <a:off x="2790599" y="1476408"/>
            <a:ext cx="4248000" cy="42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0535E907-F864-453B-A938-E50C5AAABA31}"/>
              </a:ext>
            </a:extLst>
          </p:cNvPr>
          <p:cNvSpPr/>
          <p:nvPr/>
        </p:nvSpPr>
        <p:spPr>
          <a:xfrm>
            <a:off x="2931102" y="1626770"/>
            <a:ext cx="3960000" cy="39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6657F0F-C042-4909-AE92-50195F828384}"/>
              </a:ext>
            </a:extLst>
          </p:cNvPr>
          <p:cNvSpPr/>
          <p:nvPr/>
        </p:nvSpPr>
        <p:spPr>
          <a:xfrm>
            <a:off x="3807233" y="2464814"/>
            <a:ext cx="2084566" cy="2123087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4" name="그림 93">
            <a:extLst>
              <a:ext uri="{FF2B5EF4-FFF2-40B4-BE49-F238E27FC236}">
                <a16:creationId xmlns:a16="http://schemas.microsoft.com/office/drawing/2014/main" id="{9F953404-C50B-4461-86DB-D83FC95233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7" t="17049" r="87804" b="10656"/>
          <a:stretch/>
        </p:blipFill>
        <p:spPr>
          <a:xfrm>
            <a:off x="4544388" y="3066862"/>
            <a:ext cx="642442" cy="82342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DE636526-DBE5-41AB-8F44-986B8E7EB813}"/>
              </a:ext>
            </a:extLst>
          </p:cNvPr>
          <p:cNvSpPr txBox="1"/>
          <p:nvPr/>
        </p:nvSpPr>
        <p:spPr>
          <a:xfrm>
            <a:off x="3134145" y="4036878"/>
            <a:ext cx="931665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DAQ </a:t>
            </a:r>
          </a:p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&amp; </a:t>
            </a:r>
          </a:p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Logger Solution</a:t>
            </a:r>
            <a:endParaRPr lang="ko-KR" altLang="en-US" sz="900" b="1" dirty="0"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09AA2B-D6CC-485D-901A-6E58611524B0}"/>
              </a:ext>
            </a:extLst>
          </p:cNvPr>
          <p:cNvSpPr txBox="1"/>
          <p:nvPr/>
        </p:nvSpPr>
        <p:spPr>
          <a:xfrm>
            <a:off x="6016989" y="3212550"/>
            <a:ext cx="7489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Compliance</a:t>
            </a:r>
          </a:p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Test House</a:t>
            </a:r>
            <a:endParaRPr lang="ko-KR" altLang="en-US" sz="900" b="1" dirty="0"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AFDC35-C889-4949-AC8D-3648986BAA57}"/>
              </a:ext>
            </a:extLst>
          </p:cNvPr>
          <p:cNvSpPr txBox="1"/>
          <p:nvPr/>
        </p:nvSpPr>
        <p:spPr>
          <a:xfrm>
            <a:off x="4248369" y="4942874"/>
            <a:ext cx="1239442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b="1" dirty="0">
                <a:cs typeface="Arial" panose="020B0604020202020204" pitchFamily="34" charset="0"/>
              </a:rPr>
              <a:t>Autonomous Solution</a:t>
            </a:r>
            <a:endParaRPr lang="ko-KR" altLang="en-US" sz="900" b="1" dirty="0"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8B5F0E4-4EDC-417C-A434-765E91216A26}"/>
              </a:ext>
            </a:extLst>
          </p:cNvPr>
          <p:cNvSpPr txBox="1"/>
          <p:nvPr/>
        </p:nvSpPr>
        <p:spPr>
          <a:xfrm>
            <a:off x="3027967" y="2705264"/>
            <a:ext cx="906018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Power Supply</a:t>
            </a:r>
          </a:p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E-Load for </a:t>
            </a:r>
          </a:p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Green Solution</a:t>
            </a:r>
            <a:endParaRPr lang="ko-KR" altLang="en-US" sz="900" b="1" dirty="0"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F3FD42-A4CA-4668-B244-23C74417F126}"/>
              </a:ext>
            </a:extLst>
          </p:cNvPr>
          <p:cNvSpPr txBox="1"/>
          <p:nvPr/>
        </p:nvSpPr>
        <p:spPr>
          <a:xfrm>
            <a:off x="4447528" y="1973802"/>
            <a:ext cx="14109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ctr">
              <a:defRPr sz="900">
                <a:cs typeface="Arial" panose="020B0604020202020204" pitchFamily="34" charset="0"/>
              </a:defRPr>
            </a:lvl1pPr>
          </a:lstStyle>
          <a:p>
            <a:r>
              <a:rPr lang="en-US" altLang="ko-KR" b="1" dirty="0"/>
              <a:t>Vehicle Network Solution</a:t>
            </a:r>
          </a:p>
          <a:p>
            <a:r>
              <a:rPr lang="en-US" altLang="ko-KR" b="1" dirty="0"/>
              <a:t>V2X , GNSS, E-CALL</a:t>
            </a:r>
            <a:endParaRPr lang="ko-KR" altLang="en-US" b="1" dirty="0"/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F5128E0-AAA8-49E9-A9B9-717F057A605E}"/>
              </a:ext>
            </a:extLst>
          </p:cNvPr>
          <p:cNvSpPr txBox="1"/>
          <p:nvPr/>
        </p:nvSpPr>
        <p:spPr>
          <a:xfrm>
            <a:off x="5845014" y="4178569"/>
            <a:ext cx="5870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Solution</a:t>
            </a:r>
          </a:p>
          <a:p>
            <a:pPr algn="ctr"/>
            <a:r>
              <a:rPr lang="en-US" altLang="ko-KR" sz="900" b="1" dirty="0">
                <a:cs typeface="Arial" panose="020B0604020202020204" pitchFamily="34" charset="0"/>
              </a:rPr>
              <a:t>Partner</a:t>
            </a:r>
            <a:endParaRPr lang="ko-KR" altLang="en-US" sz="900" b="1" dirty="0">
              <a:cs typeface="Arial" panose="020B0604020202020204" pitchFamily="34" charset="0"/>
            </a:endParaRPr>
          </a:p>
        </p:txBody>
      </p:sp>
      <p:sp>
        <p:nvSpPr>
          <p:cNvPr id="3108" name="직사각형 3107">
            <a:extLst>
              <a:ext uri="{FF2B5EF4-FFF2-40B4-BE49-F238E27FC236}">
                <a16:creationId xmlns:a16="http://schemas.microsoft.com/office/drawing/2014/main" id="{9693C423-49C2-4AF6-AE6B-450069851FBB}"/>
              </a:ext>
            </a:extLst>
          </p:cNvPr>
          <p:cNvSpPr/>
          <p:nvPr/>
        </p:nvSpPr>
        <p:spPr>
          <a:xfrm rot="10155238">
            <a:off x="2083952" y="3845006"/>
            <a:ext cx="1836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직사각형 174">
            <a:extLst>
              <a:ext uri="{FF2B5EF4-FFF2-40B4-BE49-F238E27FC236}">
                <a16:creationId xmlns:a16="http://schemas.microsoft.com/office/drawing/2014/main" id="{0F285738-1232-49D4-88ED-25D610F9C3D7}"/>
              </a:ext>
            </a:extLst>
          </p:cNvPr>
          <p:cNvSpPr/>
          <p:nvPr/>
        </p:nvSpPr>
        <p:spPr>
          <a:xfrm rot="3033113">
            <a:off x="2896240" y="1954439"/>
            <a:ext cx="1800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6" name="직사각형 175">
            <a:extLst>
              <a:ext uri="{FF2B5EF4-FFF2-40B4-BE49-F238E27FC236}">
                <a16:creationId xmlns:a16="http://schemas.microsoft.com/office/drawing/2014/main" id="{F9D66E87-B815-40F0-8F8D-8286E2B2C3B4}"/>
              </a:ext>
            </a:extLst>
          </p:cNvPr>
          <p:cNvSpPr/>
          <p:nvPr/>
        </p:nvSpPr>
        <p:spPr>
          <a:xfrm rot="9079946">
            <a:off x="5673336" y="2698908"/>
            <a:ext cx="1800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C4B52943-6F57-4C03-AE47-D4D48E7CC72E}"/>
              </a:ext>
            </a:extLst>
          </p:cNvPr>
          <p:cNvSpPr/>
          <p:nvPr/>
        </p:nvSpPr>
        <p:spPr>
          <a:xfrm rot="18167468">
            <a:off x="2802019" y="5051336"/>
            <a:ext cx="1872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직사각형 178">
            <a:extLst>
              <a:ext uri="{FF2B5EF4-FFF2-40B4-BE49-F238E27FC236}">
                <a16:creationId xmlns:a16="http://schemas.microsoft.com/office/drawing/2014/main" id="{87B5D5CC-FC7C-4DCE-9A38-AF066752BF12}"/>
              </a:ext>
            </a:extLst>
          </p:cNvPr>
          <p:cNvSpPr/>
          <p:nvPr/>
        </p:nvSpPr>
        <p:spPr>
          <a:xfrm rot="3203757">
            <a:off x="5088810" y="5067332"/>
            <a:ext cx="1836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Picture 19" descr="Logo-IPEtronik-02">
            <a:hlinkClick r:id="rId3" action="ppaction://hlinksldjump"/>
            <a:extLst>
              <a:ext uri="{FF2B5EF4-FFF2-40B4-BE49-F238E27FC236}">
                <a16:creationId xmlns:a16="http://schemas.microsoft.com/office/drawing/2014/main" id="{CE381967-795D-4EAD-8986-4657D8948D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14096" y="4344918"/>
            <a:ext cx="702000" cy="168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7" name="그림 86">
            <a:extLst>
              <a:ext uri="{FF2B5EF4-FFF2-40B4-BE49-F238E27FC236}">
                <a16:creationId xmlns:a16="http://schemas.microsoft.com/office/drawing/2014/main" id="{A8A74A76-D92E-43F1-A1B6-6E93D7EE1A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11987" y="4964316"/>
            <a:ext cx="648000" cy="212997"/>
          </a:xfrm>
          <a:prstGeom prst="rect">
            <a:avLst/>
          </a:prstGeom>
        </p:spPr>
      </p:pic>
      <p:pic>
        <p:nvPicPr>
          <p:cNvPr id="90" name="Picture 2" descr="http://www.technica-engineering.de/wp-content/themes/technica-engineering/images/logo_@2X.png">
            <a:hlinkClick r:id="rId6" action="ppaction://hlinksldjump"/>
            <a:extLst>
              <a:ext uri="{FF2B5EF4-FFF2-40B4-BE49-F238E27FC236}">
                <a16:creationId xmlns:a16="http://schemas.microsoft.com/office/drawing/2014/main" id="{3247AB96-3479-43F3-8A5E-1C93DB91F1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482761" y="1296182"/>
            <a:ext cx="576284" cy="221008"/>
          </a:xfrm>
          <a:prstGeom prst="rect">
            <a:avLst/>
          </a:prstGeom>
          <a:noFill/>
        </p:spPr>
      </p:pic>
      <p:pic>
        <p:nvPicPr>
          <p:cNvPr id="91" name="Picture 2" descr="K2L Connecting Networks">
            <a:hlinkClick r:id="rId8" action="ppaction://hlinksldjump"/>
            <a:extLst>
              <a:ext uri="{FF2B5EF4-FFF2-40B4-BE49-F238E27FC236}">
                <a16:creationId xmlns:a16="http://schemas.microsoft.com/office/drawing/2014/main" id="{1A8AED96-7ADF-44A8-8F79-7E368D275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07987" y="1074430"/>
            <a:ext cx="575788" cy="176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" name="그림 91">
            <a:hlinkClick r:id="rId10" action="ppaction://hlinksldjump"/>
            <a:extLst>
              <a:ext uri="{FF2B5EF4-FFF2-40B4-BE49-F238E27FC236}">
                <a16:creationId xmlns:a16="http://schemas.microsoft.com/office/drawing/2014/main" id="{BBAA6429-01C1-49B5-AFC7-94CE7595CF5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36760" y="1112646"/>
            <a:ext cx="873781" cy="202370"/>
          </a:xfrm>
          <a:prstGeom prst="rect">
            <a:avLst/>
          </a:prstGeom>
        </p:spPr>
      </p:pic>
      <p:pic>
        <p:nvPicPr>
          <p:cNvPr id="93" name="Picture 3">
            <a:hlinkClick r:id="rId12" action="ppaction://hlinksldjump"/>
            <a:extLst>
              <a:ext uri="{FF2B5EF4-FFF2-40B4-BE49-F238E27FC236}">
                <a16:creationId xmlns:a16="http://schemas.microsoft.com/office/drawing/2014/main" id="{188B0E1B-C575-49B6-9717-4754B9E723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073532" y="1412653"/>
            <a:ext cx="426589" cy="26132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" name="그림 4">
            <a:hlinkClick r:id="rId14" action="ppaction://hlinksldjump"/>
            <a:extLst>
              <a:ext uri="{FF2B5EF4-FFF2-40B4-BE49-F238E27FC236}">
                <a16:creationId xmlns:a16="http://schemas.microsoft.com/office/drawing/2014/main" id="{A5D55F81-5409-451E-9724-8DBB9BD62AF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574771" y="1868982"/>
            <a:ext cx="485423" cy="252000"/>
          </a:xfrm>
          <a:prstGeom prst="rect">
            <a:avLst/>
          </a:prstGeom>
        </p:spPr>
      </p:pic>
      <p:sp>
        <p:nvSpPr>
          <p:cNvPr id="95" name="직사각형 94">
            <a:extLst>
              <a:ext uri="{FF2B5EF4-FFF2-40B4-BE49-F238E27FC236}">
                <a16:creationId xmlns:a16="http://schemas.microsoft.com/office/drawing/2014/main" id="{65BC4B88-62AD-4FAE-95F9-28329DE536BC}"/>
              </a:ext>
            </a:extLst>
          </p:cNvPr>
          <p:cNvSpPr/>
          <p:nvPr/>
        </p:nvSpPr>
        <p:spPr>
          <a:xfrm rot="11758337">
            <a:off x="5747663" y="3987187"/>
            <a:ext cx="1872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6" name="Picture 2" descr="http://www.testerlyzer.de/img/ruetz_system_solutions_logo.png">
            <a:hlinkClick r:id="rId16" action="ppaction://hlinksldjump"/>
            <a:extLst>
              <a:ext uri="{FF2B5EF4-FFF2-40B4-BE49-F238E27FC236}">
                <a16:creationId xmlns:a16="http://schemas.microsoft.com/office/drawing/2014/main" id="{DCD6EE49-AF17-493F-B850-054E8E77F2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7097719" y="3267236"/>
            <a:ext cx="586069" cy="141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7" name="Picture 2" descr="HOME">
            <a:hlinkClick r:id="rId18" action="ppaction://hlinksldjump"/>
            <a:extLst>
              <a:ext uri="{FF2B5EF4-FFF2-40B4-BE49-F238E27FC236}">
                <a16:creationId xmlns:a16="http://schemas.microsoft.com/office/drawing/2014/main" id="{0929A7D7-81E3-4BA0-88F5-10C27F673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2568035" y="2035087"/>
            <a:ext cx="648000" cy="1715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8" name="그림 97">
            <a:extLst>
              <a:ext uri="{FF2B5EF4-FFF2-40B4-BE49-F238E27FC236}">
                <a16:creationId xmlns:a16="http://schemas.microsoft.com/office/drawing/2014/main" id="{6605629C-3E18-4734-968C-C8B67568C20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172035" y="2673947"/>
            <a:ext cx="720000" cy="156067"/>
          </a:xfrm>
          <a:prstGeom prst="rect">
            <a:avLst/>
          </a:prstGeom>
        </p:spPr>
      </p:pic>
      <p:pic>
        <p:nvPicPr>
          <p:cNvPr id="99" name="그림 98">
            <a:extLst>
              <a:ext uri="{FF2B5EF4-FFF2-40B4-BE49-F238E27FC236}">
                <a16:creationId xmlns:a16="http://schemas.microsoft.com/office/drawing/2014/main" id="{B24983BC-B0F9-470F-ACD2-B6A1E8171C10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2067098" y="3390854"/>
            <a:ext cx="701906" cy="138229"/>
          </a:xfrm>
          <a:prstGeom prst="rect">
            <a:avLst/>
          </a:prstGeom>
        </p:spPr>
      </p:pic>
      <p:pic>
        <p:nvPicPr>
          <p:cNvPr id="100" name="그림 99">
            <a:hlinkClick r:id="rId22" action="ppaction://hlinksldjump"/>
            <a:extLst>
              <a:ext uri="{FF2B5EF4-FFF2-40B4-BE49-F238E27FC236}">
                <a16:creationId xmlns:a16="http://schemas.microsoft.com/office/drawing/2014/main" id="{0A8CF3BD-5A20-4FE9-8BA9-046E2F98883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704" y="5819945"/>
            <a:ext cx="604923" cy="267105"/>
          </a:xfrm>
          <a:prstGeom prst="rect">
            <a:avLst/>
          </a:prstGeom>
        </p:spPr>
      </p:pic>
      <p:pic>
        <p:nvPicPr>
          <p:cNvPr id="102" name="Picture 5">
            <a:hlinkClick r:id="rId24" action="ppaction://hlinksldjump"/>
            <a:extLst>
              <a:ext uri="{FF2B5EF4-FFF2-40B4-BE49-F238E27FC236}">
                <a16:creationId xmlns:a16="http://schemas.microsoft.com/office/drawing/2014/main" id="{4E42FAE5-BD87-4535-8676-E2BDEFE71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1082" y="5759288"/>
            <a:ext cx="524386" cy="36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그림 102">
            <a:extLst>
              <a:ext uri="{FF2B5EF4-FFF2-40B4-BE49-F238E27FC236}">
                <a16:creationId xmlns:a16="http://schemas.microsoft.com/office/drawing/2014/main" id="{FF0440E6-680A-4CB4-8848-A3E68E9D71CE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6764154" y="4554548"/>
            <a:ext cx="720000" cy="162004"/>
          </a:xfrm>
          <a:prstGeom prst="rect">
            <a:avLst/>
          </a:prstGeom>
        </p:spPr>
      </p:pic>
      <p:pic>
        <p:nvPicPr>
          <p:cNvPr id="104" name="그림 103">
            <a:extLst>
              <a:ext uri="{FF2B5EF4-FFF2-40B4-BE49-F238E27FC236}">
                <a16:creationId xmlns:a16="http://schemas.microsoft.com/office/drawing/2014/main" id="{DAFCBEC2-7E2D-4E68-8761-544A3CAA1CA8}"/>
              </a:ext>
            </a:extLst>
          </p:cNvPr>
          <p:cNvPicPr>
            <a:picLocks noChangeAspect="1"/>
          </p:cNvPicPr>
          <p:nvPr/>
        </p:nvPicPr>
        <p:blipFill>
          <a:blip r:embed="rId27"/>
          <a:stretch>
            <a:fillRect/>
          </a:stretch>
        </p:blipFill>
        <p:spPr>
          <a:xfrm>
            <a:off x="6492764" y="5143657"/>
            <a:ext cx="332745" cy="237935"/>
          </a:xfrm>
          <a:prstGeom prst="rect">
            <a:avLst/>
          </a:prstGeom>
        </p:spPr>
      </p:pic>
      <p:sp>
        <p:nvSpPr>
          <p:cNvPr id="40" name="타원 39">
            <a:extLst>
              <a:ext uri="{FF2B5EF4-FFF2-40B4-BE49-F238E27FC236}">
                <a16:creationId xmlns:a16="http://schemas.microsoft.com/office/drawing/2014/main" id="{D84F5566-463A-467F-B812-994C2E100B59}"/>
              </a:ext>
            </a:extLst>
          </p:cNvPr>
          <p:cNvSpPr/>
          <p:nvPr/>
        </p:nvSpPr>
        <p:spPr>
          <a:xfrm>
            <a:off x="8538853" y="619513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2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3BFFF6E3-4D87-49EA-A90A-B8E298B18E72}"/>
              </a:ext>
            </a:extLst>
          </p:cNvPr>
          <p:cNvSpPr/>
          <p:nvPr/>
        </p:nvSpPr>
        <p:spPr>
          <a:xfrm>
            <a:off x="8851512" y="619545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3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pic>
        <p:nvPicPr>
          <p:cNvPr id="42" name="그래픽 41">
            <a:hlinkClick r:id="rId28" action="ppaction://hlinksldjump"/>
            <a:extLst>
              <a:ext uri="{FF2B5EF4-FFF2-40B4-BE49-F238E27FC236}">
                <a16:creationId xmlns:a16="http://schemas.microsoft.com/office/drawing/2014/main" id="{FC7D7D10-92F4-4A43-8841-C34208D9BA9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226194" y="6192282"/>
            <a:ext cx="246900" cy="246900"/>
          </a:xfrm>
          <a:prstGeom prst="rect">
            <a:avLst/>
          </a:prstGeom>
        </p:spPr>
      </p:pic>
      <p:pic>
        <p:nvPicPr>
          <p:cNvPr id="43" name="그래픽 42">
            <a:hlinkClick r:id="rId31" action="ppaction://hlinksldjump"/>
            <a:extLst>
              <a:ext uri="{FF2B5EF4-FFF2-40B4-BE49-F238E27FC236}">
                <a16:creationId xmlns:a16="http://schemas.microsoft.com/office/drawing/2014/main" id="{2A1762F7-40E0-48FE-B2E6-74CE9736053D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536952" y="6192282"/>
            <a:ext cx="246900" cy="246900"/>
          </a:xfrm>
          <a:prstGeom prst="rect">
            <a:avLst/>
          </a:prstGeom>
        </p:spPr>
      </p:pic>
      <p:pic>
        <p:nvPicPr>
          <p:cNvPr id="44" name="그래픽 43">
            <a:hlinkClick r:id="rId32" action="ppaction://hlinksldjump"/>
            <a:extLst>
              <a:ext uri="{FF2B5EF4-FFF2-40B4-BE49-F238E27FC236}">
                <a16:creationId xmlns:a16="http://schemas.microsoft.com/office/drawing/2014/main" id="{16C30CF0-73D0-4E3D-918A-BA8D75E590F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8848662" y="6184213"/>
            <a:ext cx="246900" cy="246900"/>
          </a:xfrm>
          <a:prstGeom prst="rect">
            <a:avLst/>
          </a:prstGeom>
        </p:spPr>
      </p:pic>
      <p:pic>
        <p:nvPicPr>
          <p:cNvPr id="45" name="그래픽 44">
            <a:hlinkClick r:id="rId33" action="ppaction://hlinksldjump"/>
            <a:extLst>
              <a:ext uri="{FF2B5EF4-FFF2-40B4-BE49-F238E27FC236}">
                <a16:creationId xmlns:a16="http://schemas.microsoft.com/office/drawing/2014/main" id="{02C7E73A-1A4A-43EA-98B2-658C127E2A26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96DAC541-7B7A-43D3-8B79-37D633B846F1}">
                <asvg:svgBlip xmlns:asvg="http://schemas.microsoft.com/office/drawing/2016/SVG/main" r:embed="rId30"/>
              </a:ext>
            </a:extLst>
          </a:blip>
          <a:stretch>
            <a:fillRect/>
          </a:stretch>
        </p:blipFill>
        <p:spPr>
          <a:xfrm>
            <a:off x="9151983" y="6192282"/>
            <a:ext cx="246900" cy="2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272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00F46EB-476A-4E1B-A26F-2148CC4A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18</a:t>
            </a:fld>
            <a:endParaRPr lang="ko-KR" altLang="en-US"/>
          </a:p>
        </p:txBody>
      </p:sp>
      <p:pic>
        <p:nvPicPr>
          <p:cNvPr id="21" name="그림 20">
            <a:hlinkClick r:id="rId2" action="ppaction://hlinksldjump"/>
            <a:extLst>
              <a:ext uri="{FF2B5EF4-FFF2-40B4-BE49-F238E27FC236}">
                <a16:creationId xmlns:a16="http://schemas.microsoft.com/office/drawing/2014/main" id="{059BCA35-4859-4A96-8EC2-F4C7B808C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18D96C13-E3D1-40C9-944F-D5A23F643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2B0ABF0B-3C2A-4F68-9AA6-2CD5AF68F3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1620" y="694617"/>
            <a:ext cx="1979999" cy="377257"/>
          </a:xfrm>
          <a:prstGeom prst="rect">
            <a:avLst/>
          </a:prstGeom>
        </p:spPr>
      </p:pic>
      <p:graphicFrame>
        <p:nvGraphicFramePr>
          <p:cNvPr id="25" name="표 24">
            <a:extLst>
              <a:ext uri="{FF2B5EF4-FFF2-40B4-BE49-F238E27FC236}">
                <a16:creationId xmlns:a16="http://schemas.microsoft.com/office/drawing/2014/main" id="{4C808844-D075-4543-AE99-8E005BBDAA84}"/>
              </a:ext>
            </a:extLst>
          </p:cNvPr>
          <p:cNvGraphicFramePr>
            <a:graphicFrameLocks noGrp="1"/>
          </p:cNvGraphicFramePr>
          <p:nvPr/>
        </p:nvGraphicFramePr>
        <p:xfrm>
          <a:off x="5731528" y="2788069"/>
          <a:ext cx="3797781" cy="123418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0195">
                  <a:extLst>
                    <a:ext uri="{9D8B030D-6E8A-4147-A177-3AD203B41FA5}">
                      <a16:colId xmlns:a16="http://schemas.microsoft.com/office/drawing/2014/main" val="238013134"/>
                    </a:ext>
                  </a:extLst>
                </a:gridCol>
                <a:gridCol w="2557586">
                  <a:extLst>
                    <a:ext uri="{9D8B030D-6E8A-4147-A177-3AD203B41FA5}">
                      <a16:colId xmlns:a16="http://schemas.microsoft.com/office/drawing/2014/main" val="3731196924"/>
                    </a:ext>
                  </a:extLst>
                </a:gridCol>
              </a:tblGrid>
              <a:tr h="2027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>
                          <a:latin typeface="+mn-lt"/>
                        </a:rPr>
                        <a:t>DC Power Supply</a:t>
                      </a:r>
                      <a:endParaRPr lang="ko-KR" altLang="en-US" sz="8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b="0" dirty="0">
                          <a:latin typeface="+mn-lt"/>
                          <a:ea typeface="+mn-ea"/>
                        </a:rPr>
                        <a:t>36W ~ 40kW, Bipolar Power Supply</a:t>
                      </a:r>
                      <a:endParaRPr lang="ko-KR" altLang="en-US" sz="800" b="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8152794"/>
                  </a:ext>
                </a:extLst>
              </a:tr>
              <a:tr h="207595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AC Power Supply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latin typeface="+mn-lt"/>
                        </a:rPr>
                        <a:t>1kVA ~ 27kVA</a:t>
                      </a:r>
                      <a:endParaRPr lang="ko-KR" altLang="en-US" sz="8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267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DC Electronic Load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>
                          <a:latin typeface="+mn-lt"/>
                          <a:ea typeface="+mn-ea"/>
                        </a:rPr>
                        <a:t>70 ~ 100kW </a:t>
                      </a:r>
                      <a:endParaRPr lang="ko-KR" altLang="en-US" sz="8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9574023"/>
                  </a:ext>
                </a:extLst>
              </a:tr>
              <a:tr h="125381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AC Electronic Load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dirty="0">
                          <a:latin typeface="+mn-lt"/>
                          <a:ea typeface="+mn-ea"/>
                        </a:rPr>
                        <a:t>1kVA ~ 20.4kW</a:t>
                      </a:r>
                      <a:endParaRPr lang="ko-KR" altLang="en-US" sz="800" dirty="0">
                        <a:latin typeface="+mn-lt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36228"/>
                  </a:ext>
                </a:extLst>
              </a:tr>
              <a:tr h="125381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Safety Tester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dirty="0"/>
                        <a:t>Hi-pot, IR Tester, EC Tester, LC Tester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4251388"/>
                  </a:ext>
                </a:extLst>
              </a:tr>
            </a:tbl>
          </a:graphicData>
        </a:graphic>
      </p:graphicFrame>
      <p:grpSp>
        <p:nvGrpSpPr>
          <p:cNvPr id="26" name="그룹 25">
            <a:extLst>
              <a:ext uri="{FF2B5EF4-FFF2-40B4-BE49-F238E27FC236}">
                <a16:creationId xmlns:a16="http://schemas.microsoft.com/office/drawing/2014/main" id="{43273067-9570-40F1-AD9B-FB5ACE5A0AEE}"/>
              </a:ext>
            </a:extLst>
          </p:cNvPr>
          <p:cNvGrpSpPr/>
          <p:nvPr/>
        </p:nvGrpSpPr>
        <p:grpSpPr>
          <a:xfrm>
            <a:off x="5731529" y="2454147"/>
            <a:ext cx="3752037" cy="251812"/>
            <a:chOff x="5649474" y="2455329"/>
            <a:chExt cx="3752037" cy="251812"/>
          </a:xfrm>
        </p:grpSpPr>
        <p:sp>
          <p:nvSpPr>
            <p:cNvPr id="27" name="모서리가 둥근 직사각형 12">
              <a:extLst>
                <a:ext uri="{FF2B5EF4-FFF2-40B4-BE49-F238E27FC236}">
                  <a16:creationId xmlns:a16="http://schemas.microsoft.com/office/drawing/2014/main" id="{4108C7FF-58C6-4708-8EF0-0D02DC513BE8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cs typeface="Segoe UI Semibold" panose="020B0702040204020203" pitchFamily="34" charset="0"/>
                </a:rPr>
                <a:t>Main Item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28" name="직선 연결선 27">
              <a:extLst>
                <a:ext uri="{FF2B5EF4-FFF2-40B4-BE49-F238E27FC236}">
                  <a16:creationId xmlns:a16="http://schemas.microsoft.com/office/drawing/2014/main" id="{B2B954EB-B5A3-4C9A-95A6-55A815BB89AC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D4BD9ADB-CFFC-4A6C-82C7-44862416B3E6}"/>
              </a:ext>
            </a:extLst>
          </p:cNvPr>
          <p:cNvCxnSpPr>
            <a:cxnSpLocks/>
          </p:cNvCxnSpPr>
          <p:nvPr/>
        </p:nvCxnSpPr>
        <p:spPr>
          <a:xfrm>
            <a:off x="5731529" y="2331949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49773FDA-CFED-416C-89C3-C6EF2800F5E2}"/>
              </a:ext>
            </a:extLst>
          </p:cNvPr>
          <p:cNvGrpSpPr/>
          <p:nvPr/>
        </p:nvGrpSpPr>
        <p:grpSpPr>
          <a:xfrm>
            <a:off x="5697053" y="1278146"/>
            <a:ext cx="3752037" cy="251812"/>
            <a:chOff x="5649474" y="2455329"/>
            <a:chExt cx="3752037" cy="251812"/>
          </a:xfrm>
        </p:grpSpPr>
        <p:sp>
          <p:nvSpPr>
            <p:cNvPr id="31" name="모서리가 둥근 직사각형 12">
              <a:extLst>
                <a:ext uri="{FF2B5EF4-FFF2-40B4-BE49-F238E27FC236}">
                  <a16:creationId xmlns:a16="http://schemas.microsoft.com/office/drawing/2014/main" id="{53406482-C0DA-41D8-BFAC-8C3ABD6C402F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1FD264D0-1F5E-4DD0-BF6F-ECA4A00E862A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D2D60671-7E95-4A33-81AA-67E073C4350F}"/>
              </a:ext>
            </a:extLst>
          </p:cNvPr>
          <p:cNvGrpSpPr/>
          <p:nvPr/>
        </p:nvGrpSpPr>
        <p:grpSpPr>
          <a:xfrm>
            <a:off x="5686190" y="4451966"/>
            <a:ext cx="3788037" cy="251812"/>
            <a:chOff x="5649474" y="2455329"/>
            <a:chExt cx="3788037" cy="251812"/>
          </a:xfrm>
        </p:grpSpPr>
        <p:sp>
          <p:nvSpPr>
            <p:cNvPr id="38" name="모서리가 둥근 직사각형 12">
              <a:extLst>
                <a:ext uri="{FF2B5EF4-FFF2-40B4-BE49-F238E27FC236}">
                  <a16:creationId xmlns:a16="http://schemas.microsoft.com/office/drawing/2014/main" id="{BC7196C4-72F8-41B2-BCFE-1A820FB65D60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728D785A-8889-4B07-9817-4C90E436D9D6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4B9FCD03-B3C6-47AD-A09E-D22B27C1B532}"/>
              </a:ext>
            </a:extLst>
          </p:cNvPr>
          <p:cNvCxnSpPr>
            <a:cxnSpLocks/>
          </p:cNvCxnSpPr>
          <p:nvPr/>
        </p:nvCxnSpPr>
        <p:spPr>
          <a:xfrm>
            <a:off x="5731529" y="429989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1" name="그룹 40">
            <a:extLst>
              <a:ext uri="{FF2B5EF4-FFF2-40B4-BE49-F238E27FC236}">
                <a16:creationId xmlns:a16="http://schemas.microsoft.com/office/drawing/2014/main" id="{11A83B51-307B-41A3-AF1F-75F42D3C17FC}"/>
              </a:ext>
            </a:extLst>
          </p:cNvPr>
          <p:cNvGrpSpPr/>
          <p:nvPr/>
        </p:nvGrpSpPr>
        <p:grpSpPr>
          <a:xfrm>
            <a:off x="5686190" y="5512468"/>
            <a:ext cx="3788037" cy="251812"/>
            <a:chOff x="5649474" y="2455329"/>
            <a:chExt cx="3788037" cy="251812"/>
          </a:xfrm>
        </p:grpSpPr>
        <p:sp>
          <p:nvSpPr>
            <p:cNvPr id="42" name="모서리가 둥근 직사각형 12">
              <a:extLst>
                <a:ext uri="{FF2B5EF4-FFF2-40B4-BE49-F238E27FC236}">
                  <a16:creationId xmlns:a16="http://schemas.microsoft.com/office/drawing/2014/main" id="{07BB3C81-B134-4D47-B709-359442998575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3" name="직선 연결선 42">
              <a:extLst>
                <a:ext uri="{FF2B5EF4-FFF2-40B4-BE49-F238E27FC236}">
                  <a16:creationId xmlns:a16="http://schemas.microsoft.com/office/drawing/2014/main" id="{23528DB6-BE3C-489F-8804-C923561150A3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92D4E798-3020-444C-8148-74D36D97C41E}"/>
              </a:ext>
            </a:extLst>
          </p:cNvPr>
          <p:cNvCxnSpPr>
            <a:cxnSpLocks/>
          </p:cNvCxnSpPr>
          <p:nvPr/>
        </p:nvCxnSpPr>
        <p:spPr>
          <a:xfrm>
            <a:off x="5731529" y="52739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직사각형 44">
            <a:extLst>
              <a:ext uri="{FF2B5EF4-FFF2-40B4-BE49-F238E27FC236}">
                <a16:creationId xmlns:a16="http://schemas.microsoft.com/office/drawing/2014/main" id="{2E6BCE2D-8991-4B0D-9A12-67E52FC516C2}"/>
              </a:ext>
            </a:extLst>
          </p:cNvPr>
          <p:cNvSpPr/>
          <p:nvPr/>
        </p:nvSpPr>
        <p:spPr>
          <a:xfrm>
            <a:off x="5686190" y="4738276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#Green, #Power, #E-Load, #Safety, #Hi-pot, #IR, #LC, #EC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AA785D8F-686A-43F5-A230-346EA971B81F}"/>
              </a:ext>
            </a:extLst>
          </p:cNvPr>
          <p:cNvCxnSpPr>
            <a:cxnSpLocks/>
          </p:cNvCxnSpPr>
          <p:nvPr/>
        </p:nvCxnSpPr>
        <p:spPr>
          <a:xfrm>
            <a:off x="5731529" y="6214474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직사각형 46">
            <a:extLst>
              <a:ext uri="{FF2B5EF4-FFF2-40B4-BE49-F238E27FC236}">
                <a16:creationId xmlns:a16="http://schemas.microsoft.com/office/drawing/2014/main" id="{B620C73F-1809-495B-996D-CB6658899DB8}"/>
              </a:ext>
            </a:extLst>
          </p:cNvPr>
          <p:cNvSpPr/>
          <p:nvPr/>
        </p:nvSpPr>
        <p:spPr>
          <a:xfrm>
            <a:off x="5686190" y="5819320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L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S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H</a:t>
            </a:r>
            <a:r>
              <a:rPr lang="ko-KR" altLang="en-US" sz="900" dirty="0">
                <a:solidFill>
                  <a:schemeClr val="tx1"/>
                </a:solidFill>
              </a:rPr>
              <a:t>사 외 다수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50" name="직사각형 49">
            <a:extLst>
              <a:ext uri="{FF2B5EF4-FFF2-40B4-BE49-F238E27FC236}">
                <a16:creationId xmlns:a16="http://schemas.microsoft.com/office/drawing/2014/main" id="{FB1AF6FD-B1BA-43E0-ABF9-287665FA3BB9}"/>
              </a:ext>
            </a:extLst>
          </p:cNvPr>
          <p:cNvSpPr/>
          <p:nvPr/>
        </p:nvSpPr>
        <p:spPr>
          <a:xfrm>
            <a:off x="5731528" y="1576566"/>
            <a:ext cx="3840367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900" dirty="0" err="1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기쿠스이는</a:t>
            </a: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 환경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,</a:t>
            </a: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 신에너지분야 관련 기술의 솔루션을 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‘</a:t>
            </a: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에너지 창출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‘, ‘</a:t>
            </a: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에너지 축적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‘, ‘</a:t>
            </a: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에너지 절약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＇</a:t>
            </a: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의 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3</a:t>
            </a: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분야로 나누어 각각에 대응하는 제품을 제공하고 있습니다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. 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3F6C81E1-EB43-4AEB-BB2B-43E45341C6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3738" y="3033449"/>
            <a:ext cx="1401247" cy="742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C7E517E-304F-406D-A4C1-6E611BA41DC1}"/>
              </a:ext>
            </a:extLst>
          </p:cNvPr>
          <p:cNvSpPr txBox="1"/>
          <p:nvPr/>
        </p:nvSpPr>
        <p:spPr>
          <a:xfrm>
            <a:off x="3584104" y="3788250"/>
            <a:ext cx="93326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Safety Tester</a:t>
            </a:r>
            <a:endParaRPr lang="ko-KR" altLang="en-US" sz="1100" dirty="0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1130FED4-8999-4B33-92AA-B01F8EB4D5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5779" y="1493006"/>
            <a:ext cx="1980000" cy="107307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48243937-8739-45DE-B996-A1D66DAE76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07035" y="1088466"/>
            <a:ext cx="1594654" cy="1511213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B730ED4-F8A8-4617-9C81-7263650DCB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2155" y="2721605"/>
            <a:ext cx="1663860" cy="1232156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E873E00-E44E-4737-8F2C-A68E180DC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42330" y="4497463"/>
            <a:ext cx="1638300" cy="620969"/>
          </a:xfrm>
          <a:prstGeom prst="rect">
            <a:avLst/>
          </a:prstGeom>
        </p:spPr>
      </p:pic>
      <p:pic>
        <p:nvPicPr>
          <p:cNvPr id="20" name="그림 19">
            <a:extLst>
              <a:ext uri="{FF2B5EF4-FFF2-40B4-BE49-F238E27FC236}">
                <a16:creationId xmlns:a16="http://schemas.microsoft.com/office/drawing/2014/main" id="{CC24716E-BB5C-4933-86B3-269F4BF306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68457" y="5628253"/>
            <a:ext cx="1325299" cy="523294"/>
          </a:xfrm>
          <a:prstGeom prst="rect">
            <a:avLst/>
          </a:prstGeom>
        </p:spPr>
      </p:pic>
      <p:pic>
        <p:nvPicPr>
          <p:cNvPr id="22" name="그림 21">
            <a:extLst>
              <a:ext uri="{FF2B5EF4-FFF2-40B4-BE49-F238E27FC236}">
                <a16:creationId xmlns:a16="http://schemas.microsoft.com/office/drawing/2014/main" id="{0C9010F8-FFC0-49DE-87D1-352BF74250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86190" y="4109224"/>
            <a:ext cx="2231958" cy="999731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BC45EF4A-FA89-4B98-8D1E-420459F5DBD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86724" y="5457589"/>
            <a:ext cx="1154744" cy="735866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737E9DF8-C9A4-4F3D-8796-DFF2FBFBF524}"/>
              </a:ext>
            </a:extLst>
          </p:cNvPr>
          <p:cNvSpPr txBox="1"/>
          <p:nvPr/>
        </p:nvSpPr>
        <p:spPr>
          <a:xfrm>
            <a:off x="922523" y="2441942"/>
            <a:ext cx="115929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DC</a:t>
            </a:r>
            <a:r>
              <a:rPr lang="ko-KR" altLang="en-US" sz="1100" dirty="0"/>
              <a:t> </a:t>
            </a:r>
            <a:r>
              <a:rPr lang="en-US" altLang="ko-KR" sz="1100" dirty="0"/>
              <a:t>Power</a:t>
            </a:r>
            <a:r>
              <a:rPr lang="ko-KR" altLang="en-US" sz="1100" dirty="0"/>
              <a:t> </a:t>
            </a:r>
            <a:r>
              <a:rPr lang="en-US" altLang="ko-KR" sz="1100" dirty="0"/>
              <a:t>Supply</a:t>
            </a:r>
            <a:endParaRPr lang="ko-KR" altLang="en-US" sz="1100" dirty="0"/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BAAC0A86-1798-4563-8413-A5711682D8B2}"/>
              </a:ext>
            </a:extLst>
          </p:cNvPr>
          <p:cNvSpPr txBox="1"/>
          <p:nvPr/>
        </p:nvSpPr>
        <p:spPr>
          <a:xfrm>
            <a:off x="3424715" y="2441942"/>
            <a:ext cx="115448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AC</a:t>
            </a:r>
            <a:r>
              <a:rPr lang="ko-KR" altLang="en-US" sz="1100" dirty="0"/>
              <a:t> </a:t>
            </a:r>
            <a:r>
              <a:rPr lang="en-US" altLang="ko-KR" sz="1100" dirty="0"/>
              <a:t>Power</a:t>
            </a:r>
            <a:r>
              <a:rPr lang="ko-KR" altLang="en-US" sz="1100" dirty="0"/>
              <a:t> </a:t>
            </a:r>
            <a:r>
              <a:rPr lang="en-US" altLang="ko-KR" sz="1100" dirty="0"/>
              <a:t>Supply</a:t>
            </a:r>
            <a:endParaRPr lang="ko-KR" altLang="en-US" sz="1100" dirty="0"/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0C9EF827-3908-4064-B8C5-6B28B9B4FE6A}"/>
              </a:ext>
            </a:extLst>
          </p:cNvPr>
          <p:cNvSpPr txBox="1"/>
          <p:nvPr/>
        </p:nvSpPr>
        <p:spPr>
          <a:xfrm>
            <a:off x="943917" y="3788250"/>
            <a:ext cx="10567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Electronic Load</a:t>
            </a:r>
            <a:endParaRPr lang="ko-KR" altLang="en-US" sz="11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FC79223E-E5F2-43FA-B29A-416B521860E7}"/>
              </a:ext>
            </a:extLst>
          </p:cNvPr>
          <p:cNvSpPr txBox="1"/>
          <p:nvPr/>
        </p:nvSpPr>
        <p:spPr>
          <a:xfrm>
            <a:off x="1017020" y="5054932"/>
            <a:ext cx="84189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EMC Tester</a:t>
            </a:r>
            <a:endParaRPr lang="ko-KR" altLang="en-US" sz="1100" dirty="0"/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6C0B2D4-1565-4049-A7D7-1C28123C0F54}"/>
              </a:ext>
            </a:extLst>
          </p:cNvPr>
          <p:cNvSpPr txBox="1"/>
          <p:nvPr/>
        </p:nvSpPr>
        <p:spPr>
          <a:xfrm>
            <a:off x="622843" y="6203873"/>
            <a:ext cx="169469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Harmonic/Flicker Analyzer</a:t>
            </a:r>
            <a:endParaRPr lang="ko-KR" altLang="en-US" sz="1100" dirty="0"/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E818B3A9-3356-4A3F-91C8-A0CD5C7EAD7E}"/>
              </a:ext>
            </a:extLst>
          </p:cNvPr>
          <p:cNvSpPr txBox="1"/>
          <p:nvPr/>
        </p:nvSpPr>
        <p:spPr>
          <a:xfrm>
            <a:off x="3416281" y="6203873"/>
            <a:ext cx="12025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/>
              <a:t>Impedance meter</a:t>
            </a:r>
            <a:endParaRPr lang="ko-KR" altLang="en-US" sz="1100" dirty="0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AD9930E0-CBFD-4267-9CE3-0629F70538F7}"/>
              </a:ext>
            </a:extLst>
          </p:cNvPr>
          <p:cNvSpPr txBox="1"/>
          <p:nvPr/>
        </p:nvSpPr>
        <p:spPr>
          <a:xfrm>
            <a:off x="3491944" y="5054932"/>
            <a:ext cx="998991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100" dirty="0"/>
              <a:t>Battery Tester</a:t>
            </a:r>
            <a:endParaRPr lang="ko-KR" altLang="en-US" sz="1100" dirty="0"/>
          </a:p>
        </p:txBody>
      </p:sp>
      <p:sp>
        <p:nvSpPr>
          <p:cNvPr id="5" name="순서도: 대체 처리 4">
            <a:extLst>
              <a:ext uri="{FF2B5EF4-FFF2-40B4-BE49-F238E27FC236}">
                <a16:creationId xmlns:a16="http://schemas.microsoft.com/office/drawing/2014/main" id="{D2EDBC0B-E577-47D9-9C8D-7F94025C357C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53563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A491A75-B696-42AE-9835-20F036C9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19</a:t>
            </a:fld>
            <a:endParaRPr lang="ko-KR" altLang="en-US"/>
          </a:p>
        </p:txBody>
      </p:sp>
      <p:pic>
        <p:nvPicPr>
          <p:cNvPr id="5" name="Picture 2" descr="HOME">
            <a:hlinkClick r:id="rId2"/>
            <a:extLst>
              <a:ext uri="{FF2B5EF4-FFF2-40B4-BE49-F238E27FC236}">
                <a16:creationId xmlns:a16="http://schemas.microsoft.com/office/drawing/2014/main" id="{1B1434F7-C33A-4131-89D8-556C316C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0386" y="679706"/>
            <a:ext cx="19956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그림 21">
            <a:hlinkClick r:id="rId4" action="ppaction://hlinksldjump"/>
            <a:extLst>
              <a:ext uri="{FF2B5EF4-FFF2-40B4-BE49-F238E27FC236}">
                <a16:creationId xmlns:a16="http://schemas.microsoft.com/office/drawing/2014/main" id="{C3E2B423-B0F0-4C16-B5BD-A554AAAEB0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21" name="직사각형 20">
            <a:extLst>
              <a:ext uri="{FF2B5EF4-FFF2-40B4-BE49-F238E27FC236}">
                <a16:creationId xmlns:a16="http://schemas.microsoft.com/office/drawing/2014/main" id="{56A5EEE5-3FB8-4374-9C23-3276FF9BD9BA}"/>
              </a:ext>
            </a:extLst>
          </p:cNvPr>
          <p:cNvSpPr/>
          <p:nvPr/>
        </p:nvSpPr>
        <p:spPr>
          <a:xfrm>
            <a:off x="345986" y="1177429"/>
            <a:ext cx="1980000" cy="54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>
                <a:solidFill>
                  <a:srgbClr val="002060"/>
                </a:solidFill>
              </a:rPr>
              <a:t>파트너사 </a:t>
            </a:r>
            <a:r>
              <a:rPr lang="en-US" altLang="ko-KR" sz="1200" b="1" dirty="0">
                <a:solidFill>
                  <a:srgbClr val="002060"/>
                </a:solidFill>
              </a:rPr>
              <a:t>CI</a:t>
            </a:r>
          </a:p>
          <a:p>
            <a:pPr algn="ctr"/>
            <a:r>
              <a:rPr lang="en-US" altLang="ko-KR" sz="1000" dirty="0">
                <a:solidFill>
                  <a:srgbClr val="FF0000"/>
                </a:solidFill>
              </a:rPr>
              <a:t>PNG </a:t>
            </a:r>
            <a:r>
              <a:rPr lang="ko-KR" altLang="en-US" sz="1000" dirty="0">
                <a:solidFill>
                  <a:srgbClr val="FF0000"/>
                </a:solidFill>
              </a:rPr>
              <a:t>파일 삽입</a:t>
            </a:r>
            <a:endParaRPr lang="en-US" altLang="ko-KR" sz="1000" dirty="0">
              <a:solidFill>
                <a:srgbClr val="FF0000"/>
              </a:solidFill>
            </a:endParaRPr>
          </a:p>
          <a:p>
            <a:pPr algn="ctr"/>
            <a:r>
              <a:rPr lang="ko-KR" altLang="en-US" sz="1000" dirty="0">
                <a:solidFill>
                  <a:srgbClr val="FF0000"/>
                </a:solidFill>
              </a:rPr>
              <a:t>위치 공통</a:t>
            </a:r>
          </a:p>
        </p:txBody>
      </p:sp>
      <p:sp>
        <p:nvSpPr>
          <p:cNvPr id="23" name="직사각형 22">
            <a:extLst>
              <a:ext uri="{FF2B5EF4-FFF2-40B4-BE49-F238E27FC236}">
                <a16:creationId xmlns:a16="http://schemas.microsoft.com/office/drawing/2014/main" id="{D2BE2D79-AFCC-4CAC-9403-C8D77F9DB5C6}"/>
              </a:ext>
            </a:extLst>
          </p:cNvPr>
          <p:cNvSpPr/>
          <p:nvPr/>
        </p:nvSpPr>
        <p:spPr>
          <a:xfrm>
            <a:off x="9049259" y="628480"/>
            <a:ext cx="792341" cy="540000"/>
          </a:xfrm>
          <a:prstGeom prst="rect">
            <a:avLst/>
          </a:prstGeom>
          <a:solidFill>
            <a:schemeClr val="accent4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000" dirty="0" err="1">
                <a:solidFill>
                  <a:srgbClr val="FF0000"/>
                </a:solidFill>
              </a:rPr>
              <a:t>버튼부</a:t>
            </a:r>
            <a:r>
              <a:rPr lang="ko-KR" altLang="en-US" sz="1000" dirty="0">
                <a:solidFill>
                  <a:srgbClr val="FF0000"/>
                </a:solidFill>
              </a:rPr>
              <a:t> 위치 수정 금지</a:t>
            </a:r>
          </a:p>
        </p:txBody>
      </p: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F484FC22-1144-4D5C-8339-D3A4261C3678}"/>
              </a:ext>
            </a:extLst>
          </p:cNvPr>
          <p:cNvGrpSpPr/>
          <p:nvPr/>
        </p:nvGrpSpPr>
        <p:grpSpPr>
          <a:xfrm>
            <a:off x="345075" y="2039578"/>
            <a:ext cx="1844824" cy="1365633"/>
            <a:chOff x="4002402" y="1605374"/>
            <a:chExt cx="1844824" cy="1365633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C5BAABA0-FDAA-48EE-BEC1-9D7E06A88C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" t="69103" r="46969" b="17451"/>
            <a:stretch/>
          </p:blipFill>
          <p:spPr>
            <a:xfrm>
              <a:off x="4063495" y="2754031"/>
              <a:ext cx="736170" cy="216976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31A9C44D-BF42-4D63-9F7A-0135AC1F1C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91" b="27118"/>
            <a:stretch/>
          </p:blipFill>
          <p:spPr>
            <a:xfrm>
              <a:off x="4002402" y="1823626"/>
              <a:ext cx="1844824" cy="957302"/>
            </a:xfrm>
            <a:prstGeom prst="rect">
              <a:avLst/>
            </a:prstGeom>
          </p:spPr>
        </p:pic>
        <p:pic>
          <p:nvPicPr>
            <p:cNvPr id="27" name="그림 26">
              <a:extLst>
                <a:ext uri="{FF2B5EF4-FFF2-40B4-BE49-F238E27FC236}">
                  <a16:creationId xmlns:a16="http://schemas.microsoft.com/office/drawing/2014/main" id="{8DDBFC6F-BBB0-4842-818C-7815CF29AD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2" t="14059" r="6641" b="72416"/>
            <a:stretch/>
          </p:blipFill>
          <p:spPr>
            <a:xfrm>
              <a:off x="5229269" y="1605374"/>
              <a:ext cx="576064" cy="218252"/>
            </a:xfrm>
            <a:prstGeom prst="rect">
              <a:avLst/>
            </a:prstGeom>
          </p:spPr>
        </p:pic>
      </p:grpSp>
      <p:pic>
        <p:nvPicPr>
          <p:cNvPr id="28" name="Picture 8" descr="K2L MOCCA compact open Hardware for gateways between MOST, CAN, FlexRay, LIN and Ethernet">
            <a:extLst>
              <a:ext uri="{FF2B5EF4-FFF2-40B4-BE49-F238E27FC236}">
                <a16:creationId xmlns:a16="http://schemas.microsoft.com/office/drawing/2014/main" id="{11634635-30B7-4D9A-BF26-9ECD40B409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58155" y="1945214"/>
            <a:ext cx="2355053" cy="151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직사각형 28">
            <a:extLst>
              <a:ext uri="{FF2B5EF4-FFF2-40B4-BE49-F238E27FC236}">
                <a16:creationId xmlns:a16="http://schemas.microsoft.com/office/drawing/2014/main" id="{F51F6C67-FF99-4D2A-8465-117F4220F235}"/>
              </a:ext>
            </a:extLst>
          </p:cNvPr>
          <p:cNvSpPr/>
          <p:nvPr/>
        </p:nvSpPr>
        <p:spPr>
          <a:xfrm>
            <a:off x="41209" y="3561512"/>
            <a:ext cx="4771999" cy="540000"/>
          </a:xfrm>
          <a:prstGeom prst="rect">
            <a:avLst/>
          </a:prstGeom>
          <a:solidFill>
            <a:schemeClr val="accent4">
              <a:alpha val="67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>
                <a:solidFill>
                  <a:srgbClr val="002060"/>
                </a:solidFill>
              </a:rPr>
              <a:t>삽입이미지</a:t>
            </a:r>
            <a:r>
              <a:rPr lang="ko-KR" altLang="en-US" sz="1200" b="1" dirty="0">
                <a:solidFill>
                  <a:srgbClr val="002060"/>
                </a:solidFill>
              </a:rPr>
              <a:t> 예시</a:t>
            </a:r>
            <a:endParaRPr lang="en-US" altLang="ko-KR" sz="1200" b="1" dirty="0">
              <a:solidFill>
                <a:srgbClr val="002060"/>
              </a:solidFill>
            </a:endParaRPr>
          </a:p>
          <a:p>
            <a:pPr algn="ctr"/>
            <a:r>
              <a:rPr lang="ko-KR" altLang="en-US" sz="1000" dirty="0">
                <a:solidFill>
                  <a:srgbClr val="FF0000"/>
                </a:solidFill>
              </a:rPr>
              <a:t>배경 화면 자르기 </a:t>
            </a:r>
            <a:r>
              <a:rPr lang="en-US" altLang="ko-KR" sz="1000" dirty="0">
                <a:solidFill>
                  <a:srgbClr val="FF0000"/>
                </a:solidFill>
              </a:rPr>
              <a:t>(Paint.net</a:t>
            </a:r>
            <a:r>
              <a:rPr lang="ko-KR" altLang="en-US" sz="1000" dirty="0">
                <a:solidFill>
                  <a:srgbClr val="FF0000"/>
                </a:solidFill>
              </a:rPr>
              <a:t>사용</a:t>
            </a:r>
            <a:r>
              <a:rPr lang="en-US" altLang="ko-KR" sz="1000" dirty="0">
                <a:solidFill>
                  <a:srgbClr val="FF0000"/>
                </a:solidFill>
              </a:rPr>
              <a:t>_</a:t>
            </a:r>
            <a:r>
              <a:rPr lang="ko-KR" altLang="en-US" sz="1000" dirty="0">
                <a:solidFill>
                  <a:srgbClr val="FF0000"/>
                </a:solidFill>
              </a:rPr>
              <a:t>해당 위치에 저장 </a:t>
            </a:r>
            <a:r>
              <a:rPr lang="en-US" altLang="ko-KR" sz="1000" dirty="0">
                <a:solidFill>
                  <a:srgbClr val="FF0000"/>
                </a:solidFill>
              </a:rPr>
              <a:t>PNG</a:t>
            </a:r>
            <a:r>
              <a:rPr lang="ko-KR" altLang="en-US" sz="1000" dirty="0">
                <a:solidFill>
                  <a:srgbClr val="FF0000"/>
                </a:solidFill>
              </a:rPr>
              <a:t>저장</a:t>
            </a:r>
            <a:r>
              <a:rPr lang="en-US" altLang="ko-KR" sz="1000" dirty="0">
                <a:solidFill>
                  <a:srgbClr val="FF0000"/>
                </a:solidFill>
              </a:rPr>
              <a:t>)</a:t>
            </a:r>
            <a:endParaRPr lang="ko-KR" altLang="en-US" sz="1000" dirty="0">
              <a:solidFill>
                <a:srgbClr val="FF0000"/>
              </a:solidFill>
            </a:endParaRPr>
          </a:p>
        </p:txBody>
      </p:sp>
      <p:sp>
        <p:nvSpPr>
          <p:cNvPr id="30" name="&quot;허용 안 됨&quot; 기호 29">
            <a:extLst>
              <a:ext uri="{FF2B5EF4-FFF2-40B4-BE49-F238E27FC236}">
                <a16:creationId xmlns:a16="http://schemas.microsoft.com/office/drawing/2014/main" id="{DE633181-C887-4A86-9F67-D54B0162CA41}"/>
              </a:ext>
            </a:extLst>
          </p:cNvPr>
          <p:cNvSpPr/>
          <p:nvPr/>
        </p:nvSpPr>
        <p:spPr>
          <a:xfrm>
            <a:off x="3258087" y="2360386"/>
            <a:ext cx="847288" cy="681656"/>
          </a:xfrm>
          <a:prstGeom prst="noSmoking">
            <a:avLst>
              <a:gd name="adj" fmla="val 11366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sp>
        <p:nvSpPr>
          <p:cNvPr id="31" name="원형: 비어 있음 30">
            <a:extLst>
              <a:ext uri="{FF2B5EF4-FFF2-40B4-BE49-F238E27FC236}">
                <a16:creationId xmlns:a16="http://schemas.microsoft.com/office/drawing/2014/main" id="{99BD4C65-EDB4-466A-8546-F56731BE6EAE}"/>
              </a:ext>
            </a:extLst>
          </p:cNvPr>
          <p:cNvSpPr/>
          <p:nvPr/>
        </p:nvSpPr>
        <p:spPr>
          <a:xfrm>
            <a:off x="774253" y="2290479"/>
            <a:ext cx="928712" cy="846097"/>
          </a:xfrm>
          <a:prstGeom prst="donut">
            <a:avLst>
              <a:gd name="adj" fmla="val 11108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chemeClr val="tx1"/>
              </a:solidFill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573381CE-DDF5-4E44-B860-2D5576216E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42386" y="1883501"/>
            <a:ext cx="2301433" cy="226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E386F45-1B74-48A1-A888-E5B193485A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0149" y="4203160"/>
            <a:ext cx="8201025" cy="233362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60B445E-6E11-4C9C-82A9-AC43394822AC}"/>
              </a:ext>
            </a:extLst>
          </p:cNvPr>
          <p:cNvSpPr txBox="1"/>
          <p:nvPr/>
        </p:nvSpPr>
        <p:spPr>
          <a:xfrm>
            <a:off x="2763473" y="660410"/>
            <a:ext cx="514734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600" dirty="0">
                <a:cs typeface="Arial" panose="020B0604020202020204" pitchFamily="34" charset="0"/>
              </a:rPr>
              <a:t>공통규칙 </a:t>
            </a:r>
            <a:r>
              <a:rPr lang="en-US" altLang="ko-KR" sz="1600" dirty="0">
                <a:cs typeface="Arial" panose="020B0604020202020204" pitchFamily="34" charset="0"/>
              </a:rPr>
              <a:t>: </a:t>
            </a:r>
          </a:p>
          <a:p>
            <a:r>
              <a:rPr lang="en-US" altLang="ko-KR" sz="1600" dirty="0">
                <a:cs typeface="Arial" panose="020B0604020202020204" pitchFamily="34" charset="0"/>
              </a:rPr>
              <a:t>1.Font:Calibri / </a:t>
            </a:r>
            <a:r>
              <a:rPr lang="ko-KR" altLang="en-US" sz="1600" dirty="0" err="1">
                <a:cs typeface="Arial" panose="020B0604020202020204" pitchFamily="34" charset="0"/>
              </a:rPr>
              <a:t>맑은고딕</a:t>
            </a:r>
            <a:r>
              <a:rPr lang="en-US" altLang="ko-KR" sz="1600" dirty="0">
                <a:cs typeface="Arial" panose="020B0604020202020204" pitchFamily="34" charset="0"/>
              </a:rPr>
              <a:t> 12-16 size (</a:t>
            </a:r>
            <a:r>
              <a:rPr lang="en-US" altLang="ko-KR" sz="1600" dirty="0" err="1">
                <a:cs typeface="Arial" panose="020B0604020202020204" pitchFamily="34" charset="0"/>
              </a:rPr>
              <a:t>ex:abcABC</a:t>
            </a:r>
            <a:r>
              <a:rPr lang="ko-KR" altLang="en-US" sz="1600" dirty="0">
                <a:cs typeface="Arial" panose="020B0604020202020204" pitchFamily="34" charset="0"/>
              </a:rPr>
              <a:t>가나다</a:t>
            </a:r>
            <a:r>
              <a:rPr lang="en-US" altLang="ko-KR" sz="1600" dirty="0">
                <a:cs typeface="Arial" panose="020B0604020202020204" pitchFamily="34" charset="0"/>
              </a:rPr>
              <a:t>)</a:t>
            </a:r>
          </a:p>
          <a:p>
            <a:r>
              <a:rPr lang="en-US" altLang="ko-KR" sz="1600" dirty="0">
                <a:cs typeface="Arial" panose="020B0604020202020204" pitchFamily="34" charset="0"/>
              </a:rPr>
              <a:t>2.</a:t>
            </a:r>
            <a:r>
              <a:rPr lang="ko-KR" altLang="en-US" sz="1600" dirty="0">
                <a:cs typeface="Arial" panose="020B0604020202020204" pitchFamily="34" charset="0"/>
              </a:rPr>
              <a:t>이미지 배경 날리기</a:t>
            </a:r>
            <a:endParaRPr lang="en-US" altLang="ko-KR" sz="1600" dirty="0">
              <a:cs typeface="Arial" panose="020B0604020202020204" pitchFamily="34" charset="0"/>
            </a:endParaRPr>
          </a:p>
          <a:p>
            <a:r>
              <a:rPr lang="en-US" altLang="ko-KR" sz="1600" dirty="0">
                <a:cs typeface="Arial" panose="020B0604020202020204" pitchFamily="34" charset="0"/>
              </a:rPr>
              <a:t>3.CI </a:t>
            </a:r>
            <a:r>
              <a:rPr lang="ko-KR" altLang="en-US" sz="1600" dirty="0">
                <a:cs typeface="Arial" panose="020B0604020202020204" pitchFamily="34" charset="0"/>
              </a:rPr>
              <a:t>규칙 준수</a:t>
            </a: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2991AFCE-20D7-4EF7-AACD-5A24DBF4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CBFCC1B6-3BA9-437D-BE84-DFB42F936EE5}"/>
              </a:ext>
            </a:extLst>
          </p:cNvPr>
          <p:cNvCxnSpPr>
            <a:cxnSpLocks/>
          </p:cNvCxnSpPr>
          <p:nvPr/>
        </p:nvCxnSpPr>
        <p:spPr>
          <a:xfrm>
            <a:off x="299439" y="951456"/>
            <a:ext cx="2127769" cy="0"/>
          </a:xfrm>
          <a:prstGeom prst="line">
            <a:avLst/>
          </a:prstGeom>
          <a:ln w="158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A294EEF0-597B-4AD5-AB43-7E50D80D0166}"/>
              </a:ext>
            </a:extLst>
          </p:cNvPr>
          <p:cNvCxnSpPr>
            <a:cxnSpLocks/>
          </p:cNvCxnSpPr>
          <p:nvPr/>
        </p:nvCxnSpPr>
        <p:spPr>
          <a:xfrm>
            <a:off x="1317479" y="573222"/>
            <a:ext cx="0" cy="635522"/>
          </a:xfrm>
          <a:prstGeom prst="line">
            <a:avLst/>
          </a:prstGeom>
          <a:ln w="15875">
            <a:solidFill>
              <a:schemeClr val="accent4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순서도: 대체 처리 34">
            <a:extLst>
              <a:ext uri="{FF2B5EF4-FFF2-40B4-BE49-F238E27FC236}">
                <a16:creationId xmlns:a16="http://schemas.microsoft.com/office/drawing/2014/main" id="{CF2C640D-03BA-46C3-9F8E-2A3A43B69346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0337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A491A75-B696-42AE-9835-20F036C9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</a:t>
            </a:fld>
            <a:endParaRPr lang="ko-KR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60B445E-6E11-4C9C-82A9-AC43394822AC}"/>
              </a:ext>
            </a:extLst>
          </p:cNvPr>
          <p:cNvSpPr txBox="1"/>
          <p:nvPr/>
        </p:nvSpPr>
        <p:spPr>
          <a:xfrm>
            <a:off x="340523" y="667132"/>
            <a:ext cx="51473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400" b="1" dirty="0">
                <a:cs typeface="Arial" panose="020B0604020202020204" pitchFamily="34" charset="0"/>
              </a:rPr>
              <a:t>회사소개서 리뉴얼</a:t>
            </a:r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2991AFCE-20D7-4EF7-AACD-5A24DBF4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Intro</a:t>
            </a:r>
            <a:r>
              <a:rPr lang="ko-KR" altLang="en-US" b="1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 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29D9E51D-1B2F-4841-B7B8-D5994E6C2C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240"/>
          <a:stretch/>
        </p:blipFill>
        <p:spPr>
          <a:xfrm>
            <a:off x="6481046" y="4100091"/>
            <a:ext cx="2853246" cy="1955437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D877B7D2-769B-4423-8BE6-AE4B8F061A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031" y="4075528"/>
            <a:ext cx="2843652" cy="1980000"/>
          </a:xfrm>
          <a:prstGeom prst="rect">
            <a:avLst/>
          </a:prstGeom>
        </p:spPr>
      </p:pic>
      <p:pic>
        <p:nvPicPr>
          <p:cNvPr id="4" name="그림 3">
            <a:extLst>
              <a:ext uri="{FF2B5EF4-FFF2-40B4-BE49-F238E27FC236}">
                <a16:creationId xmlns:a16="http://schemas.microsoft.com/office/drawing/2014/main" id="{E4B33D58-BDE2-4E1C-830B-A926081A8B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240"/>
          <a:stretch/>
        </p:blipFill>
        <p:spPr>
          <a:xfrm>
            <a:off x="3518708" y="4100091"/>
            <a:ext cx="2868585" cy="1955437"/>
          </a:xfrm>
          <a:prstGeom prst="rect">
            <a:avLst/>
          </a:prstGeom>
        </p:spPr>
      </p:pic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D9835E3-B048-4EE8-A23E-E48DC75027F7}"/>
              </a:ext>
            </a:extLst>
          </p:cNvPr>
          <p:cNvSpPr/>
          <p:nvPr/>
        </p:nvSpPr>
        <p:spPr>
          <a:xfrm>
            <a:off x="340523" y="3794234"/>
            <a:ext cx="9224954" cy="2470660"/>
          </a:xfrm>
          <a:prstGeom prst="roundRect">
            <a:avLst>
              <a:gd name="adj" fmla="val 7128"/>
            </a:avLst>
          </a:prstGeom>
          <a:noFill/>
          <a:ln>
            <a:solidFill>
              <a:srgbClr val="001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113A"/>
              </a:solidFill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9EFC6E3-8DDA-4ABC-A5A2-74FCB195A698}"/>
              </a:ext>
            </a:extLst>
          </p:cNvPr>
          <p:cNvSpPr/>
          <p:nvPr/>
        </p:nvSpPr>
        <p:spPr>
          <a:xfrm>
            <a:off x="340523" y="1074794"/>
            <a:ext cx="9224954" cy="2470660"/>
          </a:xfrm>
          <a:prstGeom prst="roundRect">
            <a:avLst>
              <a:gd name="adj" fmla="val 7128"/>
            </a:avLst>
          </a:prstGeom>
          <a:noFill/>
          <a:ln>
            <a:solidFill>
              <a:srgbClr val="001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rgbClr val="00113A"/>
                </a:solidFill>
              </a:rPr>
              <a:t>■개요</a:t>
            </a:r>
            <a:endParaRPr lang="en-US" altLang="ko-KR" sz="1200" dirty="0">
              <a:solidFill>
                <a:srgbClr val="00113A"/>
              </a:solidFill>
            </a:endParaRPr>
          </a:p>
          <a:p>
            <a:r>
              <a:rPr lang="ko-KR" altLang="en-US" sz="1200" dirty="0">
                <a:solidFill>
                  <a:srgbClr val="00113A"/>
                </a:solidFill>
              </a:rPr>
              <a:t>마케팅과 영업활동의 일환으로 사명 변경 및 신사옥으로 이전 등으로 기존의 회사소개서를 새롭게 변경하였습니다</a:t>
            </a:r>
            <a:r>
              <a:rPr lang="en-US" altLang="ko-KR" sz="1200" dirty="0">
                <a:solidFill>
                  <a:srgbClr val="00113A"/>
                </a:solidFill>
              </a:rPr>
              <a:t>.</a:t>
            </a:r>
          </a:p>
          <a:p>
            <a:endParaRPr lang="en-US" altLang="ko-KR" sz="1200" dirty="0">
              <a:solidFill>
                <a:srgbClr val="00113A"/>
              </a:solidFill>
            </a:endParaRPr>
          </a:p>
          <a:p>
            <a:r>
              <a:rPr lang="ko-KR" altLang="en-US" sz="1200" dirty="0">
                <a:solidFill>
                  <a:srgbClr val="00113A"/>
                </a:solidFill>
              </a:rPr>
              <a:t>■기존 회사소개서 내용</a:t>
            </a:r>
            <a:endParaRPr lang="en-US" altLang="ko-KR" sz="1200" dirty="0">
              <a:solidFill>
                <a:srgbClr val="00113A"/>
              </a:solidFill>
            </a:endParaRPr>
          </a:p>
          <a:p>
            <a:endParaRPr lang="en-US" altLang="ko-KR" sz="1200" dirty="0">
              <a:solidFill>
                <a:srgbClr val="00113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</a:rPr>
              <a:t>파트너 사 위주의 연혁</a:t>
            </a:r>
            <a:endParaRPr lang="en-US" altLang="ko-KR" sz="1200" dirty="0">
              <a:solidFill>
                <a:srgbClr val="00113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</a:rPr>
              <a:t>실적 위주의 내용</a:t>
            </a:r>
            <a:endParaRPr lang="en-US" altLang="ko-KR" sz="1200" dirty="0">
              <a:solidFill>
                <a:srgbClr val="00113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</a:rPr>
              <a:t>많은 페이지 </a:t>
            </a:r>
            <a:r>
              <a:rPr lang="en-US" altLang="ko-KR" sz="1200" dirty="0">
                <a:solidFill>
                  <a:srgbClr val="00113A"/>
                </a:solidFill>
              </a:rPr>
              <a:t>(</a:t>
            </a:r>
            <a:r>
              <a:rPr lang="ko-KR" altLang="en-US" sz="1200" dirty="0">
                <a:solidFill>
                  <a:srgbClr val="00113A"/>
                </a:solidFill>
              </a:rPr>
              <a:t>인쇄</a:t>
            </a:r>
            <a:r>
              <a:rPr lang="en-US" altLang="ko-KR" sz="1200" dirty="0">
                <a:solidFill>
                  <a:srgbClr val="00113A"/>
                </a:solidFill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</a:rPr>
              <a:t>구성 된 순서에서 </a:t>
            </a:r>
            <a:r>
              <a:rPr lang="en-US" altLang="ko-KR" sz="1200" dirty="0">
                <a:solidFill>
                  <a:srgbClr val="00113A"/>
                </a:solidFill>
              </a:rPr>
              <a:t>skip</a:t>
            </a:r>
            <a:r>
              <a:rPr lang="ko-KR" altLang="en-US" sz="1200" dirty="0">
                <a:solidFill>
                  <a:srgbClr val="00113A"/>
                </a:solidFill>
              </a:rPr>
              <a:t>하여 넘어가기 힘든 구조 </a:t>
            </a:r>
            <a:endParaRPr lang="en-US" altLang="ko-KR" sz="1200" dirty="0">
              <a:solidFill>
                <a:srgbClr val="00113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</a:rPr>
              <a:t>내용 보다는 이미지가 주가 되는 구성</a:t>
            </a:r>
            <a:endParaRPr lang="en-US" altLang="ko-KR" sz="1200" dirty="0">
              <a:solidFill>
                <a:srgbClr val="00113A"/>
              </a:solidFill>
            </a:endParaRPr>
          </a:p>
          <a:p>
            <a:r>
              <a:rPr lang="en-US" altLang="ko-KR" sz="1200" dirty="0">
                <a:solidFill>
                  <a:srgbClr val="00113A"/>
                </a:solidFill>
              </a:rPr>
              <a:t>  </a:t>
            </a:r>
            <a:r>
              <a:rPr lang="ko-KR" altLang="en-US" sz="1200" dirty="0">
                <a:solidFill>
                  <a:srgbClr val="00113A"/>
                </a:solidFill>
              </a:rPr>
              <a:t>발표나 설명이 없으면 이해하기 힘든 구조</a:t>
            </a:r>
            <a:endParaRPr lang="en-US" altLang="ko-KR" sz="1200" dirty="0">
              <a:solidFill>
                <a:srgbClr val="00113A"/>
              </a:solidFill>
            </a:endParaRPr>
          </a:p>
          <a:p>
            <a:r>
              <a:rPr lang="en-US" altLang="ko-KR" sz="1200" dirty="0">
                <a:solidFill>
                  <a:srgbClr val="00113A"/>
                </a:solidFill>
              </a:rPr>
              <a:t>  </a:t>
            </a:r>
            <a:r>
              <a:rPr lang="ko-KR" altLang="en-US" sz="1200" dirty="0">
                <a:solidFill>
                  <a:srgbClr val="00113A"/>
                </a:solidFill>
              </a:rPr>
              <a:t>발표자가 참여하지 않은 프로젝트는 설명하기 힘든 구조</a:t>
            </a:r>
            <a:endParaRPr lang="en-US" altLang="ko-KR" sz="1200" dirty="0">
              <a:solidFill>
                <a:srgbClr val="00113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599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00F46EB-476A-4E1B-A26F-2148CC4A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20</a:t>
            </a:fld>
            <a:endParaRPr lang="ko-KR" altLang="en-US"/>
          </a:p>
        </p:txBody>
      </p:sp>
      <p:pic>
        <p:nvPicPr>
          <p:cNvPr id="4" name="Picture 19" descr="Logo-IPEtronik-02">
            <a:extLst>
              <a:ext uri="{FF2B5EF4-FFF2-40B4-BE49-F238E27FC236}">
                <a16:creationId xmlns:a16="http://schemas.microsoft.com/office/drawing/2014/main" id="{F8EA3C2F-71BF-441B-A1D6-4C3B30038C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8441" y="656983"/>
            <a:ext cx="2401831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1F27AAC-3873-4C18-A783-79B063FB3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2816" y="4860586"/>
            <a:ext cx="7929563" cy="15081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088BD26C-9BA2-417E-BD4E-BA91ED2A07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599" y="1509474"/>
            <a:ext cx="2840038" cy="369888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dirty="0">
                <a:latin typeface="Arial" charset="0"/>
              </a:rPr>
              <a:t> Data Acquisition Modules</a:t>
            </a:r>
          </a:p>
        </p:txBody>
      </p:sp>
      <p:sp>
        <p:nvSpPr>
          <p:cNvPr id="7" name="직사각형 10">
            <a:extLst>
              <a:ext uri="{FF2B5EF4-FFF2-40B4-BE49-F238E27FC236}">
                <a16:creationId xmlns:a16="http://schemas.microsoft.com/office/drawing/2014/main" id="{7BF426EE-8CB5-4B6E-A876-BA6D8F080B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76950" y="5700081"/>
            <a:ext cx="2855429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ko-KR" sz="1200" b="1" dirty="0">
                <a:solidFill>
                  <a:schemeClr val="bg1"/>
                </a:solidFill>
              </a:rPr>
              <a:t>Finland, -38 °C, outstanding cold out </a:t>
            </a:r>
            <a:br>
              <a:rPr lang="en-US" altLang="ko-KR" sz="1200" b="1" dirty="0">
                <a:solidFill>
                  <a:schemeClr val="bg1"/>
                </a:solidFill>
              </a:rPr>
            </a:br>
            <a:r>
              <a:rPr lang="en-US" altLang="ko-KR" sz="1200" b="1" dirty="0">
                <a:solidFill>
                  <a:schemeClr val="bg1"/>
                </a:solidFill>
              </a:rPr>
              <a:t>there, but the instrumentation from</a:t>
            </a:r>
            <a:br>
              <a:rPr lang="en-US" altLang="ko-KR" sz="1200" b="1" dirty="0">
                <a:solidFill>
                  <a:schemeClr val="bg1"/>
                </a:solidFill>
              </a:rPr>
            </a:br>
            <a:r>
              <a:rPr lang="en-US" altLang="ko-KR" sz="1200" b="1" dirty="0">
                <a:solidFill>
                  <a:schemeClr val="bg1"/>
                </a:solidFill>
              </a:rPr>
              <a:t>IPETRONIK is doing its job excellent</a:t>
            </a:r>
            <a:endParaRPr lang="ko-KR" altLang="en-US" sz="1200" b="1" dirty="0">
              <a:solidFill>
                <a:schemeClr val="bg1"/>
              </a:solidFill>
            </a:endParaRPr>
          </a:p>
        </p:txBody>
      </p:sp>
      <p:pic>
        <p:nvPicPr>
          <p:cNvPr id="8" name="Picture 8" descr="L:\Doku\Powerpoint\Fotos\IPE_Technik\Auto_in_der_Wueste.jpg">
            <a:extLst>
              <a:ext uri="{FF2B5EF4-FFF2-40B4-BE49-F238E27FC236}">
                <a16:creationId xmlns:a16="http://schemas.microsoft.com/office/drawing/2014/main" id="{54F18708-50C6-41A3-80BC-10F942B6E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0118" y="1905693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0" descr="L:\TEMP\Hallasch\Bilder\Winkelsensor.JPG">
            <a:extLst>
              <a:ext uri="{FF2B5EF4-FFF2-40B4-BE49-F238E27FC236}">
                <a16:creationId xmlns:a16="http://schemas.microsoft.com/office/drawing/2014/main" id="{E527E4FF-2455-46BD-A33A-C58C4EDA1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1800" y="1833264"/>
            <a:ext cx="2281237" cy="2368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54549A10-FAC0-4DD1-B44A-1CA7AB0357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405" y="4212688"/>
            <a:ext cx="2486025" cy="369888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>
                <a:latin typeface="Arial" charset="0"/>
              </a:rPr>
              <a:t> </a:t>
            </a:r>
            <a:r>
              <a:rPr lang="de-DE" altLang="ko-KR" sz="1200">
                <a:latin typeface="Arial" charset="0"/>
              </a:rPr>
              <a:t>Analog(Volt, temp, pressure, etc)</a:t>
            </a:r>
          </a:p>
        </p:txBody>
      </p:sp>
      <p:sp>
        <p:nvSpPr>
          <p:cNvPr id="11" name="Text Box 5">
            <a:extLst>
              <a:ext uri="{FF2B5EF4-FFF2-40B4-BE49-F238E27FC236}">
                <a16:creationId xmlns:a16="http://schemas.microsoft.com/office/drawing/2014/main" id="{E00FF53D-DD6C-4416-8531-6CF0BF7AB4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2437" y="1453058"/>
            <a:ext cx="2679964" cy="369332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dirty="0">
                <a:latin typeface="Arial" charset="0"/>
              </a:rPr>
              <a:t> </a:t>
            </a:r>
            <a:r>
              <a:rPr lang="de-DE" altLang="ko-KR" sz="1200" dirty="0">
                <a:latin typeface="Arial" charset="0"/>
              </a:rPr>
              <a:t>Digital(</a:t>
            </a:r>
            <a:r>
              <a:rPr lang="en-US" altLang="ko-KR" sz="1200" dirty="0">
                <a:latin typeface="Arial" charset="0"/>
              </a:rPr>
              <a:t>CANFD,</a:t>
            </a:r>
            <a:r>
              <a:rPr lang="de-DE" altLang="ko-KR" sz="1200" dirty="0">
                <a:latin typeface="Arial" charset="0"/>
              </a:rPr>
              <a:t>CAN, CCP, LIN etc)</a:t>
            </a:r>
          </a:p>
        </p:txBody>
      </p:sp>
      <p:sp>
        <p:nvSpPr>
          <p:cNvPr id="12" name="Text Box 5">
            <a:extLst>
              <a:ext uri="{FF2B5EF4-FFF2-40B4-BE49-F238E27FC236}">
                <a16:creationId xmlns:a16="http://schemas.microsoft.com/office/drawing/2014/main" id="{FA293BAC-F90A-49C2-B5DB-76421CEED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2789" y="3877433"/>
            <a:ext cx="2635250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Operation temperture : -40</a:t>
            </a:r>
            <a:r>
              <a:rPr lang="en-GB" altLang="ko-KR" sz="1050" dirty="0">
                <a:latin typeface="Arial" pitchFamily="34" charset="0"/>
                <a:ea typeface="굴림" charset="-127"/>
                <a:cs typeface="Arial" pitchFamily="34" charset="0"/>
              </a:rPr>
              <a:t>°C</a:t>
            </a:r>
            <a:r>
              <a:rPr lang="de-DE" altLang="ko-KR" sz="1050" dirty="0">
                <a:latin typeface="Arial" pitchFamily="34" charset="0"/>
                <a:cs typeface="Arial" pitchFamily="34" charset="0"/>
              </a:rPr>
              <a:t>  to +125</a:t>
            </a:r>
            <a:r>
              <a:rPr lang="en-GB" altLang="ko-KR" sz="1050" dirty="0">
                <a:latin typeface="Arial" pitchFamily="34" charset="0"/>
                <a:ea typeface="굴림" charset="-127"/>
                <a:cs typeface="Arial" pitchFamily="34" charset="0"/>
              </a:rPr>
              <a:t>°C</a:t>
            </a:r>
            <a:endParaRPr lang="de-DE" altLang="ko-KR" sz="1050" dirty="0">
              <a:latin typeface="Arial" charset="0"/>
            </a:endParaRPr>
          </a:p>
        </p:txBody>
      </p:sp>
      <p:sp>
        <p:nvSpPr>
          <p:cNvPr id="13" name="Text Box 5">
            <a:extLst>
              <a:ext uri="{FF2B5EF4-FFF2-40B4-BE49-F238E27FC236}">
                <a16:creationId xmlns:a16="http://schemas.microsoft.com/office/drawing/2014/main" id="{3BE73A5B-F4E0-45C1-BEE1-439C44A4B8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16149" y="4052009"/>
            <a:ext cx="2625725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Storage temperture    : -55</a:t>
            </a:r>
            <a:r>
              <a:rPr lang="en-GB" altLang="ko-KR" sz="1050" dirty="0">
                <a:latin typeface="Arial" pitchFamily="34" charset="0"/>
                <a:ea typeface="굴림" charset="-127"/>
                <a:cs typeface="Arial" pitchFamily="34" charset="0"/>
              </a:rPr>
              <a:t>°C</a:t>
            </a:r>
            <a:r>
              <a:rPr lang="de-DE" altLang="ko-KR" sz="1050" dirty="0">
                <a:latin typeface="Arial" pitchFamily="34" charset="0"/>
                <a:cs typeface="Arial" pitchFamily="34" charset="0"/>
              </a:rPr>
              <a:t>  to +150</a:t>
            </a:r>
            <a:r>
              <a:rPr lang="en-GB" altLang="ko-KR" sz="1050" dirty="0">
                <a:latin typeface="Arial" pitchFamily="34" charset="0"/>
                <a:ea typeface="굴림" charset="-127"/>
                <a:cs typeface="Arial" pitchFamily="34" charset="0"/>
              </a:rPr>
              <a:t>°C</a:t>
            </a:r>
            <a:endParaRPr lang="de-DE" altLang="ko-KR" sz="1050" dirty="0">
              <a:latin typeface="Arial" charset="0"/>
            </a:endParaRPr>
          </a:p>
        </p:txBody>
      </p:sp>
      <p:pic>
        <p:nvPicPr>
          <p:cNvPr id="14" name="그림 13" descr="전자기기, 카메라, 테이블이(가) 표시된 사진&#10;&#10;자동 생성된 설명">
            <a:extLst>
              <a:ext uri="{FF2B5EF4-FFF2-40B4-BE49-F238E27FC236}">
                <a16:creationId xmlns:a16="http://schemas.microsoft.com/office/drawing/2014/main" id="{AD3B3C4C-BC7B-466A-B1AD-4CA3DC091FA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3764" y="2444137"/>
            <a:ext cx="1484784" cy="1484784"/>
          </a:xfrm>
          <a:prstGeom prst="rect">
            <a:avLst/>
          </a:prstGeom>
        </p:spPr>
      </p:pic>
      <p:pic>
        <p:nvPicPr>
          <p:cNvPr id="15" name="그림 14" descr="실내, 전자기기, 앉아있는, 테이블이(가) 표시된 사진&#10;&#10;자동 생성된 설명">
            <a:extLst>
              <a:ext uri="{FF2B5EF4-FFF2-40B4-BE49-F238E27FC236}">
                <a16:creationId xmlns:a16="http://schemas.microsoft.com/office/drawing/2014/main" id="{67595619-C0A9-49C5-938D-BAEAB5C7A0D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7494" y="2180782"/>
            <a:ext cx="1603707" cy="1603707"/>
          </a:xfrm>
          <a:prstGeom prst="rect">
            <a:avLst/>
          </a:prstGeom>
        </p:spPr>
      </p:pic>
      <p:grpSp>
        <p:nvGrpSpPr>
          <p:cNvPr id="16" name="그룹 15">
            <a:extLst>
              <a:ext uri="{FF2B5EF4-FFF2-40B4-BE49-F238E27FC236}">
                <a16:creationId xmlns:a16="http://schemas.microsoft.com/office/drawing/2014/main" id="{68C0D0DB-4825-4A46-BB3F-5CF88F89C07A}"/>
              </a:ext>
            </a:extLst>
          </p:cNvPr>
          <p:cNvGrpSpPr/>
          <p:nvPr/>
        </p:nvGrpSpPr>
        <p:grpSpPr>
          <a:xfrm>
            <a:off x="4757685" y="1268583"/>
            <a:ext cx="1844824" cy="1365633"/>
            <a:chOff x="4002402" y="1605374"/>
            <a:chExt cx="1844824" cy="1365633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4E3FC33B-56F8-4D84-84FB-241CD5F2A1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13" t="69103" r="46969" b="17451"/>
            <a:stretch/>
          </p:blipFill>
          <p:spPr>
            <a:xfrm>
              <a:off x="4063495" y="2754031"/>
              <a:ext cx="736170" cy="216976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B80A609D-8ABD-4989-ACD5-000B5B9C1D7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991" b="27118"/>
            <a:stretch/>
          </p:blipFill>
          <p:spPr>
            <a:xfrm>
              <a:off x="4002402" y="1823626"/>
              <a:ext cx="1844824" cy="957302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38057C13-0DA4-4B0C-9E30-09863CADCC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62" t="14059" r="6641" b="72416"/>
            <a:stretch/>
          </p:blipFill>
          <p:spPr>
            <a:xfrm>
              <a:off x="5229269" y="1605374"/>
              <a:ext cx="576064" cy="218252"/>
            </a:xfrm>
            <a:prstGeom prst="rect">
              <a:avLst/>
            </a:prstGeom>
          </p:spPr>
        </p:pic>
      </p:grpSp>
      <p:pic>
        <p:nvPicPr>
          <p:cNvPr id="21" name="그림 20">
            <a:hlinkClick r:id="rId11" action="ppaction://hlinksldjump"/>
            <a:extLst>
              <a:ext uri="{FF2B5EF4-FFF2-40B4-BE49-F238E27FC236}">
                <a16:creationId xmlns:a16="http://schemas.microsoft.com/office/drawing/2014/main" id="{059BCA35-4859-4A96-8EC2-F4C7B808C5F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23" name="제목 1">
            <a:extLst>
              <a:ext uri="{FF2B5EF4-FFF2-40B4-BE49-F238E27FC236}">
                <a16:creationId xmlns:a16="http://schemas.microsoft.com/office/drawing/2014/main" id="{95A27D57-FAC8-4EE1-989F-6D27DA325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62208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A491A75-B696-42AE-9835-20F036C9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21</a:t>
            </a:fld>
            <a:endParaRPr lang="ko-KR" altLang="en-US"/>
          </a:p>
        </p:txBody>
      </p:sp>
      <p:sp>
        <p:nvSpPr>
          <p:cNvPr id="4" name="Text Box 5">
            <a:extLst>
              <a:ext uri="{FF2B5EF4-FFF2-40B4-BE49-F238E27FC236}">
                <a16:creationId xmlns:a16="http://schemas.microsoft.com/office/drawing/2014/main" id="{0334359F-0BD4-4BB6-BB08-C49B4017DE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9285" y="5327448"/>
            <a:ext cx="3608680" cy="369332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b="1" dirty="0">
                <a:latin typeface="Arial" charset="0"/>
              </a:rPr>
              <a:t> Next Generation  “Smart City“ </a:t>
            </a:r>
            <a:endParaRPr lang="de-DE" altLang="ko-KR" sz="1200" b="1" dirty="0">
              <a:latin typeface="Arial" charset="0"/>
            </a:endParaRPr>
          </a:p>
        </p:txBody>
      </p:sp>
      <p:pic>
        <p:nvPicPr>
          <p:cNvPr id="5" name="Picture 2" descr="HOME">
            <a:hlinkClick r:id="rId2"/>
            <a:extLst>
              <a:ext uri="{FF2B5EF4-FFF2-40B4-BE49-F238E27FC236}">
                <a16:creationId xmlns:a16="http://schemas.microsoft.com/office/drawing/2014/main" id="{1B1434F7-C33A-4131-89D8-556C316CB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8441" y="652463"/>
            <a:ext cx="1995600" cy="5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Smart City Concept Drawing">
            <a:extLst>
              <a:ext uri="{FF2B5EF4-FFF2-40B4-BE49-F238E27FC236}">
                <a16:creationId xmlns:a16="http://schemas.microsoft.com/office/drawing/2014/main" id="{19CDD41A-A3E1-4367-BC2C-C3E980A44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8842" y="3393093"/>
            <a:ext cx="418956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http://www.kikusui.co.jp/common/product/image/family-full/pat.jpg">
            <a:extLst>
              <a:ext uri="{FF2B5EF4-FFF2-40B4-BE49-F238E27FC236}">
                <a16:creationId xmlns:a16="http://schemas.microsoft.com/office/drawing/2014/main" id="{AD71CACF-8D3B-4133-A9B6-A7E199AEC2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14375" y="1643063"/>
            <a:ext cx="1571625" cy="1077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 descr="http://www.kikusui.co.jp/common/product/image/family-full/pcr-le.jpg">
            <a:extLst>
              <a:ext uri="{FF2B5EF4-FFF2-40B4-BE49-F238E27FC236}">
                <a16:creationId xmlns:a16="http://schemas.microsoft.com/office/drawing/2014/main" id="{8FB2CEFC-1BD6-4150-A3FD-12E1A8C81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131469" y="1643063"/>
            <a:ext cx="164306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2" descr="http://www.kikusui.co.jp/catalog/img/photo/getimage2.php?path=PLZ-4W_Series_1.jpg">
            <a:extLst>
              <a:ext uri="{FF2B5EF4-FFF2-40B4-BE49-F238E27FC236}">
                <a16:creationId xmlns:a16="http://schemas.microsoft.com/office/drawing/2014/main" id="{23BFEF2F-871C-439D-95A0-9A85A24865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532688" y="1643063"/>
            <a:ext cx="16065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4" descr="http://www.kikusui.co.jp/catalog/img/photo/getimage2.php?path=TOS9200_Series_0.jpg">
            <a:extLst>
              <a:ext uri="{FF2B5EF4-FFF2-40B4-BE49-F238E27FC236}">
                <a16:creationId xmlns:a16="http://schemas.microsoft.com/office/drawing/2014/main" id="{4D4BC4AB-01F8-4313-B6B2-DE47F08B74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00894" y="3302000"/>
            <a:ext cx="14287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6" descr="http://www.kikusui.co.jp/catalog/img/photo/getimage2.php?path=KES4021A_4022A_1.jpg">
            <a:extLst>
              <a:ext uri="{FF2B5EF4-FFF2-40B4-BE49-F238E27FC236}">
                <a16:creationId xmlns:a16="http://schemas.microsoft.com/office/drawing/2014/main" id="{B09C97C4-C5DC-464B-916B-29834735E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639050" y="5072063"/>
            <a:ext cx="142875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8" descr="http://www.kikusui.co.jp/catalog/img/photo/getimage2.php?path=kfm2005_1.jpg">
            <a:extLst>
              <a:ext uri="{FF2B5EF4-FFF2-40B4-BE49-F238E27FC236}">
                <a16:creationId xmlns:a16="http://schemas.microsoft.com/office/drawing/2014/main" id="{748DD7A0-611F-4826-AF89-F6389F02A9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585869" y="3306574"/>
            <a:ext cx="1500187" cy="112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0" descr="http://www.kikusui.co.jp/catalog/img/photo/getimage2.php?path=PFX2000_Series_2.jpg">
            <a:extLst>
              <a:ext uri="{FF2B5EF4-FFF2-40B4-BE49-F238E27FC236}">
                <a16:creationId xmlns:a16="http://schemas.microsoft.com/office/drawing/2014/main" id="{28360F91-A95F-4ED6-B703-891FA8919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85813" y="5060157"/>
            <a:ext cx="1428750" cy="1071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5">
            <a:extLst>
              <a:ext uri="{FF2B5EF4-FFF2-40B4-BE49-F238E27FC236}">
                <a16:creationId xmlns:a16="http://schemas.microsoft.com/office/drawing/2014/main" id="{8D5BD1E4-937C-4E43-BD15-5594E8AC51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9400" y="6153150"/>
            <a:ext cx="954088" cy="2762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200">
                <a:latin typeface="Arial" charset="0"/>
              </a:rPr>
              <a:t>EMC tester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5D171AC4-B91F-49D6-AE90-62D35AB827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1550" y="4643438"/>
            <a:ext cx="2103438" cy="2762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200">
                <a:latin typeface="Arial" charset="0"/>
              </a:rPr>
              <a:t>Fuel Cell Impedance Meter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B4E1A335-AFD6-42E1-BA81-E4D2417F1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938" y="4643438"/>
            <a:ext cx="1744662" cy="2762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200">
                <a:latin typeface="Arial" charset="0"/>
              </a:rPr>
              <a:t>Electrical Safety Tester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FCF4228-4AA5-4A8F-B4E4-E93ACFCB90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12075" y="2867025"/>
            <a:ext cx="1284288" cy="2762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200">
                <a:latin typeface="Arial" charset="0"/>
              </a:rPr>
              <a:t>Electronic Load </a:t>
            </a:r>
          </a:p>
        </p:txBody>
      </p:sp>
      <p:sp>
        <p:nvSpPr>
          <p:cNvPr id="18" name="Text Box 5">
            <a:extLst>
              <a:ext uri="{FF2B5EF4-FFF2-40B4-BE49-F238E27FC236}">
                <a16:creationId xmlns:a16="http://schemas.microsoft.com/office/drawing/2014/main" id="{A5031606-4574-4A4B-9F40-E48832CABB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80657" y="2857500"/>
            <a:ext cx="1387475" cy="2762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200">
                <a:latin typeface="Arial" charset="0"/>
              </a:rPr>
              <a:t>AC Power Supply</a:t>
            </a:r>
          </a:p>
        </p:txBody>
      </p:sp>
      <p:sp>
        <p:nvSpPr>
          <p:cNvPr id="19" name="Text Box 5">
            <a:extLst>
              <a:ext uri="{FF2B5EF4-FFF2-40B4-BE49-F238E27FC236}">
                <a16:creationId xmlns:a16="http://schemas.microsoft.com/office/drawing/2014/main" id="{A3A9DE86-DCC5-4397-9FEF-6D8E3B40CA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3" y="2714625"/>
            <a:ext cx="1395412" cy="2762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200">
                <a:latin typeface="Arial" charset="0"/>
              </a:rPr>
              <a:t>DC Power Supply</a:t>
            </a:r>
          </a:p>
        </p:txBody>
      </p:sp>
      <p:sp>
        <p:nvSpPr>
          <p:cNvPr id="20" name="Text Box 5">
            <a:extLst>
              <a:ext uri="{FF2B5EF4-FFF2-40B4-BE49-F238E27FC236}">
                <a16:creationId xmlns:a16="http://schemas.microsoft.com/office/drawing/2014/main" id="{ECE9CA06-397C-487C-870D-AC9670397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7063" y="6131720"/>
            <a:ext cx="1873250" cy="276225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200">
                <a:latin typeface="Arial" charset="0"/>
              </a:rPr>
              <a:t>Battery/Capacitor Tester </a:t>
            </a:r>
          </a:p>
        </p:txBody>
      </p:sp>
      <p:pic>
        <p:nvPicPr>
          <p:cNvPr id="22" name="그림 21">
            <a:hlinkClick r:id="rId12" action="ppaction://hlinksldjump"/>
            <a:extLst>
              <a:ext uri="{FF2B5EF4-FFF2-40B4-BE49-F238E27FC236}">
                <a16:creationId xmlns:a16="http://schemas.microsoft.com/office/drawing/2014/main" id="{C3E2B423-B0F0-4C16-B5BD-A554AAAEB0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24" name="제목 1">
            <a:extLst>
              <a:ext uri="{FF2B5EF4-FFF2-40B4-BE49-F238E27FC236}">
                <a16:creationId xmlns:a16="http://schemas.microsoft.com/office/drawing/2014/main" id="{C184CD96-37A2-4ADF-9328-6A45013BA7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1328559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AFFE879-85AD-4C71-A719-599E07D44D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22</a:t>
            </a:fld>
            <a:endParaRPr lang="ko-KR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01C26B-E9D4-40C7-97EF-905EC52E9C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1938" y="671503"/>
            <a:ext cx="1345515" cy="72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1FD81D0-C9C7-4F40-ACED-B604891120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513" y="1725554"/>
            <a:ext cx="3095625" cy="369887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dirty="0">
                <a:latin typeface="Arial" charset="0"/>
              </a:rPr>
              <a:t> Vehicle Diagnostics Expert</a:t>
            </a: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82BAD7F6-1691-474B-9EBE-48D9D968B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763" y="2585126"/>
            <a:ext cx="4359275" cy="19288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35" descr="edicblue149_gedreht">
            <a:extLst>
              <a:ext uri="{FF2B5EF4-FFF2-40B4-BE49-F238E27FC236}">
                <a16:creationId xmlns:a16="http://schemas.microsoft.com/office/drawing/2014/main" id="{DDCCA5C8-07EB-4C77-BB75-1ED67462F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57637" y="4830704"/>
            <a:ext cx="708025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6" descr="edicusb 180">
            <a:extLst>
              <a:ext uri="{FF2B5EF4-FFF2-40B4-BE49-F238E27FC236}">
                <a16:creationId xmlns:a16="http://schemas.microsoft.com/office/drawing/2014/main" id="{BDCDDABB-1ADA-4963-A8BB-5C99952CE3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00200" y="4759266"/>
            <a:ext cx="846137" cy="677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7" descr="EDICnet_IP54">
            <a:extLst>
              <a:ext uri="{FF2B5EF4-FFF2-40B4-BE49-F238E27FC236}">
                <a16:creationId xmlns:a16="http://schemas.microsoft.com/office/drawing/2014/main" id="{B46E004C-8F15-4E16-B373-41194714C7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43200" y="4759266"/>
            <a:ext cx="85725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Object 38">
            <a:extLst>
              <a:ext uri="{FF2B5EF4-FFF2-40B4-BE49-F238E27FC236}">
                <a16:creationId xmlns:a16="http://schemas.microsoft.com/office/drawing/2014/main" id="{01B45828-B0E5-47B4-9ED0-2CA5DCD776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28637" y="4830704"/>
            <a:ext cx="785813" cy="5000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AC44978B-D697-4E5C-A3AF-B67BE50183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715125" y="3705166"/>
            <a:ext cx="2643187" cy="20939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72AA36C2-76DE-4B49-ACDC-76719138B4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427662" y="1004960"/>
            <a:ext cx="3930650" cy="2330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6311CDA8-FF1B-4149-804D-D2A99EE60E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68462" y="5545079"/>
            <a:ext cx="1555750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EDIC card &amp; CANcard</a:t>
            </a:r>
          </a:p>
        </p:txBody>
      </p:sp>
      <p:sp>
        <p:nvSpPr>
          <p:cNvPr id="14" name="Text Box 5">
            <a:extLst>
              <a:ext uri="{FF2B5EF4-FFF2-40B4-BE49-F238E27FC236}">
                <a16:creationId xmlns:a16="http://schemas.microsoft.com/office/drawing/2014/main" id="{6DDA9535-7D7E-490B-9FAC-67A8E957FA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43325" y="2225616"/>
            <a:ext cx="1038225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KWP on CAN</a:t>
            </a:r>
          </a:p>
        </p:txBody>
      </p:sp>
      <p:sp>
        <p:nvSpPr>
          <p:cNvPr id="15" name="Text Box 5">
            <a:extLst>
              <a:ext uri="{FF2B5EF4-FFF2-40B4-BE49-F238E27FC236}">
                <a16:creationId xmlns:a16="http://schemas.microsoft.com/office/drawing/2014/main" id="{9ED4A73E-3A71-4EDB-94E2-6509D91D52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225616"/>
            <a:ext cx="506413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UDS</a:t>
            </a:r>
          </a:p>
        </p:txBody>
      </p:sp>
      <p:sp>
        <p:nvSpPr>
          <p:cNvPr id="16" name="Text Box 5">
            <a:extLst>
              <a:ext uri="{FF2B5EF4-FFF2-40B4-BE49-F238E27FC236}">
                <a16:creationId xmlns:a16="http://schemas.microsoft.com/office/drawing/2014/main" id="{F0025EE5-CFAC-433D-B95B-3799F04A37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763" y="2225616"/>
            <a:ext cx="1098550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KWP on K-line</a:t>
            </a:r>
          </a:p>
        </p:txBody>
      </p:sp>
      <p:sp>
        <p:nvSpPr>
          <p:cNvPr id="17" name="Text Box 5">
            <a:extLst>
              <a:ext uri="{FF2B5EF4-FFF2-40B4-BE49-F238E27FC236}">
                <a16:creationId xmlns:a16="http://schemas.microsoft.com/office/drawing/2014/main" id="{A0E0797F-E4EC-4B07-8C39-CBBB226F87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6013" y="2225616"/>
            <a:ext cx="1009650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Diag on CAN</a:t>
            </a:r>
          </a:p>
        </p:txBody>
      </p:sp>
      <p:pic>
        <p:nvPicPr>
          <p:cNvPr id="19" name="그림 18">
            <a:hlinkClick r:id="rId10" action="ppaction://hlinksldjump"/>
            <a:extLst>
              <a:ext uri="{FF2B5EF4-FFF2-40B4-BE49-F238E27FC236}">
                <a16:creationId xmlns:a16="http://schemas.microsoft.com/office/drawing/2014/main" id="{2380E80B-2228-42FB-8F82-18482A88FAB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21" name="제목 1">
            <a:extLst>
              <a:ext uri="{FF2B5EF4-FFF2-40B4-BE49-F238E27FC236}">
                <a16:creationId xmlns:a16="http://schemas.microsoft.com/office/drawing/2014/main" id="{3D4F04EF-40E7-434A-AB71-A6EB0B401C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444017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59543A7-448B-4D1B-A522-23B3B6541A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23</a:t>
            </a:fld>
            <a:endParaRPr lang="ko-KR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88484E-BC09-449A-9AD7-41ACDD583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21332" y="1645699"/>
            <a:ext cx="3787775" cy="22590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334E9356-221D-4368-BEFA-CDD6A1A101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385" y="1231358"/>
            <a:ext cx="3181350" cy="369888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altLang="ko-KR" dirty="0">
                <a:latin typeface="Arial" charset="0"/>
              </a:rPr>
              <a:t> MOST test tool and Training 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848F440-3B90-42B0-BB87-10EA005202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3056" y="1556792"/>
            <a:ext cx="6194425" cy="3286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924B86A6-9E04-4700-9646-120E6BA505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38991" y="3357572"/>
            <a:ext cx="2063750" cy="14287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CCC1AE42-9263-4C15-BE23-4DBEF00E7D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0541" y="4980487"/>
            <a:ext cx="1898194" cy="12721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8BF78B27-AD99-4FCD-885D-228269DB12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69629" y="4786322"/>
            <a:ext cx="4161044" cy="138074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9" descr="home_03">
            <a:hlinkClick r:id="rId7"/>
            <a:extLst>
              <a:ext uri="{FF2B5EF4-FFF2-40B4-BE49-F238E27FC236}">
                <a16:creationId xmlns:a16="http://schemas.microsoft.com/office/drawing/2014/main" id="{006B19B7-A034-40BB-9961-CE8F68C47D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 b="37500"/>
          <a:stretch>
            <a:fillRect/>
          </a:stretch>
        </p:blipFill>
        <p:spPr bwMode="auto">
          <a:xfrm>
            <a:off x="1983247" y="663756"/>
            <a:ext cx="2279184" cy="4032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K2L Connecting Networks">
            <a:hlinkClick r:id="rId9"/>
            <a:extLst>
              <a:ext uri="{FF2B5EF4-FFF2-40B4-BE49-F238E27FC236}">
                <a16:creationId xmlns:a16="http://schemas.microsoft.com/office/drawing/2014/main" id="{B1DD97D9-CE07-4A64-94D1-F9146306F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23055" y="690933"/>
            <a:ext cx="1376151" cy="4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22A62028-6144-4649-AE41-006C4E4B73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2593" y="5447067"/>
            <a:ext cx="1327500" cy="720000"/>
          </a:xfrm>
          <a:prstGeom prst="rect">
            <a:avLst/>
          </a:prstGeom>
        </p:spPr>
      </p:pic>
      <p:pic>
        <p:nvPicPr>
          <p:cNvPr id="14" name="그림 13">
            <a:hlinkClick r:id="rId12" action="ppaction://hlinksldjump"/>
            <a:extLst>
              <a:ext uri="{FF2B5EF4-FFF2-40B4-BE49-F238E27FC236}">
                <a16:creationId xmlns:a16="http://schemas.microsoft.com/office/drawing/2014/main" id="{E370706C-3009-4EB3-9C40-4402A37E47F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046CAFEB-C314-4CC3-AE9D-DB1863CC2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973135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89FC1C7C-7764-46A8-9C82-67E205014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24</a:t>
            </a:fld>
            <a:endParaRPr lang="ko-KR" altLang="en-US"/>
          </a:p>
        </p:txBody>
      </p:sp>
      <p:pic>
        <p:nvPicPr>
          <p:cNvPr id="4" name="Picture 2" descr="http://www.testerlyzer.de/img/ruetz_system_solutions_logo.png">
            <a:hlinkClick r:id="rId2"/>
            <a:extLst>
              <a:ext uri="{FF2B5EF4-FFF2-40B4-BE49-F238E27FC236}">
                <a16:creationId xmlns:a16="http://schemas.microsoft.com/office/drawing/2014/main" id="{CED4B5D0-21AD-48CE-AED7-F119B06ECF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31" y="677209"/>
            <a:ext cx="2700000" cy="5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58C2DCA8-F374-417B-884E-6A04F7432F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18" y="1270845"/>
            <a:ext cx="3181448" cy="707886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sz="1600" dirty="0">
                <a:latin typeface="Arial" charset="0"/>
              </a:rPr>
              <a:t> MOST Compliance Test House</a:t>
            </a:r>
          </a:p>
          <a:p>
            <a:pPr>
              <a:spcBef>
                <a:spcPct val="50000"/>
              </a:spcBef>
            </a:pPr>
            <a:r>
              <a:rPr lang="de-DE" altLang="ko-KR" sz="1600" dirty="0">
                <a:latin typeface="Arial" charset="0"/>
              </a:rPr>
              <a:t>Automotive Ethernet Test House </a:t>
            </a:r>
          </a:p>
        </p:txBody>
      </p:sp>
      <p:pic>
        <p:nvPicPr>
          <p:cNvPr id="6" name="Picture 4" descr="tl-rack">
            <a:extLst>
              <a:ext uri="{FF2B5EF4-FFF2-40B4-BE49-F238E27FC236}">
                <a16:creationId xmlns:a16="http://schemas.microsoft.com/office/drawing/2014/main" id="{C2895E3D-D462-4371-8DD4-8868C2184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09886" y="2059415"/>
            <a:ext cx="1714500" cy="381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" descr="tl-proPC">
            <a:extLst>
              <a:ext uri="{FF2B5EF4-FFF2-40B4-BE49-F238E27FC236}">
                <a16:creationId xmlns:a16="http://schemas.microsoft.com/office/drawing/2014/main" id="{B231AE77-621A-473E-B445-6E987E364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4670" y="3241908"/>
            <a:ext cx="1650328" cy="1549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6" descr="http://www.testerlyzer.de/img/most_compliance_test_house/testing_Georg_29.jpg">
            <a:extLst>
              <a:ext uri="{FF2B5EF4-FFF2-40B4-BE49-F238E27FC236}">
                <a16:creationId xmlns:a16="http://schemas.microsoft.com/office/drawing/2014/main" id="{648E0EE3-2F2D-4E31-BD7C-1489B6F96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05300" y="1238250"/>
            <a:ext cx="2357438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http://www.testerlyzer.de/img/most_compliance_test_house/zertifikat_Wolfgang_24.jpg">
            <a:extLst>
              <a:ext uri="{FF2B5EF4-FFF2-40B4-BE49-F238E27FC236}">
                <a16:creationId xmlns:a16="http://schemas.microsoft.com/office/drawing/2014/main" id="{39D0E998-E2C0-4607-8250-376270E2CC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7272" y="1238250"/>
            <a:ext cx="2357437" cy="2357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5">
            <a:extLst>
              <a:ext uri="{FF2B5EF4-FFF2-40B4-BE49-F238E27FC236}">
                <a16:creationId xmlns:a16="http://schemas.microsoft.com/office/drawing/2014/main" id="{955284CC-3F46-4911-8D23-E9DA113439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51881" y="5844015"/>
            <a:ext cx="3071812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Physical Layer Stress Test Tool for MOST 150</a:t>
            </a:r>
          </a:p>
        </p:txBody>
      </p:sp>
      <p:pic>
        <p:nvPicPr>
          <p:cNvPr id="11" name="Picture 9">
            <a:extLst>
              <a:ext uri="{FF2B5EF4-FFF2-40B4-BE49-F238E27FC236}">
                <a16:creationId xmlns:a16="http://schemas.microsoft.com/office/drawing/2014/main" id="{13AE1DED-4C93-496C-8B25-FDC41DA1B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305300" y="3843432"/>
            <a:ext cx="2593182" cy="189590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2" descr="The Ethernet Live Monitor identifies the according errors in the live stream and triggers the data logger.">
            <a:extLst>
              <a:ext uri="{FF2B5EF4-FFF2-40B4-BE49-F238E27FC236}">
                <a16:creationId xmlns:a16="http://schemas.microsoft.com/office/drawing/2014/main" id="{0262012C-72A5-40DB-83E9-2B11B3BD03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7028259" y="3843432"/>
            <a:ext cx="2506450" cy="187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5">
            <a:extLst>
              <a:ext uri="{FF2B5EF4-FFF2-40B4-BE49-F238E27FC236}">
                <a16:creationId xmlns:a16="http://schemas.microsoft.com/office/drawing/2014/main" id="{EDB292CA-6C16-485B-A876-1AE696C00B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23693" y="5844015"/>
            <a:ext cx="2464593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Automotive -Ethernet live monitor </a:t>
            </a:r>
          </a:p>
        </p:txBody>
      </p:sp>
      <p:pic>
        <p:nvPicPr>
          <p:cNvPr id="15" name="그림 14">
            <a:hlinkClick r:id="rId10" action="ppaction://hlinksldjump"/>
            <a:extLst>
              <a:ext uri="{FF2B5EF4-FFF2-40B4-BE49-F238E27FC236}">
                <a16:creationId xmlns:a16="http://schemas.microsoft.com/office/drawing/2014/main" id="{65435552-7F95-4A17-9454-B8545329437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17" name="제목 1">
            <a:extLst>
              <a:ext uri="{FF2B5EF4-FFF2-40B4-BE49-F238E27FC236}">
                <a16:creationId xmlns:a16="http://schemas.microsoft.com/office/drawing/2014/main" id="{B2064DC2-2A0F-4B58-A92E-3BC3B48C1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06606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E078071-026B-4466-BC72-78C96CA1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25</a:t>
            </a:fld>
            <a:endParaRPr lang="ko-KR" altLang="en-US"/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E3EF17CF-4CFD-4C56-9115-284B037422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79145" y="3357312"/>
            <a:ext cx="5930414" cy="2880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70FFD048-19E6-4560-85E6-7DBB8347EC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0" y="1846610"/>
            <a:ext cx="2744788" cy="369888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de-DE" altLang="ko-KR" dirty="0">
                <a:latin typeface="Arial" charset="0"/>
              </a:rPr>
              <a:t> FlexRay Tool &amp; Training 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D4A64E68-60F0-42F9-A0B3-C1B9CD7EE7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528" y="4136256"/>
            <a:ext cx="3071812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FlexRay interface with Software and Hardware</a:t>
            </a:r>
          </a:p>
        </p:txBody>
      </p:sp>
      <p:pic>
        <p:nvPicPr>
          <p:cNvPr id="7" name="Picture 15" descr="http://www.eberspaecher.com/servlet/PB/show/1056293/image.jpg">
            <a:extLst>
              <a:ext uri="{FF2B5EF4-FFF2-40B4-BE49-F238E27FC236}">
                <a16:creationId xmlns:a16="http://schemas.microsoft.com/office/drawing/2014/main" id="{D7683BA0-2140-4EBF-844D-3E0A6A5671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2042" y="1267173"/>
            <a:ext cx="3000375" cy="189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87B8B2E6-3A3C-422D-8951-427AFBEF4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9791" y="692735"/>
            <a:ext cx="2543175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Bus Interfaces | FlexCard-M">
            <a:extLst>
              <a:ext uri="{FF2B5EF4-FFF2-40B4-BE49-F238E27FC236}">
                <a16:creationId xmlns:a16="http://schemas.microsoft.com/office/drawing/2014/main" id="{51BB0B63-AD9E-4B6B-8969-65E24BB4AD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804" y="2477172"/>
            <a:ext cx="1125682" cy="1125682"/>
          </a:xfrm>
          <a:prstGeom prst="rect">
            <a:avLst/>
          </a:prstGeom>
          <a:noFill/>
        </p:spPr>
      </p:pic>
      <p:pic>
        <p:nvPicPr>
          <p:cNvPr id="10" name="Picture 9" descr="Bus Interfaces | FlexCard Air-S">
            <a:extLst>
              <a:ext uri="{FF2B5EF4-FFF2-40B4-BE49-F238E27FC236}">
                <a16:creationId xmlns:a16="http://schemas.microsoft.com/office/drawing/2014/main" id="{6D5D601C-F422-4858-B058-B38A30C55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93164" y="2408778"/>
            <a:ext cx="1125682" cy="1125682"/>
          </a:xfrm>
          <a:prstGeom prst="rect">
            <a:avLst/>
          </a:prstGeom>
          <a:noFill/>
        </p:spPr>
      </p:pic>
      <p:pic>
        <p:nvPicPr>
          <p:cNvPr id="11" name="Picture 11" descr="Bus Interfaces | FlexCard-MC2">
            <a:extLst>
              <a:ext uri="{FF2B5EF4-FFF2-40B4-BE49-F238E27FC236}">
                <a16:creationId xmlns:a16="http://schemas.microsoft.com/office/drawing/2014/main" id="{300FB74C-624B-4059-A4CF-F57B3C434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82071" y="2455634"/>
            <a:ext cx="1039091" cy="1125682"/>
          </a:xfrm>
          <a:prstGeom prst="rect">
            <a:avLst/>
          </a:prstGeom>
          <a:noFill/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7F53CF84-D69C-4712-88C7-8BD011785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23528" y="4437112"/>
            <a:ext cx="2939652" cy="18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그림 12">
            <a:hlinkClick r:id="rId9" action="ppaction://hlinksldjump"/>
            <a:extLst>
              <a:ext uri="{FF2B5EF4-FFF2-40B4-BE49-F238E27FC236}">
                <a16:creationId xmlns:a16="http://schemas.microsoft.com/office/drawing/2014/main" id="{EB1D40C3-6284-4F9C-811D-7526DB32DEB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16" name="제목 1">
            <a:extLst>
              <a:ext uri="{FF2B5EF4-FFF2-40B4-BE49-F238E27FC236}">
                <a16:creationId xmlns:a16="http://schemas.microsoft.com/office/drawing/2014/main" id="{097AF029-0255-4F85-ABAA-9DE32A97A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0988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9E19A8B-E752-4010-B138-B1BAF43B5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26</a:t>
            </a:fld>
            <a:endParaRPr lang="ko-KR" altLang="en-US"/>
          </a:p>
        </p:txBody>
      </p:sp>
      <p:pic>
        <p:nvPicPr>
          <p:cNvPr id="4" name="Picture 2" descr="CETITEC - connective technologies">
            <a:extLst>
              <a:ext uri="{FF2B5EF4-FFF2-40B4-BE49-F238E27FC236}">
                <a16:creationId xmlns:a16="http://schemas.microsoft.com/office/drawing/2014/main" id="{4BB8891D-E97C-4C5F-A9CB-AC3A4F64D5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7869"/>
          <a:stretch>
            <a:fillRect/>
          </a:stretch>
        </p:blipFill>
        <p:spPr bwMode="auto">
          <a:xfrm>
            <a:off x="296094" y="702544"/>
            <a:ext cx="2195670" cy="504000"/>
          </a:xfrm>
          <a:prstGeom prst="rect">
            <a:avLst/>
          </a:prstGeom>
          <a:noFill/>
        </p:spPr>
      </p:pic>
      <p:pic>
        <p:nvPicPr>
          <p:cNvPr id="5" name="Picture 2" descr="K2L Connecting Networks">
            <a:hlinkClick r:id="rId3"/>
            <a:extLst>
              <a:ext uri="{FF2B5EF4-FFF2-40B4-BE49-F238E27FC236}">
                <a16:creationId xmlns:a16="http://schemas.microsoft.com/office/drawing/2014/main" id="{2B9BC103-01C4-4C20-A232-8EAC59007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8125" y="1121897"/>
            <a:ext cx="917536" cy="288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5">
            <a:extLst>
              <a:ext uri="{FF2B5EF4-FFF2-40B4-BE49-F238E27FC236}">
                <a16:creationId xmlns:a16="http://schemas.microsoft.com/office/drawing/2014/main" id="{45F0D8A3-44B7-4EC8-889F-51E5CCF757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80058" y="1047403"/>
            <a:ext cx="4392612" cy="369888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altLang="ko-KR" dirty="0">
                <a:latin typeface="Arial" charset="0"/>
              </a:rPr>
              <a:t> Vehicle gateway solution &amp; test system  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8ABB3395-1F47-4304-829C-83D23E74B2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25" y="4172812"/>
            <a:ext cx="2016125" cy="1951037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 </a:t>
            </a:r>
            <a:r>
              <a:rPr lang="de-DE" altLang="ko-KR" sz="1050" b="1" dirty="0">
                <a:latin typeface="Arial" charset="0"/>
              </a:rPr>
              <a:t>MOCCA compact hardware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de-DE" altLang="ko-KR" sz="1050" dirty="0">
                <a:latin typeface="Arial" charset="0"/>
              </a:rPr>
              <a:t>MOST25 or 50 or 150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de-DE" altLang="ko-KR" sz="1050" dirty="0">
                <a:latin typeface="Arial" charset="0"/>
              </a:rPr>
              <a:t>Ethernet 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de-DE" altLang="ko-KR" sz="1050" dirty="0">
                <a:latin typeface="Arial" charset="0"/>
              </a:rPr>
              <a:t>Low speed CAN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de-DE" altLang="ko-KR" sz="1050" dirty="0">
                <a:latin typeface="Arial" charset="0"/>
              </a:rPr>
              <a:t>High speed CAN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de-DE" altLang="ko-KR" sz="1050" dirty="0">
                <a:latin typeface="Arial" charset="0"/>
              </a:rPr>
              <a:t>LIN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de-DE" altLang="ko-KR" sz="1050" dirty="0">
                <a:latin typeface="Arial" charset="0"/>
              </a:rPr>
              <a:t>USB 2.0</a:t>
            </a:r>
          </a:p>
          <a:p>
            <a:pPr>
              <a:spcBef>
                <a:spcPct val="50000"/>
              </a:spcBef>
              <a:buFontTx/>
              <a:buChar char="-"/>
              <a:defRPr/>
            </a:pPr>
            <a:r>
              <a:rPr lang="de-DE" altLang="ko-KR" sz="1050" dirty="0">
                <a:latin typeface="Arial" charset="0"/>
              </a:rPr>
              <a:t>FlexRay 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BA79A02-887C-486B-9698-30E91E531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625" y="1906166"/>
            <a:ext cx="3580181" cy="20002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9" name="Picture 6">
            <a:extLst>
              <a:ext uri="{FF2B5EF4-FFF2-40B4-BE49-F238E27FC236}">
                <a16:creationId xmlns:a16="http://schemas.microsoft.com/office/drawing/2014/main" id="{F6980681-7E47-45C2-8A91-D44AA90CE5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705561" y="3409205"/>
            <a:ext cx="4816533" cy="271464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0" name="Picture 8" descr="K2L MOCCA compact open Hardware for gateways between MOST, CAN, FlexRay, LIN and Ethernet">
            <a:extLst>
              <a:ext uri="{FF2B5EF4-FFF2-40B4-BE49-F238E27FC236}">
                <a16:creationId xmlns:a16="http://schemas.microsoft.com/office/drawing/2014/main" id="{B2B92E87-3B51-43F4-816A-BBED0B35CB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015084" y="1608081"/>
            <a:ext cx="2670482" cy="1714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5">
            <a:extLst>
              <a:ext uri="{FF2B5EF4-FFF2-40B4-BE49-F238E27FC236}">
                <a16:creationId xmlns:a16="http://schemas.microsoft.com/office/drawing/2014/main" id="{D5092295-F041-4772-B3E1-B38BC115D5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20714" y="6201097"/>
            <a:ext cx="1511300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de-DE" altLang="ko-KR" sz="1050" dirty="0">
                <a:latin typeface="Arial" charset="0"/>
              </a:rPr>
              <a:t>UGW workflow </a:t>
            </a:r>
          </a:p>
        </p:txBody>
      </p:sp>
      <p:pic>
        <p:nvPicPr>
          <p:cNvPr id="12" name="그림 11">
            <a:hlinkClick r:id="rId8" action="ppaction://hlinksldjump"/>
            <a:extLst>
              <a:ext uri="{FF2B5EF4-FFF2-40B4-BE49-F238E27FC236}">
                <a16:creationId xmlns:a16="http://schemas.microsoft.com/office/drawing/2014/main" id="{617A5436-3EB7-4594-BA00-C09912CA55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15" name="제목 1">
            <a:extLst>
              <a:ext uri="{FF2B5EF4-FFF2-40B4-BE49-F238E27FC236}">
                <a16:creationId xmlns:a16="http://schemas.microsoft.com/office/drawing/2014/main" id="{B70C6313-6890-4768-94FA-13164FBDBA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89773388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56756E5F-D878-4EC5-956B-9F8DAB8BB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27</a:t>
            </a:fld>
            <a:endParaRPr lang="ko-KR" altLang="en-US"/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C2D3E2C1-E446-4867-8FE4-5F3542BC9E5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0739"/>
          <a:stretch>
            <a:fillRect/>
          </a:stretch>
        </p:blipFill>
        <p:spPr>
          <a:xfrm>
            <a:off x="2034299" y="670941"/>
            <a:ext cx="3374503" cy="2340000"/>
          </a:xfrm>
          <a:prstGeom prst="rect">
            <a:avLst/>
          </a:prstGeom>
        </p:spPr>
      </p:pic>
      <p:grpSp>
        <p:nvGrpSpPr>
          <p:cNvPr id="7" name="그룹 6">
            <a:extLst>
              <a:ext uri="{FF2B5EF4-FFF2-40B4-BE49-F238E27FC236}">
                <a16:creationId xmlns:a16="http://schemas.microsoft.com/office/drawing/2014/main" id="{56DAEE6F-4295-48BD-A420-A1273EACE409}"/>
              </a:ext>
            </a:extLst>
          </p:cNvPr>
          <p:cNvGrpSpPr>
            <a:grpSpLocks noChangeAspect="1"/>
          </p:cNvGrpSpPr>
          <p:nvPr/>
        </p:nvGrpSpPr>
        <p:grpSpPr>
          <a:xfrm>
            <a:off x="312745" y="3346892"/>
            <a:ext cx="4745149" cy="2609532"/>
            <a:chOff x="145295" y="1064436"/>
            <a:chExt cx="9420181" cy="51805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05A0F52-8AD9-4998-B442-258BD13BC9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295" y="4580692"/>
              <a:ext cx="3958285" cy="1095597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  <a:scene3d>
              <a:camera prst="orthographicFront">
                <a:rot lat="0" lon="0" rev="60000"/>
              </a:camera>
              <a:lightRig rig="threePt" dir="t"/>
            </a:scene3d>
          </p:spPr>
        </p:pic>
        <p:pic>
          <p:nvPicPr>
            <p:cNvPr id="9" name="Bild 4">
              <a:extLst>
                <a:ext uri="{FF2B5EF4-FFF2-40B4-BE49-F238E27FC236}">
                  <a16:creationId xmlns:a16="http://schemas.microsoft.com/office/drawing/2014/main" id="{9F6060A0-A186-4BC7-AE6B-61DB332D8A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/>
            <a:srcRect t="15061" b="17608"/>
            <a:stretch/>
          </p:blipFill>
          <p:spPr>
            <a:xfrm>
              <a:off x="6503010" y="4580692"/>
              <a:ext cx="1666964" cy="1122386"/>
            </a:xfrm>
            <a:prstGeom prst="rect">
              <a:avLst/>
            </a:prstGeom>
            <a:effectLst>
              <a:reflection blurRad="6350" stA="50000" endA="300" endPos="55000" dir="5400000" sy="-100000" algn="bl" rotWithShape="0"/>
            </a:effectLst>
          </p:spPr>
        </p:pic>
        <p:cxnSp>
          <p:nvCxnSpPr>
            <p:cNvPr id="10" name="Gerade Verbindung mit Pfeil 9">
              <a:extLst>
                <a:ext uri="{FF2B5EF4-FFF2-40B4-BE49-F238E27FC236}">
                  <a16:creationId xmlns:a16="http://schemas.microsoft.com/office/drawing/2014/main" id="{FB18C960-E28C-43B9-83A9-D509847E76CC}"/>
                </a:ext>
              </a:extLst>
            </p:cNvPr>
            <p:cNvCxnSpPr/>
            <p:nvPr/>
          </p:nvCxnSpPr>
          <p:spPr bwMode="auto">
            <a:xfrm>
              <a:off x="3553835" y="5213847"/>
              <a:ext cx="3317810" cy="0"/>
            </a:xfrm>
            <a:prstGeom prst="straightConnector1">
              <a:avLst/>
            </a:prstGeom>
            <a:ln w="38100" cmpd="sng"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ierung 13">
              <a:extLst>
                <a:ext uri="{FF2B5EF4-FFF2-40B4-BE49-F238E27FC236}">
                  <a16:creationId xmlns:a16="http://schemas.microsoft.com/office/drawing/2014/main" id="{EE5F4BB4-6798-48BF-8A67-A519D6916665}"/>
                </a:ext>
              </a:extLst>
            </p:cNvPr>
            <p:cNvGrpSpPr/>
            <p:nvPr/>
          </p:nvGrpSpPr>
          <p:grpSpPr>
            <a:xfrm>
              <a:off x="322717" y="1064436"/>
              <a:ext cx="3525952" cy="3231595"/>
              <a:chOff x="1543084" y="1786583"/>
              <a:chExt cx="1536373" cy="1427486"/>
            </a:xfrm>
            <a:effectLst/>
          </p:grpSpPr>
          <p:pic>
            <p:nvPicPr>
              <p:cNvPr id="25" name="Picture 5">
                <a:extLst>
                  <a:ext uri="{FF2B5EF4-FFF2-40B4-BE49-F238E27FC236}">
                    <a16:creationId xmlns:a16="http://schemas.microsoft.com/office/drawing/2014/main" id="{BDE8BFAF-FC70-47EE-8DB1-6E2C14808A3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1543084" y="1932956"/>
                <a:ext cx="1378314" cy="128111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26" name="Bild 15" descr="ttwb_icon_512.png">
                <a:extLst>
                  <a:ext uri="{FF2B5EF4-FFF2-40B4-BE49-F238E27FC236}">
                    <a16:creationId xmlns:a16="http://schemas.microsoft.com/office/drawing/2014/main" id="{5C85E88D-108F-4162-B7CE-77C3ADE863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79537" y="1786583"/>
                <a:ext cx="399920" cy="399920"/>
              </a:xfrm>
              <a:prstGeom prst="rect">
                <a:avLst/>
              </a:prstGeom>
              <a:effectLst/>
            </p:spPr>
          </p:pic>
        </p:grpSp>
        <p:sp>
          <p:nvSpPr>
            <p:cNvPr id="12" name="Textfeld 12">
              <a:extLst>
                <a:ext uri="{FF2B5EF4-FFF2-40B4-BE49-F238E27FC236}">
                  <a16:creationId xmlns:a16="http://schemas.microsoft.com/office/drawing/2014/main" id="{85A0DDB7-7357-46AF-A94C-DFA5E61524E4}"/>
                </a:ext>
              </a:extLst>
            </p:cNvPr>
            <p:cNvSpPr txBox="1"/>
            <p:nvPr/>
          </p:nvSpPr>
          <p:spPr>
            <a:xfrm>
              <a:off x="7530255" y="4191915"/>
              <a:ext cx="891687" cy="488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rial"/>
                  <a:cs typeface="Arial"/>
                </a:rPr>
                <a:t>DUT</a:t>
              </a:r>
            </a:p>
          </p:txBody>
        </p:sp>
        <p:sp>
          <p:nvSpPr>
            <p:cNvPr id="13" name="Rechteck 17">
              <a:extLst>
                <a:ext uri="{FF2B5EF4-FFF2-40B4-BE49-F238E27FC236}">
                  <a16:creationId xmlns:a16="http://schemas.microsoft.com/office/drawing/2014/main" id="{66EEF7E6-596E-4F22-ACC2-A56C4D264152}"/>
                </a:ext>
              </a:extLst>
            </p:cNvPr>
            <p:cNvSpPr/>
            <p:nvPr/>
          </p:nvSpPr>
          <p:spPr>
            <a:xfrm>
              <a:off x="5882642" y="1665022"/>
              <a:ext cx="3554530" cy="2876483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 sz="1000"/>
            </a:p>
          </p:txBody>
        </p:sp>
        <p:sp>
          <p:nvSpPr>
            <p:cNvPr id="14" name="Textfeld 18">
              <a:extLst>
                <a:ext uri="{FF2B5EF4-FFF2-40B4-BE49-F238E27FC236}">
                  <a16:creationId xmlns:a16="http://schemas.microsoft.com/office/drawing/2014/main" id="{D0701FE7-70F0-421E-B031-AAFBE96D8F32}"/>
                </a:ext>
              </a:extLst>
            </p:cNvPr>
            <p:cNvSpPr txBox="1"/>
            <p:nvPr/>
          </p:nvSpPr>
          <p:spPr>
            <a:xfrm>
              <a:off x="5982908" y="2321922"/>
              <a:ext cx="3025409" cy="45793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900" dirty="0"/>
                <a:t>Application</a:t>
              </a:r>
            </a:p>
          </p:txBody>
        </p:sp>
        <p:sp>
          <p:nvSpPr>
            <p:cNvPr id="15" name="Textfeld 19">
              <a:extLst>
                <a:ext uri="{FF2B5EF4-FFF2-40B4-BE49-F238E27FC236}">
                  <a16:creationId xmlns:a16="http://schemas.microsoft.com/office/drawing/2014/main" id="{8FE7FD08-2680-42D8-BC6F-98ACF84B468C}"/>
                </a:ext>
              </a:extLst>
            </p:cNvPr>
            <p:cNvSpPr txBox="1"/>
            <p:nvPr/>
          </p:nvSpPr>
          <p:spPr>
            <a:xfrm>
              <a:off x="5982908" y="2876711"/>
              <a:ext cx="3025409" cy="45793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900" dirty="0"/>
                <a:t>UDP/TCP</a:t>
              </a:r>
            </a:p>
          </p:txBody>
        </p:sp>
        <p:sp>
          <p:nvSpPr>
            <p:cNvPr id="16" name="Textfeld 20">
              <a:extLst>
                <a:ext uri="{FF2B5EF4-FFF2-40B4-BE49-F238E27FC236}">
                  <a16:creationId xmlns:a16="http://schemas.microsoft.com/office/drawing/2014/main" id="{8C20D1B5-AEA8-41BF-8CE6-026E87F78298}"/>
                </a:ext>
              </a:extLst>
            </p:cNvPr>
            <p:cNvSpPr txBox="1"/>
            <p:nvPr/>
          </p:nvSpPr>
          <p:spPr>
            <a:xfrm>
              <a:off x="5982908" y="3431499"/>
              <a:ext cx="3025409" cy="45793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900" dirty="0"/>
                <a:t>IPv4/IPv6</a:t>
              </a:r>
            </a:p>
          </p:txBody>
        </p:sp>
        <p:sp>
          <p:nvSpPr>
            <p:cNvPr id="17" name="Textfeld 21">
              <a:extLst>
                <a:ext uri="{FF2B5EF4-FFF2-40B4-BE49-F238E27FC236}">
                  <a16:creationId xmlns:a16="http://schemas.microsoft.com/office/drawing/2014/main" id="{83A7B132-C48B-4175-A544-0F433DFDC249}"/>
                </a:ext>
              </a:extLst>
            </p:cNvPr>
            <p:cNvSpPr txBox="1"/>
            <p:nvPr/>
          </p:nvSpPr>
          <p:spPr>
            <a:xfrm>
              <a:off x="5982908" y="3986288"/>
              <a:ext cx="3025409" cy="457937"/>
            </a:xfrm>
            <a:prstGeom prst="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900"/>
                <a:t>BroadR-Reach</a:t>
              </a:r>
            </a:p>
          </p:txBody>
        </p:sp>
        <p:sp>
          <p:nvSpPr>
            <p:cNvPr id="18" name="Textfeld 22">
              <a:extLst>
                <a:ext uri="{FF2B5EF4-FFF2-40B4-BE49-F238E27FC236}">
                  <a16:creationId xmlns:a16="http://schemas.microsoft.com/office/drawing/2014/main" id="{A548FB0A-0C18-4C9B-9408-69A2EC12C4EA}"/>
                </a:ext>
              </a:extLst>
            </p:cNvPr>
            <p:cNvSpPr txBox="1"/>
            <p:nvPr/>
          </p:nvSpPr>
          <p:spPr>
            <a:xfrm>
              <a:off x="8923921" y="1743370"/>
              <a:ext cx="641555" cy="2749675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vert="vert270" wrap="square" rtlCol="0">
              <a:spAutoFit/>
            </a:bodyPr>
            <a:lstStyle/>
            <a:p>
              <a:r>
                <a:rPr lang="en-GB" sz="900" dirty="0"/>
                <a:t>DUT = µC, Device, ECU</a:t>
              </a:r>
            </a:p>
          </p:txBody>
        </p:sp>
        <p:sp>
          <p:nvSpPr>
            <p:cNvPr id="19" name="Pfeil nach links und rechts 24">
              <a:extLst>
                <a:ext uri="{FF2B5EF4-FFF2-40B4-BE49-F238E27FC236}">
                  <a16:creationId xmlns:a16="http://schemas.microsoft.com/office/drawing/2014/main" id="{F7CEB2CF-B2BD-4694-935E-69584658053F}"/>
                </a:ext>
              </a:extLst>
            </p:cNvPr>
            <p:cNvSpPr/>
            <p:nvPr/>
          </p:nvSpPr>
          <p:spPr>
            <a:xfrm>
              <a:off x="3658481" y="2319639"/>
              <a:ext cx="2100874" cy="359298"/>
            </a:xfrm>
            <a:prstGeom prst="leftRightArrow">
              <a:avLst>
                <a:gd name="adj1" fmla="val 26743"/>
                <a:gd name="adj2" fmla="val 9651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  <p:sp>
          <p:nvSpPr>
            <p:cNvPr id="20" name="Pfeil nach links und rechts 25">
              <a:extLst>
                <a:ext uri="{FF2B5EF4-FFF2-40B4-BE49-F238E27FC236}">
                  <a16:creationId xmlns:a16="http://schemas.microsoft.com/office/drawing/2014/main" id="{F8B20694-B393-4CD6-8FEB-84C7FC3B85FA}"/>
                </a:ext>
              </a:extLst>
            </p:cNvPr>
            <p:cNvSpPr/>
            <p:nvPr/>
          </p:nvSpPr>
          <p:spPr>
            <a:xfrm>
              <a:off x="3658481" y="2923615"/>
              <a:ext cx="2100874" cy="359298"/>
            </a:xfrm>
            <a:prstGeom prst="leftRightArrow">
              <a:avLst>
                <a:gd name="adj1" fmla="val 26743"/>
                <a:gd name="adj2" fmla="val 9651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  <p:sp>
          <p:nvSpPr>
            <p:cNvPr id="21" name="Textfeld 26">
              <a:extLst>
                <a:ext uri="{FF2B5EF4-FFF2-40B4-BE49-F238E27FC236}">
                  <a16:creationId xmlns:a16="http://schemas.microsoft.com/office/drawing/2014/main" id="{3420B396-5EED-4A6E-B8AE-A5F0ACD700B6}"/>
                </a:ext>
              </a:extLst>
            </p:cNvPr>
            <p:cNvSpPr txBox="1"/>
            <p:nvPr/>
          </p:nvSpPr>
          <p:spPr>
            <a:xfrm>
              <a:off x="6864038" y="5696189"/>
              <a:ext cx="891687" cy="488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rial"/>
                  <a:cs typeface="Arial"/>
                </a:rPr>
                <a:t>DUT</a:t>
              </a:r>
            </a:p>
          </p:txBody>
        </p:sp>
        <p:sp>
          <p:nvSpPr>
            <p:cNvPr id="22" name="Textfeld 27">
              <a:extLst>
                <a:ext uri="{FF2B5EF4-FFF2-40B4-BE49-F238E27FC236}">
                  <a16:creationId xmlns:a16="http://schemas.microsoft.com/office/drawing/2014/main" id="{3F276E01-89B9-4D60-9D03-CC062625C1F0}"/>
                </a:ext>
              </a:extLst>
            </p:cNvPr>
            <p:cNvSpPr txBox="1"/>
            <p:nvPr/>
          </p:nvSpPr>
          <p:spPr>
            <a:xfrm>
              <a:off x="145295" y="5756136"/>
              <a:ext cx="5356480" cy="4888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Arial"/>
                  <a:cs typeface="Arial"/>
                </a:rPr>
                <a:t>C1 with TTworkbench &amp; BroadR-</a:t>
              </a:r>
              <a:r>
                <a:rPr lang="en-GB" sz="1000" dirty="0" err="1">
                  <a:latin typeface="Arial"/>
                  <a:cs typeface="Arial"/>
                </a:rPr>
                <a:t>ReachCard</a:t>
              </a:r>
              <a:endParaRPr lang="en-GB" sz="1000" dirty="0">
                <a:latin typeface="Arial"/>
                <a:cs typeface="Arial"/>
              </a:endParaRPr>
            </a:p>
          </p:txBody>
        </p:sp>
        <p:sp>
          <p:nvSpPr>
            <p:cNvPr id="23" name="Textfeld 18">
              <a:extLst>
                <a:ext uri="{FF2B5EF4-FFF2-40B4-BE49-F238E27FC236}">
                  <a16:creationId xmlns:a16="http://schemas.microsoft.com/office/drawing/2014/main" id="{E23875CC-ADBC-40BA-8702-32544B4C0E6D}"/>
                </a:ext>
              </a:extLst>
            </p:cNvPr>
            <p:cNvSpPr txBox="1"/>
            <p:nvPr/>
          </p:nvSpPr>
          <p:spPr>
            <a:xfrm>
              <a:off x="5982907" y="1743370"/>
              <a:ext cx="3025409" cy="458253"/>
            </a:xfrm>
            <a:prstGeom prst="rect">
              <a:avLst/>
            </a:prstGeom>
            <a:ln>
              <a:prstDash val="sysDot"/>
            </a:ln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GB" sz="900" dirty="0"/>
                <a:t>IEEE/AUTOSAR/AVnu/etc.</a:t>
              </a:r>
            </a:p>
          </p:txBody>
        </p:sp>
        <p:sp>
          <p:nvSpPr>
            <p:cNvPr id="24" name="Pfeil nach links und rechts 25">
              <a:extLst>
                <a:ext uri="{FF2B5EF4-FFF2-40B4-BE49-F238E27FC236}">
                  <a16:creationId xmlns:a16="http://schemas.microsoft.com/office/drawing/2014/main" id="{8A7380C4-DD5A-42C8-945C-C122839E947F}"/>
                </a:ext>
              </a:extLst>
            </p:cNvPr>
            <p:cNvSpPr/>
            <p:nvPr/>
          </p:nvSpPr>
          <p:spPr>
            <a:xfrm>
              <a:off x="3656479" y="3466058"/>
              <a:ext cx="2102876" cy="359298"/>
            </a:xfrm>
            <a:prstGeom prst="leftRightArrow">
              <a:avLst>
                <a:gd name="adj1" fmla="val 26743"/>
                <a:gd name="adj2" fmla="val 9651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000"/>
            </a:p>
          </p:txBody>
        </p:sp>
      </p:grpSp>
      <p:sp>
        <p:nvSpPr>
          <p:cNvPr id="27" name="Text Box 5">
            <a:extLst>
              <a:ext uri="{FF2B5EF4-FFF2-40B4-BE49-F238E27FC236}">
                <a16:creationId xmlns:a16="http://schemas.microsoft.com/office/drawing/2014/main" id="{08E1B4E8-4BE8-445E-935F-BBE612A99C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3864" y="953610"/>
            <a:ext cx="4176464" cy="1200329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squar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altLang="ko-KR" dirty="0">
                <a:latin typeface="Arial" charset="0"/>
              </a:rPr>
              <a:t>Automotive Ethernet &amp;</a:t>
            </a:r>
          </a:p>
          <a:p>
            <a:pPr algn="r">
              <a:spcBef>
                <a:spcPct val="50000"/>
              </a:spcBef>
            </a:pPr>
            <a:r>
              <a:rPr lang="en-US" altLang="ko-KR" dirty="0" err="1">
                <a:latin typeface="Arial" charset="0"/>
              </a:rPr>
              <a:t>eCall</a:t>
            </a:r>
            <a:r>
              <a:rPr lang="en-US" altLang="ko-KR" dirty="0">
                <a:latin typeface="Arial" charset="0"/>
              </a:rPr>
              <a:t>/ERA-GLONASS </a:t>
            </a:r>
          </a:p>
          <a:p>
            <a:pPr algn="r">
              <a:spcBef>
                <a:spcPct val="50000"/>
              </a:spcBef>
            </a:pPr>
            <a:r>
              <a:rPr lang="en-US" altLang="ko-KR" dirty="0">
                <a:latin typeface="Arial" charset="0"/>
              </a:rPr>
              <a:t>Test Solution</a:t>
            </a:r>
            <a:endParaRPr lang="de-DE" altLang="ko-KR" dirty="0">
              <a:latin typeface="Arial" charset="0"/>
            </a:endParaRP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08174C86-7651-457F-9371-5AA65FAD46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3138" y="6071020"/>
            <a:ext cx="3071812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Automotive Ethernet Test Solution</a:t>
            </a:r>
          </a:p>
        </p:txBody>
      </p:sp>
      <p:sp>
        <p:nvSpPr>
          <p:cNvPr id="29" name="Text Box 5">
            <a:extLst>
              <a:ext uri="{FF2B5EF4-FFF2-40B4-BE49-F238E27FC236}">
                <a16:creationId xmlns:a16="http://schemas.microsoft.com/office/drawing/2014/main" id="{E5522C83-CA57-4905-973D-289202A444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67470" y="6073973"/>
            <a:ext cx="2592288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eCall/ERA-GLONASS Test Solution</a:t>
            </a:r>
          </a:p>
        </p:txBody>
      </p: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677321B-52DF-45B9-B69C-101207C13104}"/>
              </a:ext>
            </a:extLst>
          </p:cNvPr>
          <p:cNvGrpSpPr/>
          <p:nvPr/>
        </p:nvGrpSpPr>
        <p:grpSpPr>
          <a:xfrm>
            <a:off x="5128761" y="2452170"/>
            <a:ext cx="4569184" cy="3615208"/>
            <a:chOff x="4539320" y="2564904"/>
            <a:chExt cx="4569184" cy="3615208"/>
          </a:xfrm>
        </p:grpSpPr>
        <p:grpSp>
          <p:nvGrpSpPr>
            <p:cNvPr id="31" name="그룹 30">
              <a:extLst>
                <a:ext uri="{FF2B5EF4-FFF2-40B4-BE49-F238E27FC236}">
                  <a16:creationId xmlns:a16="http://schemas.microsoft.com/office/drawing/2014/main" id="{19E45DD0-A553-4A5A-9463-80F1E897BD19}"/>
                </a:ext>
              </a:extLst>
            </p:cNvPr>
            <p:cNvGrpSpPr/>
            <p:nvPr/>
          </p:nvGrpSpPr>
          <p:grpSpPr>
            <a:xfrm>
              <a:off x="4539320" y="2564904"/>
              <a:ext cx="4425168" cy="3360557"/>
              <a:chOff x="812114" y="764397"/>
              <a:chExt cx="7165954" cy="4850986"/>
            </a:xfrm>
          </p:grpSpPr>
          <p:pic>
            <p:nvPicPr>
              <p:cNvPr id="39" name="Picture 2">
                <a:extLst>
                  <a:ext uri="{FF2B5EF4-FFF2-40B4-BE49-F238E27FC236}">
                    <a16:creationId xmlns:a16="http://schemas.microsoft.com/office/drawing/2014/main" id="{CE063437-E618-4B38-A11C-EDA707A0D2D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264318" y="764397"/>
                <a:ext cx="5595938" cy="349408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40" name="Gekrümmte Verbindung 11">
                <a:extLst>
                  <a:ext uri="{FF2B5EF4-FFF2-40B4-BE49-F238E27FC236}">
                    <a16:creationId xmlns:a16="http://schemas.microsoft.com/office/drawing/2014/main" id="{BA14B472-3264-4CFB-8E35-A81D1EF05725}"/>
                  </a:ext>
                </a:extLst>
              </p:cNvPr>
              <p:cNvCxnSpPr/>
              <p:nvPr/>
            </p:nvCxnSpPr>
            <p:spPr>
              <a:xfrm>
                <a:off x="6107055" y="5193675"/>
                <a:ext cx="641268" cy="816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1" name="Bild 6" descr="ecall.jpeg">
                <a:extLst>
                  <a:ext uri="{FF2B5EF4-FFF2-40B4-BE49-F238E27FC236}">
                    <a16:creationId xmlns:a16="http://schemas.microsoft.com/office/drawing/2014/main" id="{E6A72CAF-6F0B-49B7-B1FB-D2BB085E02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30470" y="4918879"/>
                <a:ext cx="1247598" cy="648752"/>
              </a:xfrm>
              <a:prstGeom prst="rect">
                <a:avLst/>
              </a:prstGeom>
            </p:spPr>
          </p:pic>
          <p:pic>
            <p:nvPicPr>
              <p:cNvPr id="42" name="Bild 14">
                <a:extLst>
                  <a:ext uri="{FF2B5EF4-FFF2-40B4-BE49-F238E27FC236}">
                    <a16:creationId xmlns:a16="http://schemas.microsoft.com/office/drawing/2014/main" id="{B246A226-C914-4CFD-92EF-A28F8D89F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614657" y="4408362"/>
                <a:ext cx="2497698" cy="1207021"/>
              </a:xfrm>
              <a:prstGeom prst="rect">
                <a:avLst/>
              </a:prstGeom>
            </p:spPr>
          </p:pic>
          <p:cxnSp>
            <p:nvCxnSpPr>
              <p:cNvPr id="43" name="Gekrümmte Verbindung 11">
                <a:extLst>
                  <a:ext uri="{FF2B5EF4-FFF2-40B4-BE49-F238E27FC236}">
                    <a16:creationId xmlns:a16="http://schemas.microsoft.com/office/drawing/2014/main" id="{1E20807A-F4AF-42FA-A5EB-485E079B5D8C}"/>
                  </a:ext>
                </a:extLst>
              </p:cNvPr>
              <p:cNvCxnSpPr/>
              <p:nvPr/>
            </p:nvCxnSpPr>
            <p:spPr>
              <a:xfrm>
                <a:off x="6112354" y="3778772"/>
                <a:ext cx="1282679" cy="103944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4" name="Gekrümmte Verbindung 11">
                <a:extLst>
                  <a:ext uri="{FF2B5EF4-FFF2-40B4-BE49-F238E27FC236}">
                    <a16:creationId xmlns:a16="http://schemas.microsoft.com/office/drawing/2014/main" id="{428A27A9-EB02-4B60-BAC5-A0627CA0ECB9}"/>
                  </a:ext>
                </a:extLst>
              </p:cNvPr>
              <p:cNvCxnSpPr/>
              <p:nvPr/>
            </p:nvCxnSpPr>
            <p:spPr>
              <a:xfrm flipV="1">
                <a:off x="2166682" y="3778772"/>
                <a:ext cx="1380315" cy="898583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5" name="Gekrümmte Verbindung 11">
                <a:extLst>
                  <a:ext uri="{FF2B5EF4-FFF2-40B4-BE49-F238E27FC236}">
                    <a16:creationId xmlns:a16="http://schemas.microsoft.com/office/drawing/2014/main" id="{8BCE9D57-3306-4A93-9D92-3132EC018859}"/>
                  </a:ext>
                </a:extLst>
              </p:cNvPr>
              <p:cNvCxnSpPr/>
              <p:nvPr/>
            </p:nvCxnSpPr>
            <p:spPr>
              <a:xfrm>
                <a:off x="2847354" y="5107504"/>
                <a:ext cx="641268" cy="0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  <p:pic>
            <p:nvPicPr>
              <p:cNvPr id="46" name="Picture 25">
                <a:extLst>
                  <a:ext uri="{FF2B5EF4-FFF2-40B4-BE49-F238E27FC236}">
                    <a16:creationId xmlns:a16="http://schemas.microsoft.com/office/drawing/2014/main" id="{485BFC30-E624-459C-BB1A-194A0D955A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368034" y="3155108"/>
                <a:ext cx="2860926" cy="731125"/>
              </a:xfrm>
              <a:prstGeom prst="rect">
                <a:avLst/>
              </a:prstGeom>
            </p:spPr>
          </p:pic>
          <p:pic>
            <p:nvPicPr>
              <p:cNvPr id="47" name="Bild 22" descr="Unbenannt.png">
                <a:extLst>
                  <a:ext uri="{FF2B5EF4-FFF2-40B4-BE49-F238E27FC236}">
                    <a16:creationId xmlns:a16="http://schemas.microsoft.com/office/drawing/2014/main" id="{8CE71B82-373B-418F-90A8-0714977CC3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2114" y="4922156"/>
                <a:ext cx="2025258" cy="370694"/>
              </a:xfrm>
              <a:prstGeom prst="rect">
                <a:avLst/>
              </a:prstGeom>
            </p:spPr>
          </p:pic>
          <p:pic>
            <p:nvPicPr>
              <p:cNvPr id="48" name="Bild 21" descr="128x128.png">
                <a:extLst>
                  <a:ext uri="{FF2B5EF4-FFF2-40B4-BE49-F238E27FC236}">
                    <a16:creationId xmlns:a16="http://schemas.microsoft.com/office/drawing/2014/main" id="{22A20CA8-4FA9-4539-998C-A8AC71246C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05630" y="4540417"/>
                <a:ext cx="461052" cy="461052"/>
              </a:xfrm>
              <a:prstGeom prst="rect">
                <a:avLst/>
              </a:prstGeom>
            </p:spPr>
          </p:pic>
        </p:grpSp>
        <p:sp>
          <p:nvSpPr>
            <p:cNvPr id="32" name="Textfeld 26">
              <a:extLst>
                <a:ext uri="{FF2B5EF4-FFF2-40B4-BE49-F238E27FC236}">
                  <a16:creationId xmlns:a16="http://schemas.microsoft.com/office/drawing/2014/main" id="{47B6F0F4-1ACF-4287-8BB6-1118F237374C}"/>
                </a:ext>
              </a:extLst>
            </p:cNvPr>
            <p:cNvSpPr txBox="1"/>
            <p:nvPr/>
          </p:nvSpPr>
          <p:spPr>
            <a:xfrm>
              <a:off x="6226454" y="4653136"/>
              <a:ext cx="15456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altLang="ko-KR" sz="900" dirty="0">
                  <a:latin typeface="Arial" pitchFamily="34" charset="0"/>
                  <a:cs typeface="Arial" pitchFamily="34" charset="0"/>
                </a:rPr>
                <a:t>Spirent GSS 6300M/6700</a:t>
              </a:r>
            </a:p>
            <a:p>
              <a:pPr algn="ctr"/>
              <a:r>
                <a:rPr lang="de-DE" altLang="ko-KR" sz="900" dirty="0">
                  <a:latin typeface="Arial" pitchFamily="34" charset="0"/>
                  <a:cs typeface="Arial" pitchFamily="34" charset="0"/>
                </a:rPr>
                <a:t>GNSS simulator</a:t>
              </a:r>
              <a:endParaRPr lang="en-GB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feld 26">
              <a:extLst>
                <a:ext uri="{FF2B5EF4-FFF2-40B4-BE49-F238E27FC236}">
                  <a16:creationId xmlns:a16="http://schemas.microsoft.com/office/drawing/2014/main" id="{481A22BC-3483-444D-95FA-75D73CF56B66}"/>
                </a:ext>
              </a:extLst>
            </p:cNvPr>
            <p:cNvSpPr txBox="1"/>
            <p:nvPr/>
          </p:nvSpPr>
          <p:spPr>
            <a:xfrm>
              <a:off x="4540996" y="5723964"/>
              <a:ext cx="131959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altLang="ko-KR" sz="900" dirty="0">
                  <a:latin typeface="Arial" pitchFamily="34" charset="0"/>
                  <a:cs typeface="Arial" pitchFamily="34" charset="0"/>
                </a:rPr>
                <a:t>SC10 - Controlling PC</a:t>
              </a:r>
            </a:p>
          </p:txBody>
        </p:sp>
        <p:sp>
          <p:nvSpPr>
            <p:cNvPr id="34" name="Textfeld 26">
              <a:extLst>
                <a:ext uri="{FF2B5EF4-FFF2-40B4-BE49-F238E27FC236}">
                  <a16:creationId xmlns:a16="http://schemas.microsoft.com/office/drawing/2014/main" id="{38369925-109C-4768-A0E2-8D89B387549F}"/>
                </a:ext>
              </a:extLst>
            </p:cNvPr>
            <p:cNvSpPr txBox="1"/>
            <p:nvPr/>
          </p:nvSpPr>
          <p:spPr>
            <a:xfrm>
              <a:off x="6130235" y="5949280"/>
              <a:ext cx="182614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altLang="ko-KR" sz="900" dirty="0">
                  <a:latin typeface="Arial" pitchFamily="34" charset="0"/>
                  <a:cs typeface="Arial" pitchFamily="34" charset="0"/>
                </a:rPr>
                <a:t>Spirent SR3420 GSM Emulator</a:t>
              </a:r>
            </a:p>
          </p:txBody>
        </p:sp>
        <p:sp>
          <p:nvSpPr>
            <p:cNvPr id="35" name="Textfeld 26">
              <a:extLst>
                <a:ext uri="{FF2B5EF4-FFF2-40B4-BE49-F238E27FC236}">
                  <a16:creationId xmlns:a16="http://schemas.microsoft.com/office/drawing/2014/main" id="{458ADA58-A316-418B-B92C-EFF20F0222E3}"/>
                </a:ext>
              </a:extLst>
            </p:cNvPr>
            <p:cNvSpPr txBox="1"/>
            <p:nvPr/>
          </p:nvSpPr>
          <p:spPr>
            <a:xfrm>
              <a:off x="8382012" y="5934472"/>
              <a:ext cx="3706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de-DE" altLang="ko-KR" sz="900" dirty="0">
                  <a:latin typeface="Arial" pitchFamily="34" charset="0"/>
                  <a:cs typeface="Arial" pitchFamily="34" charset="0"/>
                </a:rPr>
                <a:t>IVS</a:t>
              </a:r>
              <a:endParaRPr lang="en-GB" sz="9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6" name="Textfeld 29">
              <a:extLst>
                <a:ext uri="{FF2B5EF4-FFF2-40B4-BE49-F238E27FC236}">
                  <a16:creationId xmlns:a16="http://schemas.microsoft.com/office/drawing/2014/main" id="{6E0139E9-2F1B-4269-8DB3-82A1EBFD2FA6}"/>
                </a:ext>
              </a:extLst>
            </p:cNvPr>
            <p:cNvSpPr txBox="1"/>
            <p:nvPr/>
          </p:nvSpPr>
          <p:spPr>
            <a:xfrm>
              <a:off x="5796136" y="5286400"/>
              <a:ext cx="481971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VoIP</a:t>
              </a:r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4C8153AD-1014-49D6-A7AC-9E532FDD815C}"/>
                </a:ext>
              </a:extLst>
            </p:cNvPr>
            <p:cNvSpPr txBox="1"/>
            <p:nvPr/>
          </p:nvSpPr>
          <p:spPr>
            <a:xfrm>
              <a:off x="7956376" y="4653136"/>
              <a:ext cx="115212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GPS/GLONASS 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9EECF29B-FD12-46A8-B6F4-CCE9A50C7DBB}"/>
                </a:ext>
              </a:extLst>
            </p:cNvPr>
            <p:cNvSpPr txBox="1"/>
            <p:nvPr/>
          </p:nvSpPr>
          <p:spPr>
            <a:xfrm>
              <a:off x="7769340" y="5373216"/>
              <a:ext cx="475068" cy="2308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latin typeface="Arial" pitchFamily="34" charset="0"/>
                  <a:cs typeface="Arial" pitchFamily="34" charset="0"/>
                </a:rPr>
                <a:t>GSM </a:t>
              </a:r>
            </a:p>
          </p:txBody>
        </p:sp>
      </p:grpSp>
      <p:pic>
        <p:nvPicPr>
          <p:cNvPr id="49" name="그림 48">
            <a:extLst>
              <a:ext uri="{FF2B5EF4-FFF2-40B4-BE49-F238E27FC236}">
                <a16:creationId xmlns:a16="http://schemas.microsoft.com/office/drawing/2014/main" id="{6037CA31-528F-469E-9F94-6C2A91BB4F2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18974" y="614109"/>
            <a:ext cx="1442858" cy="720000"/>
          </a:xfrm>
          <a:prstGeom prst="rect">
            <a:avLst/>
          </a:prstGeom>
        </p:spPr>
      </p:pic>
      <p:pic>
        <p:nvPicPr>
          <p:cNvPr id="51" name="그림 50">
            <a:hlinkClick r:id="rId14" action="ppaction://hlinksldjump"/>
            <a:extLst>
              <a:ext uri="{FF2B5EF4-FFF2-40B4-BE49-F238E27FC236}">
                <a16:creationId xmlns:a16="http://schemas.microsoft.com/office/drawing/2014/main" id="{ECBDF680-669A-4254-9C09-A6AE27EA5D7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52" name="제목 1">
            <a:extLst>
              <a:ext uri="{FF2B5EF4-FFF2-40B4-BE49-F238E27FC236}">
                <a16:creationId xmlns:a16="http://schemas.microsoft.com/office/drawing/2014/main" id="{CCE99045-F37B-4300-8468-B084643E7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72363718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0C1EABA-9C4D-45AE-9939-BD96DCEEE1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28</a:t>
            </a:fld>
            <a:endParaRPr lang="ko-KR" altLang="en-US"/>
          </a:p>
        </p:txBody>
      </p:sp>
      <p:pic>
        <p:nvPicPr>
          <p:cNvPr id="4" name="Picture 2" descr="http://www.technica-engineering.de/wp-content/themes/technica-engineering/images/logo_@2X.png">
            <a:extLst>
              <a:ext uri="{FF2B5EF4-FFF2-40B4-BE49-F238E27FC236}">
                <a16:creationId xmlns:a16="http://schemas.microsoft.com/office/drawing/2014/main" id="{A2AD1AE5-94F0-4223-8933-F6F3F6F398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2132" y="655212"/>
            <a:ext cx="1800200" cy="603067"/>
          </a:xfrm>
          <a:prstGeom prst="rect">
            <a:avLst/>
          </a:prstGeom>
          <a:noFill/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F6B0A588-0464-4D62-BFB8-539B2FF4F9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6982" y="854568"/>
            <a:ext cx="4810036" cy="369332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none">
            <a:spAutoFit/>
          </a:bodyPr>
          <a:lstStyle>
            <a:defPPr>
              <a:defRPr lang="ko-KR"/>
            </a:defPPr>
            <a:lvl1pPr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1pPr>
            <a:lvl2pPr marL="4572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2pPr>
            <a:lvl3pPr marL="9144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3pPr>
            <a:lvl4pPr marL="13716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4pPr>
            <a:lvl5pPr marL="1828800" algn="l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tx1"/>
                </a:solidFill>
                <a:latin typeface="굴림" pitchFamily="50" charset="-127"/>
                <a:ea typeface="굴림" pitchFamily="50" charset="-127"/>
                <a:cs typeface="+mn-cs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de-DE" altLang="ko-KR" dirty="0">
                <a:latin typeface="Arial" charset="0"/>
              </a:rPr>
              <a:t>Automotive Ethernet Functional Test solution 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D28D2B3C-560D-430B-A231-605930E81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7" y="1571080"/>
            <a:ext cx="3847082" cy="2200945"/>
          </a:xfrm>
          <a:prstGeom prst="rect">
            <a:avLst/>
          </a:prstGeom>
        </p:spPr>
      </p:pic>
      <p:pic>
        <p:nvPicPr>
          <p:cNvPr id="7" name="Picture 2" descr="http://www.technica-engineering.de/wp-content/uploads/2014/11/te_media-converter_1.jpg">
            <a:extLst>
              <a:ext uri="{FF2B5EF4-FFF2-40B4-BE49-F238E27FC236}">
                <a16:creationId xmlns:a16="http://schemas.microsoft.com/office/drawing/2014/main" id="{A1710C5E-213B-4C95-A806-273D615ACB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333" y="1462349"/>
            <a:ext cx="1548000" cy="103251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5">
            <a:extLst>
              <a:ext uri="{FF2B5EF4-FFF2-40B4-BE49-F238E27FC236}">
                <a16:creationId xmlns:a16="http://schemas.microsoft.com/office/drawing/2014/main" id="{53BDFE6B-DB0E-46B8-BDCB-B94BDB70E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1162" y="3865205"/>
            <a:ext cx="3071812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Technica Hardware Product line up</a:t>
            </a: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4B87A3BE-B19A-4AE7-8103-20916114663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3" t="24071" r="2095" b="23422"/>
          <a:stretch/>
        </p:blipFill>
        <p:spPr>
          <a:xfrm>
            <a:off x="5387333" y="4007529"/>
            <a:ext cx="1548000" cy="854667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E62A9C18-7909-4D6E-9C1C-C1161B9F662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6009" y="4950602"/>
            <a:ext cx="1548000" cy="941478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BAED57B8-8A34-4712-B4F9-4663866C2E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333" y="2798824"/>
            <a:ext cx="1548000" cy="879055"/>
          </a:xfrm>
          <a:prstGeom prst="rect">
            <a:avLst/>
          </a:prstGeom>
        </p:spPr>
      </p:pic>
      <p:pic>
        <p:nvPicPr>
          <p:cNvPr id="12" name="Grafik 7">
            <a:extLst>
              <a:ext uri="{FF2B5EF4-FFF2-40B4-BE49-F238E27FC236}">
                <a16:creationId xmlns:a16="http://schemas.microsoft.com/office/drawing/2014/main" id="{35821BBA-4968-4B64-8E8B-93F7DB6A12B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1275" r="12339"/>
          <a:stretch/>
        </p:blipFill>
        <p:spPr>
          <a:xfrm>
            <a:off x="358258" y="4249651"/>
            <a:ext cx="2045372" cy="1671156"/>
          </a:xfrm>
          <a:prstGeom prst="rect">
            <a:avLst/>
          </a:prstGeom>
          <a:effectLst>
            <a:outerShdw blurRad="1041400" dist="444500" dir="3420000" algn="ctr" rotWithShape="0">
              <a:srgbClr val="000000">
                <a:alpha val="36000"/>
              </a:srgbClr>
            </a:outerShdw>
            <a:reflection endPos="0" dist="50800" dir="5400000" sy="-100000" algn="bl" rotWithShape="0"/>
          </a:effectLst>
        </p:spPr>
      </p:pic>
      <p:grpSp>
        <p:nvGrpSpPr>
          <p:cNvPr id="13" name="그룹 12">
            <a:extLst>
              <a:ext uri="{FF2B5EF4-FFF2-40B4-BE49-F238E27FC236}">
                <a16:creationId xmlns:a16="http://schemas.microsoft.com/office/drawing/2014/main" id="{6CD92C34-8699-48D4-B6E5-30C715FE6325}"/>
              </a:ext>
            </a:extLst>
          </p:cNvPr>
          <p:cNvGrpSpPr/>
          <p:nvPr/>
        </p:nvGrpSpPr>
        <p:grpSpPr>
          <a:xfrm>
            <a:off x="2426007" y="4306171"/>
            <a:ext cx="2073986" cy="1558116"/>
            <a:chOff x="0" y="1436649"/>
            <a:chExt cx="8405769" cy="4855839"/>
          </a:xfrm>
        </p:grpSpPr>
        <p:pic>
          <p:nvPicPr>
            <p:cNvPr id="14" name="Grafik 7">
              <a:extLst>
                <a:ext uri="{FF2B5EF4-FFF2-40B4-BE49-F238E27FC236}">
                  <a16:creationId xmlns:a16="http://schemas.microsoft.com/office/drawing/2014/main" id="{5BB11E79-BE3A-4612-A772-CE0AAE33E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6325" y="1436649"/>
              <a:ext cx="8319444" cy="4855839"/>
            </a:xfrm>
            <a:prstGeom prst="rect">
              <a:avLst/>
            </a:prstGeom>
            <a:effectLst>
              <a:outerShdw blurRad="1041400" dist="444500" dir="3420000" algn="ctr" rotWithShape="0">
                <a:srgbClr val="000000">
                  <a:alpha val="36000"/>
                </a:srgbClr>
              </a:outerShdw>
            </a:effectLst>
          </p:spPr>
        </p:pic>
        <p:grpSp>
          <p:nvGrpSpPr>
            <p:cNvPr id="15" name="Group 2">
              <a:extLst>
                <a:ext uri="{FF2B5EF4-FFF2-40B4-BE49-F238E27FC236}">
                  <a16:creationId xmlns:a16="http://schemas.microsoft.com/office/drawing/2014/main" id="{475306CF-40D5-4DE8-9132-A61C5F262BB2}"/>
                </a:ext>
              </a:extLst>
            </p:cNvPr>
            <p:cNvGrpSpPr/>
            <p:nvPr/>
          </p:nvGrpSpPr>
          <p:grpSpPr>
            <a:xfrm>
              <a:off x="4664356" y="3169491"/>
              <a:ext cx="1888844" cy="1039278"/>
              <a:chOff x="1961415" y="5317072"/>
              <a:chExt cx="1888844" cy="1039278"/>
            </a:xfrm>
          </p:grpSpPr>
          <p:pic>
            <p:nvPicPr>
              <p:cNvPr id="20" name="Picture 6">
                <a:extLst>
                  <a:ext uri="{FF2B5EF4-FFF2-40B4-BE49-F238E27FC236}">
                    <a16:creationId xmlns:a16="http://schemas.microsoft.com/office/drawing/2014/main" id="{CA522754-DB9C-4AD0-A040-4A9418AB15B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0"/>
              <a:srcRect/>
              <a:stretch>
                <a:fillRect/>
              </a:stretch>
            </p:blipFill>
            <p:spPr bwMode="auto">
              <a:xfrm>
                <a:off x="2926334" y="5461000"/>
                <a:ext cx="923925" cy="8953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21" name="Picture 5">
                <a:extLst>
                  <a:ext uri="{FF2B5EF4-FFF2-40B4-BE49-F238E27FC236}">
                    <a16:creationId xmlns:a16="http://schemas.microsoft.com/office/drawing/2014/main" id="{AD41C3D6-B63C-44B2-9B08-19477C48FEC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/>
              <a:srcRect/>
              <a:stretch>
                <a:fillRect/>
              </a:stretch>
            </p:blipFill>
            <p:spPr bwMode="auto">
              <a:xfrm>
                <a:off x="1961415" y="5317072"/>
                <a:ext cx="523875" cy="381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Freihandform 12">
                <a:extLst>
                  <a:ext uri="{FF2B5EF4-FFF2-40B4-BE49-F238E27FC236}">
                    <a16:creationId xmlns:a16="http://schemas.microsoft.com/office/drawing/2014/main" id="{BB2EA7DC-5B91-4447-B0E0-CA2C02D16F2C}"/>
                  </a:ext>
                </a:extLst>
              </p:cNvPr>
              <p:cNvSpPr/>
              <p:nvPr/>
            </p:nvSpPr>
            <p:spPr>
              <a:xfrm>
                <a:off x="2398603" y="5554766"/>
                <a:ext cx="625206" cy="478565"/>
              </a:xfrm>
              <a:custGeom>
                <a:avLst/>
                <a:gdLst>
                  <a:gd name="connsiteX0" fmla="*/ 625206 w 625206"/>
                  <a:gd name="connsiteY0" fmla="*/ 478565 h 478565"/>
                  <a:gd name="connsiteX1" fmla="*/ 616661 w 625206"/>
                  <a:gd name="connsiteY1" fmla="*/ 376015 h 478565"/>
                  <a:gd name="connsiteX2" fmla="*/ 608115 w 625206"/>
                  <a:gd name="connsiteY2" fmla="*/ 350378 h 478565"/>
                  <a:gd name="connsiteX3" fmla="*/ 556840 w 625206"/>
                  <a:gd name="connsiteY3" fmla="*/ 307649 h 478565"/>
                  <a:gd name="connsiteX4" fmla="*/ 497020 w 625206"/>
                  <a:gd name="connsiteY4" fmla="*/ 290557 h 478565"/>
                  <a:gd name="connsiteX5" fmla="*/ 471382 w 625206"/>
                  <a:gd name="connsiteY5" fmla="*/ 282011 h 478565"/>
                  <a:gd name="connsiteX6" fmla="*/ 223554 w 625206"/>
                  <a:gd name="connsiteY6" fmla="*/ 273465 h 478565"/>
                  <a:gd name="connsiteX7" fmla="*/ 163734 w 625206"/>
                  <a:gd name="connsiteY7" fmla="*/ 256374 h 478565"/>
                  <a:gd name="connsiteX8" fmla="*/ 138096 w 625206"/>
                  <a:gd name="connsiteY8" fmla="*/ 247828 h 478565"/>
                  <a:gd name="connsiteX9" fmla="*/ 86821 w 625206"/>
                  <a:gd name="connsiteY9" fmla="*/ 213645 h 478565"/>
                  <a:gd name="connsiteX10" fmla="*/ 61184 w 625206"/>
                  <a:gd name="connsiteY10" fmla="*/ 196553 h 478565"/>
                  <a:gd name="connsiteX11" fmla="*/ 27001 w 625206"/>
                  <a:gd name="connsiteY11" fmla="*/ 145279 h 478565"/>
                  <a:gd name="connsiteX12" fmla="*/ 9909 w 625206"/>
                  <a:gd name="connsiteY12" fmla="*/ 0 h 4785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5206" h="478565">
                    <a:moveTo>
                      <a:pt x="625206" y="478565"/>
                    </a:moveTo>
                    <a:cubicBezTo>
                      <a:pt x="622358" y="444382"/>
                      <a:pt x="621194" y="410016"/>
                      <a:pt x="616661" y="376015"/>
                    </a:cubicBezTo>
                    <a:cubicBezTo>
                      <a:pt x="615471" y="367086"/>
                      <a:pt x="613112" y="357873"/>
                      <a:pt x="608115" y="350378"/>
                    </a:cubicBezTo>
                    <a:cubicBezTo>
                      <a:pt x="598664" y="336202"/>
                      <a:pt x="572606" y="315532"/>
                      <a:pt x="556840" y="307649"/>
                    </a:cubicBezTo>
                    <a:cubicBezTo>
                      <a:pt x="543179" y="300818"/>
                      <a:pt x="509799" y="294208"/>
                      <a:pt x="497020" y="290557"/>
                    </a:cubicBezTo>
                    <a:cubicBezTo>
                      <a:pt x="488358" y="288082"/>
                      <a:pt x="480373" y="282573"/>
                      <a:pt x="471382" y="282011"/>
                    </a:cubicBezTo>
                    <a:cubicBezTo>
                      <a:pt x="388885" y="276855"/>
                      <a:pt x="306163" y="276314"/>
                      <a:pt x="223554" y="273465"/>
                    </a:cubicBezTo>
                    <a:cubicBezTo>
                      <a:pt x="162071" y="252972"/>
                      <a:pt x="238866" y="277841"/>
                      <a:pt x="163734" y="256374"/>
                    </a:cubicBezTo>
                    <a:cubicBezTo>
                      <a:pt x="155072" y="253899"/>
                      <a:pt x="145971" y="252203"/>
                      <a:pt x="138096" y="247828"/>
                    </a:cubicBezTo>
                    <a:cubicBezTo>
                      <a:pt x="120139" y="237852"/>
                      <a:pt x="103913" y="225039"/>
                      <a:pt x="86821" y="213645"/>
                    </a:cubicBezTo>
                    <a:lnTo>
                      <a:pt x="61184" y="196553"/>
                    </a:lnTo>
                    <a:cubicBezTo>
                      <a:pt x="49790" y="179462"/>
                      <a:pt x="33497" y="164766"/>
                      <a:pt x="27001" y="145279"/>
                    </a:cubicBezTo>
                    <a:cubicBezTo>
                      <a:pt x="0" y="64277"/>
                      <a:pt x="9909" y="112020"/>
                      <a:pt x="9909" y="0"/>
                    </a:cubicBezTo>
                  </a:path>
                </a:pathLst>
              </a:custGeom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6" name="Oval 14">
              <a:extLst>
                <a:ext uri="{FF2B5EF4-FFF2-40B4-BE49-F238E27FC236}">
                  <a16:creationId xmlns:a16="http://schemas.microsoft.com/office/drawing/2014/main" id="{DF331560-82DB-4E0F-981C-E286CAD9BD50}"/>
                </a:ext>
              </a:extLst>
            </p:cNvPr>
            <p:cNvSpPr/>
            <p:nvPr/>
          </p:nvSpPr>
          <p:spPr>
            <a:xfrm>
              <a:off x="6778305" y="1560351"/>
              <a:ext cx="1115735" cy="427839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Oval 15">
              <a:extLst>
                <a:ext uri="{FF2B5EF4-FFF2-40B4-BE49-F238E27FC236}">
                  <a16:creationId xmlns:a16="http://schemas.microsoft.com/office/drawing/2014/main" id="{1D00863A-902E-4926-88D3-94787434A98B}"/>
                </a:ext>
              </a:extLst>
            </p:cNvPr>
            <p:cNvSpPr/>
            <p:nvPr/>
          </p:nvSpPr>
          <p:spPr>
            <a:xfrm>
              <a:off x="7120225" y="3547174"/>
              <a:ext cx="1115735" cy="487931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Oval 16">
              <a:extLst>
                <a:ext uri="{FF2B5EF4-FFF2-40B4-BE49-F238E27FC236}">
                  <a16:creationId xmlns:a16="http://schemas.microsoft.com/office/drawing/2014/main" id="{58F20490-3B93-4043-99E8-F70198615BA7}"/>
                </a:ext>
              </a:extLst>
            </p:cNvPr>
            <p:cNvSpPr/>
            <p:nvPr/>
          </p:nvSpPr>
          <p:spPr>
            <a:xfrm>
              <a:off x="0" y="3045365"/>
              <a:ext cx="1115735" cy="268054"/>
            </a:xfrm>
            <a:prstGeom prst="ellipse">
              <a:avLst/>
            </a:prstGeom>
            <a:noFill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13D3822A-1DCB-4BA5-8A25-BB790A6BB1C3}"/>
                </a:ext>
              </a:extLst>
            </p:cNvPr>
            <p:cNvCxnSpPr/>
            <p:nvPr/>
          </p:nvCxnSpPr>
          <p:spPr>
            <a:xfrm flipH="1" flipV="1">
              <a:off x="696286" y="3139131"/>
              <a:ext cx="6418397" cy="560414"/>
            </a:xfrm>
            <a:prstGeom prst="straightConnector1">
              <a:avLst/>
            </a:prstGeom>
            <a:ln>
              <a:tailEnd type="triangle"/>
            </a:ln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24" name="Text Box 5">
            <a:extLst>
              <a:ext uri="{FF2B5EF4-FFF2-40B4-BE49-F238E27FC236}">
                <a16:creationId xmlns:a16="http://schemas.microsoft.com/office/drawing/2014/main" id="{0499EF06-3879-4966-B209-AA19577ADD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177" y="6051253"/>
            <a:ext cx="3071812" cy="254000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Technica Software Product (ANDi)</a:t>
            </a:r>
          </a:p>
        </p:txBody>
      </p:sp>
      <p:sp>
        <p:nvSpPr>
          <p:cNvPr id="25" name="Text Box 5">
            <a:extLst>
              <a:ext uri="{FF2B5EF4-FFF2-40B4-BE49-F238E27FC236}">
                <a16:creationId xmlns:a16="http://schemas.microsoft.com/office/drawing/2014/main" id="{473F2A5E-6399-4085-9D14-94D4AD5B57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888" y="1462349"/>
            <a:ext cx="2423740" cy="738664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MediaConverter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100BASE-T1 MediaConverter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1000BASE-T1 MediaConverter</a:t>
            </a:r>
          </a:p>
        </p:txBody>
      </p:sp>
      <p:sp>
        <p:nvSpPr>
          <p:cNvPr id="26" name="Text Box 5">
            <a:extLst>
              <a:ext uri="{FF2B5EF4-FFF2-40B4-BE49-F238E27FC236}">
                <a16:creationId xmlns:a16="http://schemas.microsoft.com/office/drawing/2014/main" id="{156B430F-4DDF-48C7-BDD7-4EED45EC43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888" y="2590350"/>
            <a:ext cx="2639764" cy="946413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EMC Converter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100BASE-T1 EMC Converter Set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1000BASE-T1 EMC Converter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Universal EMC Device</a:t>
            </a:r>
          </a:p>
        </p:txBody>
      </p:sp>
      <p:sp>
        <p:nvSpPr>
          <p:cNvPr id="27" name="Text Box 5">
            <a:extLst>
              <a:ext uri="{FF2B5EF4-FFF2-40B4-BE49-F238E27FC236}">
                <a16:creationId xmlns:a16="http://schemas.microsoft.com/office/drawing/2014/main" id="{A8DF73B2-8623-427D-AB92-DFF9013D80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3888" y="4094310"/>
            <a:ext cx="2639764" cy="484748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Logging Adapter(Switch-based)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MediaGateway</a:t>
            </a:r>
          </a:p>
        </p:txBody>
      </p:sp>
      <p:sp>
        <p:nvSpPr>
          <p:cNvPr id="28" name="Text Box 5">
            <a:extLst>
              <a:ext uri="{FF2B5EF4-FFF2-40B4-BE49-F238E27FC236}">
                <a16:creationId xmlns:a16="http://schemas.microsoft.com/office/drawing/2014/main" id="{09A0DC30-9A98-4E42-8D33-FD630A6D730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2939" y="4873640"/>
            <a:ext cx="2639764" cy="1408078"/>
          </a:xfrm>
          <a:prstGeom prst="rect">
            <a:avLst/>
          </a:prstGeom>
          <a:noFill/>
          <a:ln w="9525">
            <a:noFill/>
            <a:miter lim="800000"/>
            <a:headEnd type="none" w="med" len="lg"/>
            <a:tailEnd type="none" w="sm" len="lg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de-DE" altLang="ko-KR" sz="1050" b="1" dirty="0">
                <a:latin typeface="Arial" charset="0"/>
              </a:rPr>
              <a:t>Logging Adapter(Capture Modules)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CM LIN Combo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CM CAN Combo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CM Eth Combo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CM 100 High</a:t>
            </a:r>
          </a:p>
          <a:p>
            <a:pPr marL="171450" indent="-171450">
              <a:spcBef>
                <a:spcPct val="50000"/>
              </a:spcBef>
              <a:buFontTx/>
              <a:buChar char="-"/>
              <a:defRPr/>
            </a:pPr>
            <a:r>
              <a:rPr lang="de-DE" altLang="ko-KR" sz="1000" dirty="0">
                <a:latin typeface="Arial" charset="0"/>
              </a:rPr>
              <a:t>CM 1000High</a:t>
            </a:r>
          </a:p>
        </p:txBody>
      </p:sp>
      <p:pic>
        <p:nvPicPr>
          <p:cNvPr id="30" name="그림 29">
            <a:hlinkClick r:id="rId12" action="ppaction://hlinksldjump"/>
            <a:extLst>
              <a:ext uri="{FF2B5EF4-FFF2-40B4-BE49-F238E27FC236}">
                <a16:creationId xmlns:a16="http://schemas.microsoft.com/office/drawing/2014/main" id="{B35D0EF6-A63F-4C6B-9552-93116D38013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31" name="제목 1">
            <a:extLst>
              <a:ext uri="{FF2B5EF4-FFF2-40B4-BE49-F238E27FC236}">
                <a16:creationId xmlns:a16="http://schemas.microsoft.com/office/drawing/2014/main" id="{EA75F88F-4DF0-4C10-9C06-BB99B80AB6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800634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B3C67C0B-F4A2-4913-A390-1F5F56D9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29</a:t>
            </a:fld>
            <a:endParaRPr lang="ko-KR" altLang="en-US"/>
          </a:p>
        </p:txBody>
      </p:sp>
      <p:pic>
        <p:nvPicPr>
          <p:cNvPr id="4" name="Picture 8" descr="C:\Users\user\Desktop\konrad.png">
            <a:extLst>
              <a:ext uri="{FF2B5EF4-FFF2-40B4-BE49-F238E27FC236}">
                <a16:creationId xmlns:a16="http://schemas.microsoft.com/office/drawing/2014/main" id="{3AE119D4-5876-4DC0-A040-D298513821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7386" r="6560" b="11476"/>
          <a:stretch/>
        </p:blipFill>
        <p:spPr bwMode="auto">
          <a:xfrm>
            <a:off x="4017225" y="754390"/>
            <a:ext cx="4312942" cy="2160000"/>
          </a:xfrm>
          <a:prstGeom prst="rect">
            <a:avLst/>
          </a:prstGeom>
          <a:noFill/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3166F63-1F78-4458-AA24-0750F978C9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433" y="1771925"/>
            <a:ext cx="2420614" cy="16078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0AEA765-A253-480E-B9C5-15DC406EBFF8}"/>
              </a:ext>
            </a:extLst>
          </p:cNvPr>
          <p:cNvSpPr txBox="1"/>
          <p:nvPr/>
        </p:nvSpPr>
        <p:spPr>
          <a:xfrm>
            <a:off x="477632" y="4603726"/>
            <a:ext cx="73609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 Pattern</a:t>
            </a:r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5503F9-6FF2-4864-B1F4-C6ACF8B88941}"/>
              </a:ext>
            </a:extLst>
          </p:cNvPr>
          <p:cNvSpPr txBox="1"/>
          <p:nvPr/>
        </p:nvSpPr>
        <p:spPr>
          <a:xfrm>
            <a:off x="1226614" y="4598204"/>
            <a:ext cx="80663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Lane Change</a:t>
            </a:r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6B71BD2-B8BB-4B07-83FE-B5D770B065EB}"/>
              </a:ext>
            </a:extLst>
          </p:cNvPr>
          <p:cNvSpPr txBox="1"/>
          <p:nvPr/>
        </p:nvSpPr>
        <p:spPr>
          <a:xfrm>
            <a:off x="2064474" y="4595405"/>
            <a:ext cx="734496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ACC &amp; EBA</a:t>
            </a:r>
            <a:endParaRPr lang="ko-KR" altLang="en-US" sz="7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>
            <a:extLst>
              <a:ext uri="{FF2B5EF4-FFF2-40B4-BE49-F238E27FC236}">
                <a16:creationId xmlns:a16="http://schemas.microsoft.com/office/drawing/2014/main" id="{E55F83EC-170C-4A89-AA51-B26C96C514A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23281" y="4300600"/>
            <a:ext cx="360000" cy="217315"/>
          </a:xfrm>
          <a:prstGeom prst="rect">
            <a:avLst/>
          </a:prstGeom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id="{2ADCEB99-B1F4-4065-AD12-0A7FA3D9B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1613627" y="4290630"/>
            <a:ext cx="360000" cy="217315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9BFD767-38A6-4C4A-9C24-D63CB2D07C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2217220" y="4276225"/>
            <a:ext cx="360000" cy="217315"/>
          </a:xfrm>
          <a:prstGeom prst="rect">
            <a:avLst/>
          </a:prstGeom>
        </p:spPr>
      </p:pic>
      <p:pic>
        <p:nvPicPr>
          <p:cNvPr id="14" name="Picture 25">
            <a:extLst>
              <a:ext uri="{FF2B5EF4-FFF2-40B4-BE49-F238E27FC236}">
                <a16:creationId xmlns:a16="http://schemas.microsoft.com/office/drawing/2014/main" id="{0D8B87A6-CC09-4E30-B748-1ED0E9B76F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283296" y="4267444"/>
            <a:ext cx="360000" cy="263685"/>
          </a:xfrm>
          <a:prstGeom prst="rect">
            <a:avLst/>
          </a:prstGeom>
        </p:spPr>
      </p:pic>
      <p:sp>
        <p:nvSpPr>
          <p:cNvPr id="15" name="Freeform 57">
            <a:extLst>
              <a:ext uri="{FF2B5EF4-FFF2-40B4-BE49-F238E27FC236}">
                <a16:creationId xmlns:a16="http://schemas.microsoft.com/office/drawing/2014/main" id="{F14B7CCD-5F8B-4655-BE6A-C301239EC645}"/>
              </a:ext>
            </a:extLst>
          </p:cNvPr>
          <p:cNvSpPr/>
          <p:nvPr/>
        </p:nvSpPr>
        <p:spPr>
          <a:xfrm>
            <a:off x="1467898" y="3847309"/>
            <a:ext cx="309684" cy="322709"/>
          </a:xfrm>
          <a:custGeom>
            <a:avLst/>
            <a:gdLst>
              <a:gd name="connsiteX0" fmla="*/ 49858 w 799579"/>
              <a:gd name="connsiteY0" fmla="*/ 0 h 1862051"/>
              <a:gd name="connsiteX1" fmla="*/ 66483 w 799579"/>
              <a:gd name="connsiteY1" fmla="*/ 947651 h 1862051"/>
              <a:gd name="connsiteX2" fmla="*/ 698251 w 799579"/>
              <a:gd name="connsiteY2" fmla="*/ 1097280 h 1862051"/>
              <a:gd name="connsiteX3" fmla="*/ 798003 w 799579"/>
              <a:gd name="connsiteY3" fmla="*/ 1862051 h 1862051"/>
              <a:gd name="connsiteX0" fmla="*/ 49858 w 792774"/>
              <a:gd name="connsiteY0" fmla="*/ 0 h 1886989"/>
              <a:gd name="connsiteX1" fmla="*/ 66483 w 792774"/>
              <a:gd name="connsiteY1" fmla="*/ 947651 h 1886989"/>
              <a:gd name="connsiteX2" fmla="*/ 698251 w 792774"/>
              <a:gd name="connsiteY2" fmla="*/ 1097280 h 1886989"/>
              <a:gd name="connsiteX3" fmla="*/ 789690 w 792774"/>
              <a:gd name="connsiteY3" fmla="*/ 1886989 h 1886989"/>
              <a:gd name="connsiteX0" fmla="*/ 49858 w 839567"/>
              <a:gd name="connsiteY0" fmla="*/ 0 h 1878676"/>
              <a:gd name="connsiteX1" fmla="*/ 66483 w 839567"/>
              <a:gd name="connsiteY1" fmla="*/ 947651 h 1878676"/>
              <a:gd name="connsiteX2" fmla="*/ 698251 w 839567"/>
              <a:gd name="connsiteY2" fmla="*/ 1097280 h 1878676"/>
              <a:gd name="connsiteX3" fmla="*/ 839567 w 839567"/>
              <a:gd name="connsiteY3" fmla="*/ 1878676 h 1878676"/>
              <a:gd name="connsiteX0" fmla="*/ 49858 w 848557"/>
              <a:gd name="connsiteY0" fmla="*/ 0 h 1878676"/>
              <a:gd name="connsiteX1" fmla="*/ 66483 w 848557"/>
              <a:gd name="connsiteY1" fmla="*/ 947651 h 1878676"/>
              <a:gd name="connsiteX2" fmla="*/ 698251 w 848557"/>
              <a:gd name="connsiteY2" fmla="*/ 1097280 h 1878676"/>
              <a:gd name="connsiteX3" fmla="*/ 839567 w 848557"/>
              <a:gd name="connsiteY3" fmla="*/ 1878676 h 1878676"/>
              <a:gd name="connsiteX0" fmla="*/ 54965 w 889851"/>
              <a:gd name="connsiteY0" fmla="*/ 0 h 1878676"/>
              <a:gd name="connsiteX1" fmla="*/ 71590 w 889851"/>
              <a:gd name="connsiteY1" fmla="*/ 947651 h 1878676"/>
              <a:gd name="connsiteX2" fmla="*/ 778172 w 889851"/>
              <a:gd name="connsiteY2" fmla="*/ 1113905 h 1878676"/>
              <a:gd name="connsiteX3" fmla="*/ 844674 w 889851"/>
              <a:gd name="connsiteY3" fmla="*/ 1878676 h 1878676"/>
              <a:gd name="connsiteX0" fmla="*/ 54965 w 856748"/>
              <a:gd name="connsiteY0" fmla="*/ 0 h 1878676"/>
              <a:gd name="connsiteX1" fmla="*/ 71590 w 856748"/>
              <a:gd name="connsiteY1" fmla="*/ 947651 h 1878676"/>
              <a:gd name="connsiteX2" fmla="*/ 778172 w 856748"/>
              <a:gd name="connsiteY2" fmla="*/ 1113905 h 1878676"/>
              <a:gd name="connsiteX3" fmla="*/ 844674 w 856748"/>
              <a:gd name="connsiteY3" fmla="*/ 1878676 h 1878676"/>
              <a:gd name="connsiteX0" fmla="*/ 54965 w 876043"/>
              <a:gd name="connsiteY0" fmla="*/ 0 h 1878676"/>
              <a:gd name="connsiteX1" fmla="*/ 71590 w 876043"/>
              <a:gd name="connsiteY1" fmla="*/ 947651 h 1878676"/>
              <a:gd name="connsiteX2" fmla="*/ 778172 w 876043"/>
              <a:gd name="connsiteY2" fmla="*/ 1113905 h 1878676"/>
              <a:gd name="connsiteX3" fmla="*/ 844674 w 876043"/>
              <a:gd name="connsiteY3" fmla="*/ 1878676 h 1878676"/>
              <a:gd name="connsiteX0" fmla="*/ 54965 w 853890"/>
              <a:gd name="connsiteY0" fmla="*/ 0 h 1878676"/>
              <a:gd name="connsiteX1" fmla="*/ 71590 w 853890"/>
              <a:gd name="connsiteY1" fmla="*/ 947651 h 1878676"/>
              <a:gd name="connsiteX2" fmla="*/ 778172 w 853890"/>
              <a:gd name="connsiteY2" fmla="*/ 1113905 h 1878676"/>
              <a:gd name="connsiteX3" fmla="*/ 844674 w 853890"/>
              <a:gd name="connsiteY3" fmla="*/ 1878676 h 1878676"/>
              <a:gd name="connsiteX0" fmla="*/ 48180 w 847105"/>
              <a:gd name="connsiteY0" fmla="*/ 0 h 1878676"/>
              <a:gd name="connsiteX1" fmla="*/ 64805 w 847105"/>
              <a:gd name="connsiteY1" fmla="*/ 947651 h 1878676"/>
              <a:gd name="connsiteX2" fmla="*/ 771387 w 847105"/>
              <a:gd name="connsiteY2" fmla="*/ 1113905 h 1878676"/>
              <a:gd name="connsiteX3" fmla="*/ 837889 w 847105"/>
              <a:gd name="connsiteY3" fmla="*/ 1878676 h 1878676"/>
              <a:gd name="connsiteX0" fmla="*/ 31178 w 830103"/>
              <a:gd name="connsiteY0" fmla="*/ 0 h 1878676"/>
              <a:gd name="connsiteX1" fmla="*/ 47803 w 830103"/>
              <a:gd name="connsiteY1" fmla="*/ 947651 h 1878676"/>
              <a:gd name="connsiteX2" fmla="*/ 754385 w 830103"/>
              <a:gd name="connsiteY2" fmla="*/ 1113905 h 1878676"/>
              <a:gd name="connsiteX3" fmla="*/ 820887 w 830103"/>
              <a:gd name="connsiteY3" fmla="*/ 1878676 h 1878676"/>
              <a:gd name="connsiteX0" fmla="*/ 18758 w 850934"/>
              <a:gd name="connsiteY0" fmla="*/ 0 h 1853738"/>
              <a:gd name="connsiteX1" fmla="*/ 68634 w 850934"/>
              <a:gd name="connsiteY1" fmla="*/ 922713 h 1853738"/>
              <a:gd name="connsiteX2" fmla="*/ 775216 w 850934"/>
              <a:gd name="connsiteY2" fmla="*/ 1088967 h 1853738"/>
              <a:gd name="connsiteX3" fmla="*/ 841718 w 850934"/>
              <a:gd name="connsiteY3" fmla="*/ 1853738 h 1853738"/>
              <a:gd name="connsiteX0" fmla="*/ 20507 w 865418"/>
              <a:gd name="connsiteY0" fmla="*/ 0 h 1853738"/>
              <a:gd name="connsiteX1" fmla="*/ 70383 w 865418"/>
              <a:gd name="connsiteY1" fmla="*/ 922713 h 1853738"/>
              <a:gd name="connsiteX2" fmla="*/ 801903 w 865418"/>
              <a:gd name="connsiteY2" fmla="*/ 1221971 h 1853738"/>
              <a:gd name="connsiteX3" fmla="*/ 843467 w 865418"/>
              <a:gd name="connsiteY3" fmla="*/ 1853738 h 1853738"/>
              <a:gd name="connsiteX0" fmla="*/ 20507 w 846791"/>
              <a:gd name="connsiteY0" fmla="*/ 0 h 1853738"/>
              <a:gd name="connsiteX1" fmla="*/ 70383 w 846791"/>
              <a:gd name="connsiteY1" fmla="*/ 922713 h 1853738"/>
              <a:gd name="connsiteX2" fmla="*/ 801903 w 846791"/>
              <a:gd name="connsiteY2" fmla="*/ 1221971 h 1853738"/>
              <a:gd name="connsiteX3" fmla="*/ 843467 w 846791"/>
              <a:gd name="connsiteY3" fmla="*/ 1853738 h 18537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46791" h="1853738">
                <a:moveTo>
                  <a:pt x="20507" y="0"/>
                </a:moveTo>
                <a:cubicBezTo>
                  <a:pt x="32975" y="0"/>
                  <a:pt x="-59850" y="719051"/>
                  <a:pt x="70383" y="922713"/>
                </a:cubicBezTo>
                <a:cubicBezTo>
                  <a:pt x="200616" y="1126375"/>
                  <a:pt x="739558" y="900546"/>
                  <a:pt x="801903" y="1221971"/>
                </a:cubicBezTo>
                <a:cubicBezTo>
                  <a:pt x="864248" y="1543396"/>
                  <a:pt x="843467" y="1853738"/>
                  <a:pt x="843467" y="1853738"/>
                </a:cubicBezTo>
              </a:path>
            </a:pathLst>
          </a:custGeom>
          <a:noFill/>
          <a:ln w="25400">
            <a:solidFill>
              <a:srgbClr val="002060"/>
            </a:solidFill>
          </a:ln>
        </p:spPr>
        <p:txBody>
          <a:bodyPr rtlCol="0" anchor="ctr"/>
          <a:lstStyle/>
          <a:p>
            <a:pPr algn="ctr"/>
            <a:endParaRPr lang="en-US" sz="800">
              <a:solidFill>
                <a:srgbClr val="102553"/>
              </a:solidFill>
            </a:endParaRPr>
          </a:p>
        </p:txBody>
      </p:sp>
      <p:cxnSp>
        <p:nvCxnSpPr>
          <p:cNvPr id="16" name="Straight Arrow Connector 24">
            <a:extLst>
              <a:ext uri="{FF2B5EF4-FFF2-40B4-BE49-F238E27FC236}">
                <a16:creationId xmlns:a16="http://schemas.microsoft.com/office/drawing/2014/main" id="{CB405A8C-3870-4246-AEDF-4BA1D85F8D76}"/>
              </a:ext>
            </a:extLst>
          </p:cNvPr>
          <p:cNvCxnSpPr>
            <a:cxnSpLocks/>
          </p:cNvCxnSpPr>
          <p:nvPr/>
        </p:nvCxnSpPr>
        <p:spPr>
          <a:xfrm flipH="1" flipV="1">
            <a:off x="812774" y="3845266"/>
            <a:ext cx="3" cy="196395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26">
            <a:extLst>
              <a:ext uri="{FF2B5EF4-FFF2-40B4-BE49-F238E27FC236}">
                <a16:creationId xmlns:a16="http://schemas.microsoft.com/office/drawing/2014/main" id="{F42F824D-83FE-40B1-B8BB-ACDC7B5A6EEB}"/>
              </a:ext>
            </a:extLst>
          </p:cNvPr>
          <p:cNvCxnSpPr>
            <a:cxnSpLocks/>
          </p:cNvCxnSpPr>
          <p:nvPr/>
        </p:nvCxnSpPr>
        <p:spPr>
          <a:xfrm flipV="1">
            <a:off x="849303" y="3937067"/>
            <a:ext cx="125700" cy="156058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27">
            <a:extLst>
              <a:ext uri="{FF2B5EF4-FFF2-40B4-BE49-F238E27FC236}">
                <a16:creationId xmlns:a16="http://schemas.microsoft.com/office/drawing/2014/main" id="{5F684856-6F15-4DBC-8B39-986D5FA7D7C1}"/>
              </a:ext>
            </a:extLst>
          </p:cNvPr>
          <p:cNvCxnSpPr>
            <a:cxnSpLocks/>
          </p:cNvCxnSpPr>
          <p:nvPr/>
        </p:nvCxnSpPr>
        <p:spPr>
          <a:xfrm flipH="1" flipV="1">
            <a:off x="642821" y="3938260"/>
            <a:ext cx="120886" cy="152909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28">
            <a:extLst>
              <a:ext uri="{FF2B5EF4-FFF2-40B4-BE49-F238E27FC236}">
                <a16:creationId xmlns:a16="http://schemas.microsoft.com/office/drawing/2014/main" id="{726C4AAF-A569-48BB-AA3A-DC0F8E66A0C2}"/>
              </a:ext>
            </a:extLst>
          </p:cNvPr>
          <p:cNvCxnSpPr>
            <a:cxnSpLocks/>
          </p:cNvCxnSpPr>
          <p:nvPr/>
        </p:nvCxnSpPr>
        <p:spPr>
          <a:xfrm flipV="1">
            <a:off x="858804" y="4068870"/>
            <a:ext cx="187492" cy="86337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29">
            <a:extLst>
              <a:ext uri="{FF2B5EF4-FFF2-40B4-BE49-F238E27FC236}">
                <a16:creationId xmlns:a16="http://schemas.microsoft.com/office/drawing/2014/main" id="{0DECC5A4-E1CF-401F-8872-06C6AE5572BF}"/>
              </a:ext>
            </a:extLst>
          </p:cNvPr>
          <p:cNvCxnSpPr>
            <a:cxnSpLocks/>
          </p:cNvCxnSpPr>
          <p:nvPr/>
        </p:nvCxnSpPr>
        <p:spPr>
          <a:xfrm flipH="1" flipV="1">
            <a:off x="570254" y="4064027"/>
            <a:ext cx="193453" cy="96020"/>
          </a:xfrm>
          <a:prstGeom prst="straightConnector1">
            <a:avLst/>
          </a:prstGeom>
          <a:ln w="22225">
            <a:solidFill>
              <a:srgbClr val="00206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35">
            <a:extLst>
              <a:ext uri="{FF2B5EF4-FFF2-40B4-BE49-F238E27FC236}">
                <a16:creationId xmlns:a16="http://schemas.microsoft.com/office/drawing/2014/main" id="{037A579F-44E4-4427-BC2B-7ED240562993}"/>
              </a:ext>
            </a:extLst>
          </p:cNvPr>
          <p:cNvCxnSpPr>
            <a:cxnSpLocks/>
          </p:cNvCxnSpPr>
          <p:nvPr/>
        </p:nvCxnSpPr>
        <p:spPr>
          <a:xfrm flipH="1">
            <a:off x="2399581" y="3942933"/>
            <a:ext cx="1" cy="217114"/>
          </a:xfrm>
          <a:prstGeom prst="straightConnector1">
            <a:avLst/>
          </a:prstGeom>
          <a:ln w="28575">
            <a:solidFill>
              <a:srgbClr val="00206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AD79759D-A3F3-4BFD-93B6-957DDDEC1E7B}"/>
              </a:ext>
            </a:extLst>
          </p:cNvPr>
          <p:cNvSpPr txBox="1"/>
          <p:nvPr/>
        </p:nvSpPr>
        <p:spPr>
          <a:xfrm>
            <a:off x="536545" y="4752479"/>
            <a:ext cx="217239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Target Simulation Scenarios</a:t>
            </a:r>
            <a:endParaRPr lang="ko-KR" altLang="en-US" sz="9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">
            <a:extLst>
              <a:ext uri="{FF2B5EF4-FFF2-40B4-BE49-F238E27FC236}">
                <a16:creationId xmlns:a16="http://schemas.microsoft.com/office/drawing/2014/main" id="{C760D5E5-0C5A-496F-B58C-832D70262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8767" y="3397637"/>
            <a:ext cx="1440107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4" name="Picture 3">
            <a:extLst>
              <a:ext uri="{FF2B5EF4-FFF2-40B4-BE49-F238E27FC236}">
                <a16:creationId xmlns:a16="http://schemas.microsoft.com/office/drawing/2014/main" id="{D6A397B9-B656-45F0-9CB8-FC1E14924C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0667" y="3366831"/>
            <a:ext cx="1264344" cy="162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5" name="직사각형 24">
            <a:extLst>
              <a:ext uri="{FF2B5EF4-FFF2-40B4-BE49-F238E27FC236}">
                <a16:creationId xmlns:a16="http://schemas.microsoft.com/office/drawing/2014/main" id="{01DF086C-7278-47A0-A105-652927B0E3F0}"/>
              </a:ext>
            </a:extLst>
          </p:cNvPr>
          <p:cNvSpPr/>
          <p:nvPr/>
        </p:nvSpPr>
        <p:spPr>
          <a:xfrm>
            <a:off x="8039287" y="5643727"/>
            <a:ext cx="166742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simulation distance:115m​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Simulation distance:15m 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:4cm​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Abs. Accuracy :</a:t>
            </a:r>
            <a:r>
              <a:rPr lang="en-US" altLang="ko-KR" sz="8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endParaRPr lang="en-US" altLang="ko-KR" sz="800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775AB2E6-9AF0-4E90-BD59-8569B42882BD}"/>
              </a:ext>
            </a:extLst>
          </p:cNvPr>
          <p:cNvSpPr/>
          <p:nvPr/>
        </p:nvSpPr>
        <p:spPr>
          <a:xfrm>
            <a:off x="6250237" y="5427919"/>
            <a:ext cx="19298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channels per slot​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lidar trigger input​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102 channels per chassis​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simulation: 15-115 m​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can be fully modulated​</a:t>
            </a:r>
          </a:p>
          <a:p>
            <a:pPr fontAlgn="base"/>
            <a:r>
              <a:rPr lang="en-US" altLang="ko-KR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light power</a:t>
            </a:r>
            <a:endParaRPr lang="en-US" altLang="ko-KR" sz="800" b="0" i="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C862F678-02DB-4383-9D15-0CF8D0314B1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238" t="19792" r="22535" b="23749"/>
          <a:stretch/>
        </p:blipFill>
        <p:spPr>
          <a:xfrm>
            <a:off x="3402358" y="3706501"/>
            <a:ext cx="2373385" cy="136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F5147FED-F073-412B-8D05-7EA11269508C}"/>
              </a:ext>
            </a:extLst>
          </p:cNvPr>
          <p:cNvSpPr txBox="1"/>
          <p:nvPr/>
        </p:nvSpPr>
        <p:spPr>
          <a:xfrm>
            <a:off x="3300005" y="5623344"/>
            <a:ext cx="250260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 The Air Ultra Sonic Sensor Simulation</a:t>
            </a: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 Channel simultaneous and individual simulation</a:t>
            </a: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Typical Range : 25CM to 250CM </a:t>
            </a: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 Validation of Parking Assist </a:t>
            </a:r>
          </a:p>
          <a:p>
            <a:r>
              <a:rPr lang="en-US" sz="8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Blind Spot Detection </a:t>
            </a:r>
          </a:p>
        </p:txBody>
      </p:sp>
      <p:pic>
        <p:nvPicPr>
          <p:cNvPr id="29" name="그림 28">
            <a:extLst>
              <a:ext uri="{FF2B5EF4-FFF2-40B4-BE49-F238E27FC236}">
                <a16:creationId xmlns:a16="http://schemas.microsoft.com/office/drawing/2014/main" id="{89988CD1-45A1-45A6-A0CB-274801FDCD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0" y="669447"/>
            <a:ext cx="1306695" cy="504000"/>
          </a:xfrm>
          <a:prstGeom prst="rect">
            <a:avLst/>
          </a:prstGeom>
        </p:spPr>
      </p:pic>
      <p:pic>
        <p:nvPicPr>
          <p:cNvPr id="30" name="Picture 25">
            <a:extLst>
              <a:ext uri="{FF2B5EF4-FFF2-40B4-BE49-F238E27FC236}">
                <a16:creationId xmlns:a16="http://schemas.microsoft.com/office/drawing/2014/main" id="{F26FFB4B-0974-4B5E-87B9-A81E6639D2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2219690" y="3599698"/>
            <a:ext cx="360000" cy="263685"/>
          </a:xfrm>
          <a:prstGeom prst="rect">
            <a:avLst/>
          </a:prstGeom>
        </p:spPr>
      </p:pic>
      <p:pic>
        <p:nvPicPr>
          <p:cNvPr id="32" name="그림 31" descr="실내, 캐비닛, 하얀색, 냉장고이(가) 표시된 사진&#10;&#10;자동 생성된 설명">
            <a:extLst>
              <a:ext uri="{FF2B5EF4-FFF2-40B4-BE49-F238E27FC236}">
                <a16:creationId xmlns:a16="http://schemas.microsoft.com/office/drawing/2014/main" id="{3DB5A8F7-707F-49BB-ADAC-A13FDBB14745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396080" y="5070140"/>
            <a:ext cx="1105754" cy="89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3" name="그림 32" descr="하얀색이(가) 표시된 사진&#10;&#10;자동 생성된 설명">
            <a:extLst>
              <a:ext uri="{FF2B5EF4-FFF2-40B4-BE49-F238E27FC236}">
                <a16:creationId xmlns:a16="http://schemas.microsoft.com/office/drawing/2014/main" id="{AC1A5C5C-6A30-4CCF-AEEB-D5C007B8888E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05" t="-1" r="10158" b="4572"/>
          <a:stretch/>
        </p:blipFill>
        <p:spPr>
          <a:xfrm>
            <a:off x="1577871" y="5062655"/>
            <a:ext cx="1288511" cy="91450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157555AE-9DA0-4A13-B656-B36032DFE7EE}"/>
              </a:ext>
            </a:extLst>
          </p:cNvPr>
          <p:cNvSpPr txBox="1"/>
          <p:nvPr/>
        </p:nvSpPr>
        <p:spPr>
          <a:xfrm>
            <a:off x="441800" y="6145334"/>
            <a:ext cx="2532081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9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 Chamber IN VRTS (Single &amp; Multi)</a:t>
            </a:r>
            <a:endParaRPr lang="ko-KR" altLang="en-US" sz="9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사각형: 잘린 대각선 방향 모서리 34">
            <a:extLst>
              <a:ext uri="{FF2B5EF4-FFF2-40B4-BE49-F238E27FC236}">
                <a16:creationId xmlns:a16="http://schemas.microsoft.com/office/drawing/2014/main" id="{CD1420A2-E4B9-401A-A71A-DEF475EFE4F1}"/>
              </a:ext>
            </a:extLst>
          </p:cNvPr>
          <p:cNvSpPr/>
          <p:nvPr/>
        </p:nvSpPr>
        <p:spPr>
          <a:xfrm>
            <a:off x="265118" y="1379722"/>
            <a:ext cx="2721722" cy="4996444"/>
          </a:xfrm>
          <a:prstGeom prst="snip2DiagRect">
            <a:avLst>
              <a:gd name="adj1" fmla="val 0"/>
              <a:gd name="adj2" fmla="val 5053"/>
            </a:avLst>
          </a:prstGeom>
          <a:noFill/>
          <a:ln w="12700" cmpd="sng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0828" tIns="50828" rIns="50828" bIns="50828" numCol="1" spcCol="1270" rtlCol="0" anchor="ctr" anchorCtr="0">
            <a:noAutofit/>
          </a:bodyPr>
          <a:lstStyle/>
          <a:p>
            <a:pPr algn="ctr" defTabSz="4889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1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6" name="사각형: 잘린 대각선 방향 모서리 35">
            <a:extLst>
              <a:ext uri="{FF2B5EF4-FFF2-40B4-BE49-F238E27FC236}">
                <a16:creationId xmlns:a16="http://schemas.microsoft.com/office/drawing/2014/main" id="{96D568FB-1AA2-495E-8D44-B86DD0354460}"/>
              </a:ext>
            </a:extLst>
          </p:cNvPr>
          <p:cNvSpPr/>
          <p:nvPr/>
        </p:nvSpPr>
        <p:spPr>
          <a:xfrm>
            <a:off x="3262802" y="3110270"/>
            <a:ext cx="2673103" cy="3265896"/>
          </a:xfrm>
          <a:prstGeom prst="snip2DiagRect">
            <a:avLst>
              <a:gd name="adj1" fmla="val 0"/>
              <a:gd name="adj2" fmla="val 5053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0828" tIns="50828" rIns="50828" bIns="50828" numCol="1" spcCol="1270" rtlCol="0" anchor="ctr" anchorCtr="0">
            <a:noAutofit/>
          </a:bodyPr>
          <a:lstStyle/>
          <a:p>
            <a:pPr algn="ctr" defTabSz="4889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1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7" name="사각형: 잘린 대각선 방향 모서리 36">
            <a:extLst>
              <a:ext uri="{FF2B5EF4-FFF2-40B4-BE49-F238E27FC236}">
                <a16:creationId xmlns:a16="http://schemas.microsoft.com/office/drawing/2014/main" id="{EDEDA820-C76F-42D9-ABC7-A8E58E702D2B}"/>
              </a:ext>
            </a:extLst>
          </p:cNvPr>
          <p:cNvSpPr/>
          <p:nvPr/>
        </p:nvSpPr>
        <p:spPr>
          <a:xfrm>
            <a:off x="6211867" y="3119531"/>
            <a:ext cx="3352123" cy="3265896"/>
          </a:xfrm>
          <a:prstGeom prst="snip2DiagRect">
            <a:avLst>
              <a:gd name="adj1" fmla="val 0"/>
              <a:gd name="adj2" fmla="val 5053"/>
            </a:avLst>
          </a:prstGeom>
          <a:noFill/>
          <a:ln w="127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0" vert="horz" wrap="square" lIns="50828" tIns="50828" rIns="50828" bIns="50828" numCol="1" spcCol="1270" rtlCol="0" anchor="ctr" anchorCtr="0">
            <a:noAutofit/>
          </a:bodyPr>
          <a:lstStyle/>
          <a:p>
            <a:pPr algn="ctr" defTabSz="488950" latinLnBrk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ko-KR" altLang="en-US" sz="1100" b="1" dirty="0">
              <a:solidFill>
                <a:schemeClr val="accent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67B67C6-A78C-4B9C-8DF5-3078D1D52CA1}"/>
              </a:ext>
            </a:extLst>
          </p:cNvPr>
          <p:cNvSpPr txBox="1"/>
          <p:nvPr/>
        </p:nvSpPr>
        <p:spPr>
          <a:xfrm>
            <a:off x="255380" y="1377330"/>
            <a:ext cx="133499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Radar solution </a:t>
            </a:r>
            <a:endParaRPr lang="ko-KR" altLang="en-US" sz="1100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88ED6D5-0947-48B3-BA65-5D64F8D3350F}"/>
              </a:ext>
            </a:extLst>
          </p:cNvPr>
          <p:cNvSpPr txBox="1"/>
          <p:nvPr/>
        </p:nvSpPr>
        <p:spPr>
          <a:xfrm>
            <a:off x="3256591" y="3105221"/>
            <a:ext cx="1521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Ultra sonic solution </a:t>
            </a:r>
            <a:endParaRPr lang="ko-KR" altLang="en-US" sz="1100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4269E7A-E505-4FF4-BE9E-07E955AFBC81}"/>
              </a:ext>
            </a:extLst>
          </p:cNvPr>
          <p:cNvSpPr txBox="1"/>
          <p:nvPr/>
        </p:nvSpPr>
        <p:spPr>
          <a:xfrm>
            <a:off x="6212569" y="3105675"/>
            <a:ext cx="152126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100" b="1" u="sng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Lidar solution </a:t>
            </a:r>
            <a:endParaRPr lang="ko-KR" altLang="en-US" sz="1100" b="1" u="sng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그림 41">
            <a:hlinkClick r:id="rId12" action="ppaction://hlinksldjump"/>
            <a:extLst>
              <a:ext uri="{FF2B5EF4-FFF2-40B4-BE49-F238E27FC236}">
                <a16:creationId xmlns:a16="http://schemas.microsoft.com/office/drawing/2014/main" id="{6A0E560C-1AB8-40AE-A78A-F185BF5CEEE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41" name="제목 1">
            <a:extLst>
              <a:ext uri="{FF2B5EF4-FFF2-40B4-BE49-F238E27FC236}">
                <a16:creationId xmlns:a16="http://schemas.microsoft.com/office/drawing/2014/main" id="{31545B50-2D16-4742-8F5A-4EEE646A8D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pic>
        <p:nvPicPr>
          <p:cNvPr id="43" name="그림 42" descr="실내, 캐비닛, 하얀색, 냉장고이(가) 표시된 사진&#10;&#10;자동 생성된 설명">
            <a:extLst>
              <a:ext uri="{FF2B5EF4-FFF2-40B4-BE49-F238E27FC236}">
                <a16:creationId xmlns:a16="http://schemas.microsoft.com/office/drawing/2014/main" id="{1A5DFF71-C08A-4FF9-AFE0-122CB9B7028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35"/>
          <a:stretch/>
        </p:blipFill>
        <p:spPr>
          <a:xfrm>
            <a:off x="422126" y="5048532"/>
            <a:ext cx="1105754" cy="89953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03409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A491A75-B696-42AE-9835-20F036C9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</a:t>
            </a:fld>
            <a:endParaRPr lang="ko-KR" altLang="en-US"/>
          </a:p>
        </p:txBody>
      </p:sp>
      <p:sp>
        <p:nvSpPr>
          <p:cNvPr id="32" name="제목 1">
            <a:extLst>
              <a:ext uri="{FF2B5EF4-FFF2-40B4-BE49-F238E27FC236}">
                <a16:creationId xmlns:a16="http://schemas.microsoft.com/office/drawing/2014/main" id="{2991AFCE-20D7-4EF7-AACD-5A24DBF4D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Intro</a:t>
            </a:r>
            <a:r>
              <a:rPr lang="ko-KR" altLang="en-US" b="1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 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sp>
        <p:nvSpPr>
          <p:cNvPr id="15" name="사각형: 둥근 모서리 14">
            <a:extLst>
              <a:ext uri="{FF2B5EF4-FFF2-40B4-BE49-F238E27FC236}">
                <a16:creationId xmlns:a16="http://schemas.microsoft.com/office/drawing/2014/main" id="{3D9835E3-B048-4EE8-A23E-E48DC75027F7}"/>
              </a:ext>
            </a:extLst>
          </p:cNvPr>
          <p:cNvSpPr/>
          <p:nvPr/>
        </p:nvSpPr>
        <p:spPr>
          <a:xfrm>
            <a:off x="340523" y="3930868"/>
            <a:ext cx="9224954" cy="2480441"/>
          </a:xfrm>
          <a:prstGeom prst="roundRect">
            <a:avLst>
              <a:gd name="adj" fmla="val 7128"/>
            </a:avLst>
          </a:prstGeom>
          <a:noFill/>
          <a:ln>
            <a:solidFill>
              <a:srgbClr val="001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rgbClr val="00113A"/>
              </a:solidFill>
            </a:endParaRPr>
          </a:p>
        </p:txBody>
      </p:sp>
      <p:sp>
        <p:nvSpPr>
          <p:cNvPr id="36" name="사각형: 둥근 모서리 35">
            <a:extLst>
              <a:ext uri="{FF2B5EF4-FFF2-40B4-BE49-F238E27FC236}">
                <a16:creationId xmlns:a16="http://schemas.microsoft.com/office/drawing/2014/main" id="{09EFC6E3-8DDA-4ABC-A5A2-74FCB195A698}"/>
              </a:ext>
            </a:extLst>
          </p:cNvPr>
          <p:cNvSpPr/>
          <p:nvPr/>
        </p:nvSpPr>
        <p:spPr>
          <a:xfrm>
            <a:off x="340523" y="593105"/>
            <a:ext cx="9224954" cy="3239577"/>
          </a:xfrm>
          <a:prstGeom prst="roundRect">
            <a:avLst>
              <a:gd name="adj" fmla="val 7128"/>
            </a:avLst>
          </a:prstGeom>
          <a:noFill/>
          <a:ln>
            <a:solidFill>
              <a:srgbClr val="00113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ko-KR" altLang="en-US" sz="1200" dirty="0">
                <a:solidFill>
                  <a:srgbClr val="00113A"/>
                </a:solidFill>
              </a:rPr>
              <a:t>■회사소개서 리뉴얼 내용</a:t>
            </a:r>
            <a:endParaRPr lang="en-US" altLang="ko-KR" sz="1200" dirty="0">
              <a:solidFill>
                <a:srgbClr val="00113A"/>
              </a:solidFill>
            </a:endParaRPr>
          </a:p>
          <a:p>
            <a:endParaRPr lang="en-US" altLang="ko-KR" sz="1200" dirty="0">
              <a:solidFill>
                <a:srgbClr val="00113A"/>
              </a:solidFill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</a:rPr>
              <a:t>회사 응용디자인을 이용하여 미려하게 구성하였습니다</a:t>
            </a:r>
            <a:r>
              <a:rPr lang="en-US" altLang="ko-KR" sz="1200" dirty="0">
                <a:solidFill>
                  <a:srgbClr val="00113A"/>
                </a:solidFill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</a:rPr>
              <a:t>회사 기본 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소개 내용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(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연혁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, </a:t>
            </a:r>
            <a:r>
              <a:rPr lang="ko-KR" altLang="en-US" sz="1200" dirty="0" err="1">
                <a:solidFill>
                  <a:srgbClr val="00113A"/>
                </a:solidFill>
                <a:latin typeface="+mj-ea"/>
                <a:ea typeface="+mj-ea"/>
              </a:rPr>
              <a:t>비젼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사업분야 등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)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을 홈페이지 내용과 신규사업분야 등을 토대로 강화 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사명 변경과 이전 등에 따라서 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2020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년 기준으로 업데이트 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ko-KR" sz="1100" i="0" dirty="0">
                <a:solidFill>
                  <a:srgbClr val="00113A"/>
                </a:solidFill>
                <a:latin typeface="+mj-ea"/>
                <a:ea typeface="+mj-ea"/>
              </a:rPr>
              <a:t>Measurement Solution</a:t>
            </a:r>
            <a:r>
              <a:rPr lang="ko-KR" altLang="en-US" sz="1100" i="0" dirty="0">
                <a:solidFill>
                  <a:srgbClr val="00113A"/>
                </a:solidFill>
                <a:latin typeface="+mj-ea"/>
                <a:ea typeface="+mj-ea"/>
              </a:rPr>
              <a:t>과 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Test Solution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의 </a:t>
            </a:r>
            <a:r>
              <a:rPr lang="ko-KR" altLang="en-US" sz="1200" dirty="0" err="1">
                <a:solidFill>
                  <a:srgbClr val="00113A"/>
                </a:solidFill>
                <a:latin typeface="+mj-ea"/>
                <a:ea typeface="+mj-ea"/>
              </a:rPr>
              <a:t>플렛폼을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 통일성 있게 구성하였습니다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 </a:t>
            </a:r>
          </a:p>
          <a:p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  -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장비에 기본설명과 스펙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&amp;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아이템으로 구성하여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파일이나 인쇄로 제공 시 내용을 알 수 있도록 구성하였습니다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  <a:p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  -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발표자가 미참여한 프로젝트에 대한 설명도 할 수 있도록 기본설명을 삽입하였습니다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  <a:p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  -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고객사를 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M</a:t>
            </a:r>
            <a:r>
              <a:rPr lang="ko-KR" altLang="en-US" sz="1200" dirty="0" err="1">
                <a:solidFill>
                  <a:srgbClr val="00113A"/>
                </a:solidFill>
                <a:latin typeface="+mj-ea"/>
                <a:ea typeface="+mj-ea"/>
              </a:rPr>
              <a:t>사등으로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 이니셜만 표기하였습니다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포트폴리오 페이지에 아이템별 링크 삽입으로 클릭으로 해당 페이지로 이동할 수 있게 구성하였습니다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  <a:p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  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-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짧은 </a:t>
            </a:r>
            <a:r>
              <a:rPr lang="ko-KR" altLang="en-US" sz="1200" dirty="0" err="1">
                <a:solidFill>
                  <a:srgbClr val="00113A"/>
                </a:solidFill>
                <a:latin typeface="+mj-ea"/>
                <a:ea typeface="+mj-ea"/>
              </a:rPr>
              <a:t>프리젠테이션이나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 핵심내용만 설명할 경우 바로 이동이 가능하며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, 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고객이 원하는 분야를 중심으로 설명할 수 있도록 구성</a:t>
            </a:r>
            <a:endParaRPr lang="en-US" altLang="ko-KR" sz="1200" dirty="0">
              <a:solidFill>
                <a:srgbClr val="00113A"/>
              </a:solidFill>
              <a:latin typeface="+mj-ea"/>
              <a:ea typeface="+mj-ea"/>
            </a:endParaRPr>
          </a:p>
          <a:p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  -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사업부별 포트폴리오 화면으로 사업분야를 한눈에 설명 할 수 있도록 구성하였습니다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각 파트의 담당자나 프로젝트 참여자가 직접 회사소개서에 참여하여 핵심적이고 실질적인 내용으로 업데이트 </a:t>
            </a:r>
            <a:r>
              <a:rPr lang="en-US" altLang="ko-KR" sz="1200" b="1" dirty="0">
                <a:solidFill>
                  <a:srgbClr val="00113A"/>
                </a:solidFill>
                <a:latin typeface="+mj-ea"/>
                <a:ea typeface="+mj-ea"/>
              </a:rPr>
              <a:t>(</a:t>
            </a:r>
            <a:r>
              <a:rPr lang="ko-KR" altLang="en-US" sz="1200" b="1" dirty="0">
                <a:solidFill>
                  <a:srgbClr val="00113A"/>
                </a:solidFill>
                <a:latin typeface="+mj-ea"/>
                <a:ea typeface="+mj-ea"/>
              </a:rPr>
              <a:t>팀 단위 협조필요</a:t>
            </a:r>
            <a:r>
              <a:rPr lang="en-US" altLang="ko-KR" sz="1200" b="1" dirty="0">
                <a:solidFill>
                  <a:srgbClr val="00113A"/>
                </a:solidFill>
                <a:latin typeface="+mj-ea"/>
                <a:ea typeface="+mj-ea"/>
              </a:rPr>
              <a:t>)</a:t>
            </a:r>
            <a:endParaRPr lang="en-US" altLang="ko-KR" sz="1200" dirty="0">
              <a:solidFill>
                <a:srgbClr val="00113A"/>
              </a:solidFill>
              <a:latin typeface="+mj-ea"/>
              <a:ea typeface="+mj-ea"/>
            </a:endParaRPr>
          </a:p>
          <a:p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-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기존정보</a:t>
            </a:r>
            <a:endParaRPr lang="en-US" altLang="ko-KR" sz="1200" dirty="0">
              <a:solidFill>
                <a:srgbClr val="00113A"/>
              </a:solidFill>
              <a:latin typeface="+mj-ea"/>
              <a:ea typeface="+mj-ea"/>
            </a:endParaRPr>
          </a:p>
          <a:p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1.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서체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_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국문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: </a:t>
            </a:r>
            <a:r>
              <a:rPr lang="ko-KR" altLang="en-US" sz="1200" dirty="0" err="1">
                <a:solidFill>
                  <a:srgbClr val="00113A"/>
                </a:solidFill>
                <a:latin typeface="+mj-ea"/>
                <a:ea typeface="+mj-ea"/>
              </a:rPr>
              <a:t>맑은고딕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 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/  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</a:rPr>
              <a:t>영문 </a:t>
            </a:r>
            <a:r>
              <a:rPr lang="en-US" altLang="ko-KR" sz="1200" dirty="0">
                <a:solidFill>
                  <a:srgbClr val="00113A"/>
                </a:solidFill>
                <a:cs typeface="Arial" panose="020B0604020202020204" pitchFamily="34" charset="0"/>
              </a:rPr>
              <a:t>Calibri </a:t>
            </a:r>
          </a:p>
          <a:p>
            <a:r>
              <a:rPr lang="en-US" altLang="ko-KR" sz="1200" dirty="0">
                <a:solidFill>
                  <a:srgbClr val="00113A"/>
                </a:solidFill>
                <a:cs typeface="Arial" panose="020B0604020202020204" pitchFamily="34" charset="0"/>
              </a:rPr>
              <a:t>2.</a:t>
            </a:r>
            <a:r>
              <a:rPr lang="ko-KR" altLang="en-US" sz="1200" dirty="0">
                <a:solidFill>
                  <a:srgbClr val="00113A"/>
                </a:solidFill>
                <a:cs typeface="Arial" panose="020B0604020202020204" pitchFamily="34" charset="0"/>
              </a:rPr>
              <a:t>이미지 삽입 시 배경 없는 이미지로 작업 요망</a:t>
            </a:r>
            <a:endParaRPr lang="en-US" altLang="ko-KR" sz="1200" dirty="0">
              <a:solidFill>
                <a:srgbClr val="00113A"/>
              </a:solidFill>
              <a:latin typeface="+mj-ea"/>
              <a:ea typeface="+mj-ea"/>
              <a:cs typeface="Arial" panose="020B0604020202020204" pitchFamily="34" charset="0"/>
            </a:endParaRPr>
          </a:p>
          <a:p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  <a:cs typeface="Arial" panose="020B0604020202020204" pitchFamily="34" charset="0"/>
              </a:rPr>
              <a:t>3.</a:t>
            </a:r>
            <a:r>
              <a:rPr lang="ko-KR" altLang="en-US" sz="1200" dirty="0">
                <a:solidFill>
                  <a:srgbClr val="00113A"/>
                </a:solidFill>
                <a:latin typeface="+mj-ea"/>
                <a:ea typeface="+mj-ea"/>
                <a:cs typeface="Arial" panose="020B0604020202020204" pitchFamily="34" charset="0"/>
              </a:rPr>
              <a:t>작업 후 서버에 저장</a:t>
            </a:r>
            <a:endParaRPr lang="en-US" altLang="ko-KR" sz="1200" dirty="0">
              <a:solidFill>
                <a:srgbClr val="00113A"/>
              </a:solidFill>
              <a:latin typeface="+mj-ea"/>
              <a:ea typeface="+mj-ea"/>
              <a:cs typeface="Arial" panose="020B0604020202020204" pitchFamily="34" charset="0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74E5A36D-EB24-4082-8F36-BB339191E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7790" y="4009123"/>
            <a:ext cx="2304000" cy="230400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3C0245B3-42D3-4C2F-BEAC-0008AD9A3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28" y="4261123"/>
            <a:ext cx="3106762" cy="1800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79739C7A-3000-4F95-A6A7-80C5EEC872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4690" y="4063123"/>
            <a:ext cx="3140787" cy="21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011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제목 1">
            <a:extLst>
              <a:ext uri="{FF2B5EF4-FFF2-40B4-BE49-F238E27FC236}">
                <a16:creationId xmlns:a16="http://schemas.microsoft.com/office/drawing/2014/main" id="{30D2E3AE-2E8C-45A7-A136-6EFFE664E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b="1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Measurement Solution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EB7A9F72-7C43-42ED-9F75-39F650071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>
                <a:ea typeface="Noto Sans CJK KR Bold" panose="020B0800000000000000"/>
              </a:rPr>
              <a:pPr/>
              <a:t>30</a:t>
            </a:fld>
            <a:endParaRPr lang="ko-KR" altLang="en-US" dirty="0">
              <a:ea typeface="Noto Sans CJK KR Bold" panose="020B0800000000000000"/>
            </a:endParaRPr>
          </a:p>
        </p:txBody>
      </p:sp>
      <p:pic>
        <p:nvPicPr>
          <p:cNvPr id="65" name="그림 64">
            <a:hlinkClick r:id="rId3" action="ppaction://hlinksldjump"/>
            <a:extLst>
              <a:ext uri="{FF2B5EF4-FFF2-40B4-BE49-F238E27FC236}">
                <a16:creationId xmlns:a16="http://schemas.microsoft.com/office/drawing/2014/main" id="{4986CDFA-2B74-48D5-BE1A-AD6A32BABE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1412" y="620983"/>
            <a:ext cx="548036" cy="540000"/>
          </a:xfrm>
          <a:prstGeom prst="rect">
            <a:avLst/>
          </a:prstGeom>
        </p:spPr>
      </p:pic>
      <p:sp>
        <p:nvSpPr>
          <p:cNvPr id="68" name="사각형: 둥근 모서리 67">
            <a:extLst>
              <a:ext uri="{FF2B5EF4-FFF2-40B4-BE49-F238E27FC236}">
                <a16:creationId xmlns:a16="http://schemas.microsoft.com/office/drawing/2014/main" id="{6A47C896-9077-44C3-A4F0-7489DBADDA91}"/>
              </a:ext>
            </a:extLst>
          </p:cNvPr>
          <p:cNvSpPr/>
          <p:nvPr/>
        </p:nvSpPr>
        <p:spPr>
          <a:xfrm>
            <a:off x="3197427" y="771823"/>
            <a:ext cx="3930960" cy="1842411"/>
          </a:xfrm>
          <a:prstGeom prst="roundRect">
            <a:avLst>
              <a:gd name="adj" fmla="val 8912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0" name="사각형: 둥근 모서리 69">
            <a:extLst>
              <a:ext uri="{FF2B5EF4-FFF2-40B4-BE49-F238E27FC236}">
                <a16:creationId xmlns:a16="http://schemas.microsoft.com/office/drawing/2014/main" id="{8A264791-9401-403B-BA1F-CE2C21AE5CF5}"/>
              </a:ext>
            </a:extLst>
          </p:cNvPr>
          <p:cNvSpPr/>
          <p:nvPr/>
        </p:nvSpPr>
        <p:spPr>
          <a:xfrm>
            <a:off x="7185776" y="2396489"/>
            <a:ext cx="2646000" cy="2226628"/>
          </a:xfrm>
          <a:prstGeom prst="roundRect">
            <a:avLst>
              <a:gd name="adj" fmla="val 79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/>
              <a:t>ㄱ</a:t>
            </a:r>
          </a:p>
        </p:txBody>
      </p:sp>
      <p:sp>
        <p:nvSpPr>
          <p:cNvPr id="74" name="사각형: 둥근 모서리 73">
            <a:extLst>
              <a:ext uri="{FF2B5EF4-FFF2-40B4-BE49-F238E27FC236}">
                <a16:creationId xmlns:a16="http://schemas.microsoft.com/office/drawing/2014/main" id="{28D94C0F-F010-4CDD-91FB-7D82BADCB1DC}"/>
              </a:ext>
            </a:extLst>
          </p:cNvPr>
          <p:cNvSpPr/>
          <p:nvPr/>
        </p:nvSpPr>
        <p:spPr>
          <a:xfrm>
            <a:off x="3192307" y="4736327"/>
            <a:ext cx="3936080" cy="1721623"/>
          </a:xfrm>
          <a:prstGeom prst="roundRect">
            <a:avLst>
              <a:gd name="adj" fmla="val 794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5" name="사각형: 둥근 모서리 74">
            <a:extLst>
              <a:ext uri="{FF2B5EF4-FFF2-40B4-BE49-F238E27FC236}">
                <a16:creationId xmlns:a16="http://schemas.microsoft.com/office/drawing/2014/main" id="{0DC8C864-A398-4B0C-AD85-303AC5B3F797}"/>
              </a:ext>
            </a:extLst>
          </p:cNvPr>
          <p:cNvSpPr/>
          <p:nvPr/>
        </p:nvSpPr>
        <p:spPr>
          <a:xfrm>
            <a:off x="86530" y="1672297"/>
            <a:ext cx="2988000" cy="3676451"/>
          </a:xfrm>
          <a:prstGeom prst="roundRect">
            <a:avLst>
              <a:gd name="adj" fmla="val 7940"/>
            </a:avLst>
          </a:prstGeom>
          <a:solidFill>
            <a:schemeClr val="bg1">
              <a:alpha val="5098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78" name="그림 77" descr="그리기이(가) 표시된 사진&#10;&#10;자동 생성된 설명">
            <a:extLst>
              <a:ext uri="{FF2B5EF4-FFF2-40B4-BE49-F238E27FC236}">
                <a16:creationId xmlns:a16="http://schemas.microsoft.com/office/drawing/2014/main" id="{EEC5E18D-B238-44E2-9937-9079EC6AF32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57" y="1725933"/>
            <a:ext cx="873964" cy="266162"/>
          </a:xfrm>
          <a:prstGeom prst="rect">
            <a:avLst/>
          </a:prstGeom>
        </p:spPr>
      </p:pic>
      <p:grpSp>
        <p:nvGrpSpPr>
          <p:cNvPr id="79" name="그룹 78">
            <a:extLst>
              <a:ext uri="{FF2B5EF4-FFF2-40B4-BE49-F238E27FC236}">
                <a16:creationId xmlns:a16="http://schemas.microsoft.com/office/drawing/2014/main" id="{08F3976C-4E40-4295-A012-738F0F1F127A}"/>
              </a:ext>
            </a:extLst>
          </p:cNvPr>
          <p:cNvGrpSpPr/>
          <p:nvPr/>
        </p:nvGrpSpPr>
        <p:grpSpPr>
          <a:xfrm>
            <a:off x="110765" y="2998921"/>
            <a:ext cx="2880346" cy="1032375"/>
            <a:chOff x="41141" y="4010762"/>
            <a:chExt cx="3289562" cy="1366329"/>
          </a:xfrm>
        </p:grpSpPr>
        <p:sp>
          <p:nvSpPr>
            <p:cNvPr id="87" name="Rechteck 100">
              <a:extLst>
                <a:ext uri="{FF2B5EF4-FFF2-40B4-BE49-F238E27FC236}">
                  <a16:creationId xmlns:a16="http://schemas.microsoft.com/office/drawing/2014/main" id="{3AFEA150-55AB-445E-82DC-E183F86211CA}"/>
                </a:ext>
              </a:extLst>
            </p:cNvPr>
            <p:cNvSpPr/>
            <p:nvPr/>
          </p:nvSpPr>
          <p:spPr bwMode="auto">
            <a:xfrm>
              <a:off x="122090" y="4010762"/>
              <a:ext cx="1983560" cy="297033"/>
            </a:xfrm>
            <a:prstGeom prst="rect">
              <a:avLst/>
            </a:prstGeom>
            <a:no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 lIns="0" rIns="0" anchor="ctr"/>
            <a:lstStyle/>
            <a:p>
              <a:pPr algn="l">
                <a:defRPr/>
              </a:pPr>
              <a:r>
                <a:rPr lang="de-DE" sz="900" b="1" dirty="0">
                  <a:solidFill>
                    <a:srgbClr val="0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Open</a:t>
              </a:r>
              <a:r>
                <a:rPr lang="de-DE" sz="900" b="1" i="1" dirty="0">
                  <a:solidFill>
                    <a:srgbClr val="92D05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SCENARIO</a:t>
              </a:r>
            </a:p>
          </p:txBody>
        </p:sp>
        <p:pic>
          <p:nvPicPr>
            <p:cNvPr id="89" name="Picture 22">
              <a:extLst>
                <a:ext uri="{FF2B5EF4-FFF2-40B4-BE49-F238E27FC236}">
                  <a16:creationId xmlns:a16="http://schemas.microsoft.com/office/drawing/2014/main" id="{4FBC9470-3153-4280-8E7E-7EB4F9E454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508"/>
            <a:stretch/>
          </p:blipFill>
          <p:spPr>
            <a:xfrm>
              <a:off x="122090" y="4442980"/>
              <a:ext cx="1033852" cy="934111"/>
            </a:xfrm>
            <a:prstGeom prst="rect">
              <a:avLst/>
            </a:prstGeom>
          </p:spPr>
        </p:pic>
        <p:sp>
          <p:nvSpPr>
            <p:cNvPr id="90" name="Title 12">
              <a:extLst>
                <a:ext uri="{FF2B5EF4-FFF2-40B4-BE49-F238E27FC236}">
                  <a16:creationId xmlns:a16="http://schemas.microsoft.com/office/drawing/2014/main" id="{57EF29F9-8A2F-4A48-AC04-CFA9973EBB8D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1624" y="4428388"/>
              <a:ext cx="1034317" cy="33095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200"/>
                </a:lnSpc>
                <a:spcBef>
                  <a:spcPct val="0"/>
                </a:spcBef>
                <a:buNone/>
                <a:defRPr sz="1200" b="1" kern="1000" spc="-1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914400"/>
              <a:lvl3pPr defTabSz="914400"/>
              <a:lvl4pPr defTabSz="914400"/>
              <a:lvl5pPr defTabSz="914400"/>
              <a:lvl6pPr defTabSz="914400"/>
              <a:lvl7pPr defTabSz="914400"/>
              <a:lvl8pPr defTabSz="914400"/>
              <a:lvl9pPr defTabSz="914400"/>
            </a:lstStyle>
            <a:p>
              <a:r>
                <a:rPr lang="en-US" altLang="ko-KR" sz="900">
                  <a:latin typeface="+mn-lt"/>
                </a:rPr>
                <a:t>Vehicles</a:t>
              </a:r>
              <a:endParaRPr lang="fr-FR" sz="900" dirty="0">
                <a:latin typeface="+mn-lt"/>
              </a:endParaRPr>
            </a:p>
          </p:txBody>
        </p:sp>
        <p:pic>
          <p:nvPicPr>
            <p:cNvPr id="91" name="Picture 10">
              <a:extLst>
                <a:ext uri="{FF2B5EF4-FFF2-40B4-BE49-F238E27FC236}">
                  <a16:creationId xmlns:a16="http://schemas.microsoft.com/office/drawing/2014/main" id="{53B9F22E-1685-40B0-A33F-F8412E331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49" t="26115" r="56012" b="26308"/>
            <a:stretch/>
          </p:blipFill>
          <p:spPr>
            <a:xfrm>
              <a:off x="1216708" y="4438214"/>
              <a:ext cx="1028314" cy="934111"/>
            </a:xfrm>
            <a:prstGeom prst="rect">
              <a:avLst/>
            </a:prstGeom>
          </p:spPr>
        </p:pic>
        <p:sp>
          <p:nvSpPr>
            <p:cNvPr id="92" name="Title 12">
              <a:extLst>
                <a:ext uri="{FF2B5EF4-FFF2-40B4-BE49-F238E27FC236}">
                  <a16:creationId xmlns:a16="http://schemas.microsoft.com/office/drawing/2014/main" id="{B7418506-1168-41ED-B39E-4BDD1DD43AD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215084" y="4423624"/>
              <a:ext cx="1036487" cy="33095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200"/>
                </a:lnSpc>
                <a:spcBef>
                  <a:spcPct val="0"/>
                </a:spcBef>
                <a:buNone/>
                <a:defRPr sz="1200" b="1" kern="1000" spc="-1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defTabSz="914400"/>
              <a:lvl3pPr defTabSz="914400"/>
              <a:lvl4pPr defTabSz="914400"/>
              <a:lvl5pPr defTabSz="914400"/>
              <a:lvl6pPr defTabSz="914400"/>
              <a:lvl7pPr defTabSz="914400"/>
              <a:lvl8pPr defTabSz="914400"/>
              <a:lvl9pPr defTabSz="914400"/>
            </a:lstStyle>
            <a:p>
              <a:r>
                <a:rPr lang="en-US" altLang="ko-KR" sz="900">
                  <a:latin typeface="+mn-lt"/>
                </a:rPr>
                <a:t>Pedestrians</a:t>
              </a:r>
              <a:endParaRPr lang="fr-FR" sz="900" dirty="0">
                <a:latin typeface="+mn-lt"/>
              </a:endParaRPr>
            </a:p>
          </p:txBody>
        </p:sp>
        <p:pic>
          <p:nvPicPr>
            <p:cNvPr id="93" name="Picture 24">
              <a:extLst>
                <a:ext uri="{FF2B5EF4-FFF2-40B4-BE49-F238E27FC236}">
                  <a16:creationId xmlns:a16="http://schemas.microsoft.com/office/drawing/2014/main" id="{478E6E1C-583F-4AA7-B423-B0603593D7B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579" r="21509"/>
            <a:stretch/>
          </p:blipFill>
          <p:spPr>
            <a:xfrm>
              <a:off x="2306988" y="4438214"/>
              <a:ext cx="1023320" cy="934111"/>
            </a:xfrm>
            <a:prstGeom prst="rect">
              <a:avLst/>
            </a:prstGeom>
          </p:spPr>
        </p:pic>
        <p:sp>
          <p:nvSpPr>
            <p:cNvPr id="98" name="Title 12">
              <a:extLst>
                <a:ext uri="{FF2B5EF4-FFF2-40B4-BE49-F238E27FC236}">
                  <a16:creationId xmlns:a16="http://schemas.microsoft.com/office/drawing/2014/main" id="{185E70FA-8E46-4746-A8B0-F76826A02A9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2282548" y="4415199"/>
              <a:ext cx="1048155" cy="330951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200"/>
                </a:lnSpc>
                <a:spcBef>
                  <a:spcPct val="0"/>
                </a:spcBef>
                <a:buNone/>
                <a:defRPr sz="1200" b="1" kern="1000" spc="-1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 sz="900">
                  <a:latin typeface="+mn-lt"/>
                </a:rPr>
                <a:t>Road </a:t>
              </a:r>
              <a:r>
                <a:rPr lang="en-US" sz="900">
                  <a:latin typeface="+mn-lt"/>
                </a:rPr>
                <a:t>Signal</a:t>
              </a:r>
              <a:endParaRPr lang="fr-FR" sz="900" dirty="0">
                <a:latin typeface="+mn-lt"/>
              </a:endParaRPr>
            </a:p>
          </p:txBody>
        </p:sp>
        <p:sp>
          <p:nvSpPr>
            <p:cNvPr id="99" name="Title 12">
              <a:extLst>
                <a:ext uri="{FF2B5EF4-FFF2-40B4-BE49-F238E27FC236}">
                  <a16:creationId xmlns:a16="http://schemas.microsoft.com/office/drawing/2014/main" id="{1C6208E5-8F8A-44FF-A106-D630BE89280B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1141" y="4213652"/>
              <a:ext cx="1895699" cy="2447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300"/>
                </a:lnSpc>
                <a:spcBef>
                  <a:spcPct val="0"/>
                </a:spcBef>
                <a:buNone/>
                <a:defRPr sz="1200" b="1" kern="1000" spc="-11">
                  <a:solidFill>
                    <a:schemeClr val="bg1">
                      <a:lumMod val="50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</a:lstStyle>
            <a:p>
              <a:r>
                <a:rPr lang="en-US" altLang="ko-KR" sz="800">
                  <a:latin typeface="+mn-lt"/>
                </a:rPr>
                <a:t>(Dynamic Environment)</a:t>
              </a:r>
              <a:endParaRPr lang="fr-FR" sz="800" dirty="0">
                <a:latin typeface="+mn-lt"/>
              </a:endParaRPr>
            </a:p>
          </p:txBody>
        </p: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BC46C5A4-6591-40A3-8815-2EFB744AFB5D}"/>
              </a:ext>
            </a:extLst>
          </p:cNvPr>
          <p:cNvGrpSpPr/>
          <p:nvPr/>
        </p:nvGrpSpPr>
        <p:grpSpPr>
          <a:xfrm>
            <a:off x="108617" y="1942664"/>
            <a:ext cx="2160000" cy="1080000"/>
            <a:chOff x="48825" y="2458857"/>
            <a:chExt cx="2484000" cy="1361495"/>
          </a:xfrm>
        </p:grpSpPr>
        <p:sp>
          <p:nvSpPr>
            <p:cNvPr id="105" name="Title 12">
              <a:extLst>
                <a:ext uri="{FF2B5EF4-FFF2-40B4-BE49-F238E27FC236}">
                  <a16:creationId xmlns:a16="http://schemas.microsoft.com/office/drawing/2014/main" id="{164AE20D-AF80-4AF1-B4AC-35132250639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8825" y="2704736"/>
              <a:ext cx="1627086" cy="2214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lvl1pPr marL="0" algn="l" defTabSz="914309" rtl="0" eaLnBrk="1" latinLnBrk="0" hangingPunct="1">
                <a:lnSpc>
                  <a:spcPts val="2600"/>
                </a:lnSpc>
                <a:spcBef>
                  <a:spcPct val="0"/>
                </a:spcBef>
                <a:buNone/>
                <a:defRPr lang="en-US" sz="2933" b="1" kern="1000" spc="-11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300"/>
                </a:lnSpc>
              </a:pPr>
              <a:r>
                <a:rPr lang="en-US" altLang="ko-KR" sz="8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(Static Environment)</a:t>
              </a:r>
              <a:endParaRPr lang="fr-FR" sz="800" dirty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07" name="직사각형 106">
              <a:extLst>
                <a:ext uri="{FF2B5EF4-FFF2-40B4-BE49-F238E27FC236}">
                  <a16:creationId xmlns:a16="http://schemas.microsoft.com/office/drawing/2014/main" id="{E4F048B1-B5C5-45AE-B74C-C2C302EBD0CA}"/>
                </a:ext>
              </a:extLst>
            </p:cNvPr>
            <p:cNvSpPr/>
            <p:nvPr/>
          </p:nvSpPr>
          <p:spPr>
            <a:xfrm>
              <a:off x="81707" y="2462312"/>
              <a:ext cx="805052" cy="357904"/>
            </a:xfrm>
            <a:prstGeom prst="rect">
              <a:avLst/>
            </a:prstGeom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de-DE" altLang="ko-KR" sz="900" b="1" dirty="0">
                  <a:solidFill>
                    <a:srgbClr val="0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Open</a:t>
              </a:r>
              <a:r>
                <a:rPr lang="en-US" altLang="ko-KR" sz="900" b="1" i="1" dirty="0">
                  <a:solidFill>
                    <a:srgbClr val="92D05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DRIVE</a:t>
              </a:r>
              <a:endParaRPr lang="de-DE" altLang="ko-KR" sz="900" b="1" i="1" dirty="0"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10" name="직사각형 109">
              <a:extLst>
                <a:ext uri="{FF2B5EF4-FFF2-40B4-BE49-F238E27FC236}">
                  <a16:creationId xmlns:a16="http://schemas.microsoft.com/office/drawing/2014/main" id="{E63EF92D-0D7B-4E23-82CA-DDD08974941C}"/>
                </a:ext>
              </a:extLst>
            </p:cNvPr>
            <p:cNvSpPr/>
            <p:nvPr/>
          </p:nvSpPr>
          <p:spPr>
            <a:xfrm>
              <a:off x="1147487" y="2458857"/>
              <a:ext cx="696289" cy="357904"/>
            </a:xfrm>
            <a:prstGeom prst="rect">
              <a:avLst/>
            </a:prstGeom>
          </p:spPr>
          <p:txBody>
            <a:bodyPr wrap="none" lIns="72000" tIns="72000" rIns="72000" bIns="72000">
              <a:spAutoFit/>
            </a:bodyPr>
            <a:lstStyle/>
            <a:p>
              <a:pPr>
                <a:defRPr/>
              </a:pPr>
              <a:r>
                <a:rPr lang="de-DE" altLang="ko-KR" sz="900" b="1" dirty="0">
                  <a:solidFill>
                    <a:srgbClr val="00000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Open</a:t>
              </a:r>
              <a:r>
                <a:rPr lang="en-US" altLang="ko-KR" sz="900" b="1" i="1" dirty="0">
                  <a:solidFill>
                    <a:srgbClr val="92D050"/>
                  </a:solidFill>
                  <a:ea typeface="Tahoma" panose="020B0604030504040204" pitchFamily="34" charset="0"/>
                  <a:cs typeface="Tahoma" panose="020B0604030504040204" pitchFamily="34" charset="0"/>
                </a:rPr>
                <a:t>CRG</a:t>
              </a:r>
              <a:endParaRPr lang="de-DE" altLang="ko-KR" sz="900" b="1" i="1" dirty="0">
                <a:solidFill>
                  <a:srgbClr val="92D050"/>
                </a:solidFill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pic>
          <p:nvPicPr>
            <p:cNvPr id="111" name="Picture 6">
              <a:extLst>
                <a:ext uri="{FF2B5EF4-FFF2-40B4-BE49-F238E27FC236}">
                  <a16:creationId xmlns:a16="http://schemas.microsoft.com/office/drawing/2014/main" id="{A8A0E5B7-88A4-4EC0-9B47-39D39BCD3FA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7926"/>
            <a:stretch/>
          </p:blipFill>
          <p:spPr>
            <a:xfrm>
              <a:off x="103251" y="2968164"/>
              <a:ext cx="1179338" cy="852188"/>
            </a:xfrm>
            <a:prstGeom prst="rect">
              <a:avLst/>
            </a:prstGeom>
          </p:spPr>
        </p:pic>
        <p:sp>
          <p:nvSpPr>
            <p:cNvPr id="112" name="Title 12">
              <a:extLst>
                <a:ext uri="{FF2B5EF4-FFF2-40B4-BE49-F238E27FC236}">
                  <a16:creationId xmlns:a16="http://schemas.microsoft.com/office/drawing/2014/main" id="{4EB1C512-F44D-4EB7-80C7-E9FFBC4D981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95485" y="2964708"/>
              <a:ext cx="1192472" cy="268797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lvl1pPr marL="0" algn="l" defTabSz="914309" rtl="0" eaLnBrk="1" latinLnBrk="0" hangingPunct="1">
                <a:lnSpc>
                  <a:spcPts val="2600"/>
                </a:lnSpc>
                <a:spcBef>
                  <a:spcPct val="0"/>
                </a:spcBef>
                <a:buNone/>
                <a:defRPr lang="en-US" sz="2933" b="1" kern="1000" spc="-11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fr-FR" sz="900">
                  <a:latin typeface="+mn-lt"/>
                  <a:ea typeface="ＭＳ Ｐゴシック" charset="0"/>
                  <a:cs typeface="ＭＳ Ｐゴシック" charset="0"/>
                </a:rPr>
                <a:t>Road Condition</a:t>
              </a:r>
              <a:endParaRPr lang="fr-FR" sz="900" dirty="0"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13" name="Picture 7">
              <a:extLst>
                <a:ext uri="{FF2B5EF4-FFF2-40B4-BE49-F238E27FC236}">
                  <a16:creationId xmlns:a16="http://schemas.microsoft.com/office/drawing/2014/main" id="{020E8F12-9CC7-4AC2-9ABE-5CEE2BCFC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5522"/>
            <a:stretch/>
          </p:blipFill>
          <p:spPr>
            <a:xfrm>
              <a:off x="1342762" y="2978312"/>
              <a:ext cx="1189647" cy="831892"/>
            </a:xfrm>
            <a:prstGeom prst="rect">
              <a:avLst/>
            </a:prstGeom>
          </p:spPr>
        </p:pic>
        <p:sp>
          <p:nvSpPr>
            <p:cNvPr id="114" name="Title 12">
              <a:extLst>
                <a:ext uri="{FF2B5EF4-FFF2-40B4-BE49-F238E27FC236}">
                  <a16:creationId xmlns:a16="http://schemas.microsoft.com/office/drawing/2014/main" id="{D7C5B985-507A-4AFE-9D53-8F0CCB56A0CA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1343179" y="2955702"/>
              <a:ext cx="1189646" cy="27780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lvl1pPr marL="0" algn="l" defTabSz="914309" rtl="0" eaLnBrk="1" latinLnBrk="0" hangingPunct="1">
                <a:lnSpc>
                  <a:spcPts val="2600"/>
                </a:lnSpc>
                <a:spcBef>
                  <a:spcPct val="0"/>
                </a:spcBef>
                <a:buNone/>
                <a:defRPr lang="en-US" sz="2933" b="1" kern="1000" spc="-11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200"/>
                </a:lnSpc>
              </a:pPr>
              <a:r>
                <a:rPr lang="en-US" altLang="ko-KR" sz="900">
                  <a:latin typeface="+mn-lt"/>
                  <a:ea typeface="ＭＳ Ｐゴシック" charset="0"/>
                  <a:cs typeface="ＭＳ Ｐゴシック" charset="0"/>
                </a:rPr>
                <a:t>Road </a:t>
              </a:r>
              <a:r>
                <a:rPr lang="en-US" sz="900">
                  <a:latin typeface="+mn-lt"/>
                  <a:ea typeface="ＭＳ Ｐゴシック" charset="0"/>
                  <a:cs typeface="ＭＳ Ｐゴシック" charset="0"/>
                </a:rPr>
                <a:t>Sign</a:t>
              </a:r>
              <a:endParaRPr lang="fr-FR" sz="900" dirty="0"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15" name="그룹 114">
            <a:extLst>
              <a:ext uri="{FF2B5EF4-FFF2-40B4-BE49-F238E27FC236}">
                <a16:creationId xmlns:a16="http://schemas.microsoft.com/office/drawing/2014/main" id="{87E71D72-9FC4-4BAA-897D-772A40414627}"/>
              </a:ext>
            </a:extLst>
          </p:cNvPr>
          <p:cNvGrpSpPr/>
          <p:nvPr/>
        </p:nvGrpSpPr>
        <p:grpSpPr>
          <a:xfrm>
            <a:off x="588222" y="4085999"/>
            <a:ext cx="1980001" cy="1168955"/>
            <a:chOff x="548894" y="4174487"/>
            <a:chExt cx="1980001" cy="1168955"/>
          </a:xfrm>
        </p:grpSpPr>
        <p:sp>
          <p:nvSpPr>
            <p:cNvPr id="116" name="Title 12">
              <a:extLst>
                <a:ext uri="{FF2B5EF4-FFF2-40B4-BE49-F238E27FC236}">
                  <a16:creationId xmlns:a16="http://schemas.microsoft.com/office/drawing/2014/main" id="{FDE37F42-62DB-473F-B4F4-C570E5AB300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79876" y="4174487"/>
              <a:ext cx="1601308" cy="167682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lvl1pPr marL="0" algn="l" defTabSz="914309" rtl="0" eaLnBrk="1" latinLnBrk="0" hangingPunct="1">
                <a:lnSpc>
                  <a:spcPts val="2600"/>
                </a:lnSpc>
                <a:spcBef>
                  <a:spcPct val="0"/>
                </a:spcBef>
                <a:buNone/>
                <a:defRPr lang="en-US" sz="2933" b="1" kern="1000" spc="-11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1000"/>
                </a:lnSpc>
              </a:pPr>
              <a:r>
                <a:rPr lang="en-US" altLang="ko-KR" sz="1000">
                  <a:solidFill>
                    <a:schemeClr val="bg1">
                      <a:lumMod val="50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Real Road Measurement</a:t>
              </a:r>
              <a:endParaRPr lang="fr-FR" sz="1000" dirty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4760634B-D17C-4E99-8174-D0184CDCD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548894" y="4566555"/>
              <a:ext cx="1240554" cy="575859"/>
            </a:xfrm>
            <a:prstGeom prst="rect">
              <a:avLst/>
            </a:prstGeom>
          </p:spPr>
        </p:pic>
        <p:pic>
          <p:nvPicPr>
            <p:cNvPr id="118" name="Grafik 8">
              <a:extLst>
                <a:ext uri="{FF2B5EF4-FFF2-40B4-BE49-F238E27FC236}">
                  <a16:creationId xmlns:a16="http://schemas.microsoft.com/office/drawing/2014/main" id="{40A91348-B7D9-4CDE-9B1E-C320BD91DC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8457" t="15185" r="22840" b="8518"/>
            <a:stretch/>
          </p:blipFill>
          <p:spPr>
            <a:xfrm>
              <a:off x="1827666" y="4561845"/>
              <a:ext cx="701229" cy="575859"/>
            </a:xfrm>
            <a:prstGeom prst="rect">
              <a:avLst/>
            </a:prstGeom>
          </p:spPr>
        </p:pic>
        <p:pic>
          <p:nvPicPr>
            <p:cNvPr id="119" name="그림 118" descr="그리기이(가) 표시된 사진&#10;&#10;자동 생성된 설명">
              <a:extLst>
                <a:ext uri="{FF2B5EF4-FFF2-40B4-BE49-F238E27FC236}">
                  <a16:creationId xmlns:a16="http://schemas.microsoft.com/office/drawing/2014/main" id="{ECC1A49C-EAAD-47FD-8BE2-C630432F6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4" y="4294348"/>
              <a:ext cx="399609" cy="241173"/>
            </a:xfrm>
            <a:prstGeom prst="rect">
              <a:avLst/>
            </a:prstGeom>
          </p:spPr>
        </p:pic>
        <p:sp>
          <p:nvSpPr>
            <p:cNvPr id="120" name="Rectangle: Rounded Corners 1">
              <a:extLst>
                <a:ext uri="{FF2B5EF4-FFF2-40B4-BE49-F238E27FC236}">
                  <a16:creationId xmlns:a16="http://schemas.microsoft.com/office/drawing/2014/main" id="{BD941ED2-53FA-4A0C-BCDF-E90970B1C55C}"/>
                </a:ext>
              </a:extLst>
            </p:cNvPr>
            <p:cNvSpPr/>
            <p:nvPr/>
          </p:nvSpPr>
          <p:spPr>
            <a:xfrm>
              <a:off x="809727" y="4931965"/>
              <a:ext cx="1121328" cy="411477"/>
            </a:xfrm>
            <a:prstGeom prst="round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Measure at</a:t>
              </a:r>
            </a:p>
            <a:p>
              <a:pPr algn="ctr"/>
              <a:r>
                <a:rPr lang="en-US" sz="1000" b="1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50-100 </a:t>
              </a:r>
              <a:r>
                <a: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rPr>
                <a:t>km/h</a:t>
              </a:r>
            </a:p>
          </p:txBody>
        </p:sp>
      </p:grpSp>
      <p:grpSp>
        <p:nvGrpSpPr>
          <p:cNvPr id="121" name="그룹 120">
            <a:extLst>
              <a:ext uri="{FF2B5EF4-FFF2-40B4-BE49-F238E27FC236}">
                <a16:creationId xmlns:a16="http://schemas.microsoft.com/office/drawing/2014/main" id="{2259DE48-AD87-4094-A7B6-2420A30EFD9F}"/>
              </a:ext>
            </a:extLst>
          </p:cNvPr>
          <p:cNvGrpSpPr/>
          <p:nvPr/>
        </p:nvGrpSpPr>
        <p:grpSpPr>
          <a:xfrm>
            <a:off x="7333547" y="2754975"/>
            <a:ext cx="2469773" cy="1682650"/>
            <a:chOff x="7026007" y="2708182"/>
            <a:chExt cx="2670476" cy="1682650"/>
          </a:xfrm>
        </p:grpSpPr>
        <p:pic>
          <p:nvPicPr>
            <p:cNvPr id="122" name="Picture 177">
              <a:extLst>
                <a:ext uri="{FF2B5EF4-FFF2-40B4-BE49-F238E27FC236}">
                  <a16:creationId xmlns:a16="http://schemas.microsoft.com/office/drawing/2014/main" id="{C0BB9A0C-E3C8-4028-AFB0-65D2F43D91C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026007" y="2708534"/>
              <a:ext cx="2608653" cy="1387111"/>
            </a:xfrm>
            <a:prstGeom prst="roundRect">
              <a:avLst>
                <a:gd name="adj" fmla="val 4229"/>
              </a:avLst>
            </a:prstGeom>
            <a:ln>
              <a:noFill/>
            </a:ln>
            <a:effectLst/>
          </p:spPr>
        </p:pic>
        <p:pic>
          <p:nvPicPr>
            <p:cNvPr id="123" name="Picture 178">
              <a:extLst>
                <a:ext uri="{FF2B5EF4-FFF2-40B4-BE49-F238E27FC236}">
                  <a16:creationId xmlns:a16="http://schemas.microsoft.com/office/drawing/2014/main" id="{ECA773AF-7BE4-4029-BA37-1EA0376BC7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05481" t="-11904" r="-10927" b="1"/>
            <a:stretch/>
          </p:blipFill>
          <p:spPr>
            <a:xfrm>
              <a:off x="7213373" y="3707672"/>
              <a:ext cx="1179873" cy="383087"/>
            </a:xfrm>
            <a:prstGeom prst="rect">
              <a:avLst/>
            </a:prstGeom>
            <a:solidFill>
              <a:schemeClr val="bg1">
                <a:alpha val="64000"/>
              </a:schemeClr>
            </a:solidFill>
          </p:spPr>
        </p:pic>
        <p:pic>
          <p:nvPicPr>
            <p:cNvPr id="124" name="Picture 179">
              <a:extLst>
                <a:ext uri="{FF2B5EF4-FFF2-40B4-BE49-F238E27FC236}">
                  <a16:creationId xmlns:a16="http://schemas.microsoft.com/office/drawing/2014/main" id="{955F460D-6A71-4C60-965E-66F240D310C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095390" y="3710324"/>
              <a:ext cx="772541" cy="395961"/>
            </a:xfrm>
            <a:prstGeom prst="rect">
              <a:avLst/>
            </a:prstGeom>
          </p:spPr>
        </p:pic>
        <p:pic>
          <p:nvPicPr>
            <p:cNvPr id="125" name="그림 124" descr="시계, 주차장이(가) 표시된 사진&#10;&#10;자동 생성된 설명">
              <a:extLst>
                <a:ext uri="{FF2B5EF4-FFF2-40B4-BE49-F238E27FC236}">
                  <a16:creationId xmlns:a16="http://schemas.microsoft.com/office/drawing/2014/main" id="{20FE7913-0FCD-43BB-9F05-101EF5C4D8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01833" y="3535775"/>
              <a:ext cx="702014" cy="554808"/>
            </a:xfrm>
            <a:prstGeom prst="rect">
              <a:avLst/>
            </a:prstGeom>
          </p:spPr>
        </p:pic>
        <p:sp>
          <p:nvSpPr>
            <p:cNvPr id="126" name="Title 12">
              <a:extLst>
                <a:ext uri="{FF2B5EF4-FFF2-40B4-BE49-F238E27FC236}">
                  <a16:creationId xmlns:a16="http://schemas.microsoft.com/office/drawing/2014/main" id="{2C427BDD-7539-4CD9-96A4-A0DF510C03B2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026007" y="2708182"/>
              <a:ext cx="2608653" cy="255763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309" rtl="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200" b="1" i="0" u="none" strike="noStrike" kern="1000" cap="none" spc="-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0"/>
                  <a:cs typeface="ＭＳ Ｐゴシック" charset="0"/>
                </a:rPr>
                <a:t>VTD</a:t>
              </a:r>
            </a:p>
            <a:p>
              <a:pPr marL="0" marR="0" lvl="0" indent="0" algn="ctr" defTabSz="914309" rtl="0" eaLnBrk="1" fontAlgn="auto" latinLnBrk="0" hangingPunct="1">
                <a:lnSpc>
                  <a:spcPts val="12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1000" b="1" i="0" u="none" strike="noStrike" kern="1000" cap="none" spc="-11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ea typeface="ＭＳ Ｐゴシック" charset="0"/>
                  <a:cs typeface="ＭＳ Ｐゴシック" charset="0"/>
                </a:rPr>
                <a:t>(Autonomous Driving Test Platform)</a:t>
              </a:r>
              <a:endParaRPr kumimoji="0" lang="fr-FR" sz="1000" b="1" i="0" u="none" strike="noStrike" kern="1000" cap="none" spc="-11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ＭＳ Ｐゴシック" charset="0"/>
                <a:cs typeface="ＭＳ Ｐゴシック" charset="0"/>
              </a:endParaRPr>
            </a:p>
          </p:txBody>
        </p:sp>
        <p:sp>
          <p:nvSpPr>
            <p:cNvPr id="127" name="Title 12">
              <a:extLst>
                <a:ext uri="{FF2B5EF4-FFF2-40B4-BE49-F238E27FC236}">
                  <a16:creationId xmlns:a16="http://schemas.microsoft.com/office/drawing/2014/main" id="{B53581EA-9522-49B5-882A-BA9F7AC8328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106171" y="4090759"/>
              <a:ext cx="2590312" cy="3000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rtlCol="0" anchor="ctr" anchorCtr="0" compatLnSpc="1">
              <a:prstTxWarp prst="textNoShape">
                <a:avLst/>
              </a:prstTxWarp>
              <a:noAutofit/>
            </a:bodyPr>
            <a:lstStyle>
              <a:lvl1pPr marL="0" algn="l" defTabSz="914309" rtl="0" eaLnBrk="1" latinLnBrk="0" hangingPunct="1">
                <a:lnSpc>
                  <a:spcPts val="2600"/>
                </a:lnSpc>
                <a:spcBef>
                  <a:spcPct val="0"/>
                </a:spcBef>
                <a:buNone/>
                <a:defRPr lang="en-US" sz="2933" b="1" kern="1000" spc="-11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 algn="ctr">
                <a:lnSpc>
                  <a:spcPts val="1200"/>
                </a:lnSpc>
              </a:pPr>
              <a:r>
                <a:rPr lang="en-US" altLang="ko-K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(Sensor Input, Rain, Snow, Fog,</a:t>
              </a:r>
            </a:p>
            <a:p>
              <a:pPr algn="ctr">
                <a:lnSpc>
                  <a:spcPts val="1200"/>
                </a:lnSpc>
              </a:pPr>
              <a:r>
                <a:rPr lang="en-US" altLang="ko-KR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Visible Distance, Light &amp; Shade…)  </a:t>
              </a:r>
              <a:endParaRPr lang="fr-FR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30" name="그룹 129">
            <a:extLst>
              <a:ext uri="{FF2B5EF4-FFF2-40B4-BE49-F238E27FC236}">
                <a16:creationId xmlns:a16="http://schemas.microsoft.com/office/drawing/2014/main" id="{873DBF38-4070-43E3-880E-F50A78382CB0}"/>
              </a:ext>
            </a:extLst>
          </p:cNvPr>
          <p:cNvGrpSpPr/>
          <p:nvPr/>
        </p:nvGrpSpPr>
        <p:grpSpPr>
          <a:xfrm>
            <a:off x="7935760" y="1369203"/>
            <a:ext cx="1440000" cy="900000"/>
            <a:chOff x="9846517" y="624826"/>
            <a:chExt cx="1767584" cy="1265222"/>
          </a:xfrm>
        </p:grpSpPr>
        <p:pic>
          <p:nvPicPr>
            <p:cNvPr id="131" name="Picture 54">
              <a:extLst>
                <a:ext uri="{FF2B5EF4-FFF2-40B4-BE49-F238E27FC236}">
                  <a16:creationId xmlns:a16="http://schemas.microsoft.com/office/drawing/2014/main" id="{F64F12A4-E5FD-4551-8C96-0EADDC7930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46517" y="718098"/>
              <a:ext cx="1767584" cy="925437"/>
            </a:xfrm>
            <a:prstGeom prst="rect">
              <a:avLst/>
            </a:prstGeom>
          </p:spPr>
        </p:pic>
        <p:sp>
          <p:nvSpPr>
            <p:cNvPr id="132" name="Rectangle 55">
              <a:extLst>
                <a:ext uri="{FF2B5EF4-FFF2-40B4-BE49-F238E27FC236}">
                  <a16:creationId xmlns:a16="http://schemas.microsoft.com/office/drawing/2014/main" id="{DD19C527-C293-4FC5-BCAE-DDBE97F0F38A}"/>
                </a:ext>
              </a:extLst>
            </p:cNvPr>
            <p:cNvSpPr/>
            <p:nvPr/>
          </p:nvSpPr>
          <p:spPr>
            <a:xfrm>
              <a:off x="9925613" y="1636438"/>
              <a:ext cx="1688488" cy="25361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US" sz="1100" dirty="0">
                  <a:solidFill>
                    <a:srgbClr val="00B0F0"/>
                  </a:solidFill>
                </a:rPr>
                <a:t>Big</a:t>
              </a:r>
              <a:r>
                <a:rPr lang="ko-KR" altLang="en-US" sz="1100" dirty="0">
                  <a:solidFill>
                    <a:srgbClr val="00B0F0"/>
                  </a:solidFill>
                </a:rPr>
                <a:t> </a:t>
              </a:r>
              <a:r>
                <a:rPr lang="en-US" altLang="ko-KR" sz="1100" dirty="0">
                  <a:solidFill>
                    <a:srgbClr val="00B0F0"/>
                  </a:solidFill>
                </a:rPr>
                <a:t>Data</a:t>
              </a:r>
              <a:r>
                <a:rPr lang="ko-KR" altLang="en-US" sz="1100" dirty="0">
                  <a:solidFill>
                    <a:srgbClr val="00B0F0"/>
                  </a:solidFill>
                </a:rPr>
                <a:t> </a:t>
              </a:r>
              <a:r>
                <a:rPr lang="en-US" altLang="ko-KR" sz="1100" dirty="0">
                  <a:solidFill>
                    <a:srgbClr val="00B0F0"/>
                  </a:solidFill>
                </a:rPr>
                <a:t>/</a:t>
              </a:r>
              <a:r>
                <a:rPr lang="ko-KR" altLang="en-US" sz="1100" dirty="0">
                  <a:solidFill>
                    <a:srgbClr val="00B0F0"/>
                  </a:solidFill>
                </a:rPr>
                <a:t> </a:t>
              </a:r>
              <a:r>
                <a:rPr lang="en-US" altLang="ko-KR" sz="1100" dirty="0">
                  <a:solidFill>
                    <a:srgbClr val="00B0F0"/>
                  </a:solidFill>
                </a:rPr>
                <a:t>AI</a:t>
              </a:r>
              <a:r>
                <a:rPr lang="ko-KR" altLang="en-US" sz="1100" dirty="0">
                  <a:solidFill>
                    <a:srgbClr val="00B0F0"/>
                  </a:solidFill>
                </a:rPr>
                <a:t> </a:t>
              </a:r>
              <a:r>
                <a:rPr lang="en-US" altLang="ko-KR" sz="1100" dirty="0">
                  <a:solidFill>
                    <a:srgbClr val="00B0F0"/>
                  </a:solidFill>
                </a:rPr>
                <a:t>Sampling</a:t>
              </a:r>
              <a:endParaRPr lang="en-US" sz="1000" dirty="0">
                <a:solidFill>
                  <a:srgbClr val="00B0F0"/>
                </a:solidFill>
              </a:endParaRPr>
            </a:p>
          </p:txBody>
        </p:sp>
        <p:sp>
          <p:nvSpPr>
            <p:cNvPr id="133" name="Flowchart: Multidocument 78">
              <a:extLst>
                <a:ext uri="{FF2B5EF4-FFF2-40B4-BE49-F238E27FC236}">
                  <a16:creationId xmlns:a16="http://schemas.microsoft.com/office/drawing/2014/main" id="{FCB65EE5-4ACC-409B-8A20-2E1838DE1405}"/>
                </a:ext>
              </a:extLst>
            </p:cNvPr>
            <p:cNvSpPr/>
            <p:nvPr/>
          </p:nvSpPr>
          <p:spPr>
            <a:xfrm>
              <a:off x="10153116" y="624826"/>
              <a:ext cx="1240501" cy="325741"/>
            </a:xfrm>
            <a:prstGeom prst="flowChartMultidocument">
              <a:avLst/>
            </a:prstGeom>
            <a:solidFill>
              <a:schemeClr val="accent5"/>
            </a:solidFill>
            <a:ln w="19050"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0" tIns="0" rIns="0" bIns="0" rtlCol="0" anchor="ctr">
              <a:normAutofit/>
            </a:bodyPr>
            <a:lstStyle/>
            <a:p>
              <a:pPr algn="ctr"/>
              <a:r>
                <a:rPr lang="en-US" sz="1050" b="1" dirty="0">
                  <a:solidFill>
                    <a:srgbClr val="FFFF00"/>
                  </a:solidFill>
                  <a:cs typeface="Arial" panose="020B0604020202020204" pitchFamily="34" charset="0"/>
                </a:rPr>
                <a:t>Scenarios</a:t>
              </a:r>
            </a:p>
          </p:txBody>
        </p:sp>
      </p:grpSp>
      <p:grpSp>
        <p:nvGrpSpPr>
          <p:cNvPr id="134" name="그룹 133">
            <a:extLst>
              <a:ext uri="{FF2B5EF4-FFF2-40B4-BE49-F238E27FC236}">
                <a16:creationId xmlns:a16="http://schemas.microsoft.com/office/drawing/2014/main" id="{C72FB606-6278-4803-820E-7810A97D08F0}"/>
              </a:ext>
            </a:extLst>
          </p:cNvPr>
          <p:cNvGrpSpPr/>
          <p:nvPr/>
        </p:nvGrpSpPr>
        <p:grpSpPr>
          <a:xfrm>
            <a:off x="3332732" y="871237"/>
            <a:ext cx="1957680" cy="1689523"/>
            <a:chOff x="3332732" y="871237"/>
            <a:chExt cx="1957680" cy="1689523"/>
          </a:xfrm>
        </p:grpSpPr>
        <p:grpSp>
          <p:nvGrpSpPr>
            <p:cNvPr id="135" name="그룹 134">
              <a:extLst>
                <a:ext uri="{FF2B5EF4-FFF2-40B4-BE49-F238E27FC236}">
                  <a16:creationId xmlns:a16="http://schemas.microsoft.com/office/drawing/2014/main" id="{D31B49A4-A96C-4E91-AC93-7D00E6BEAC72}"/>
                </a:ext>
              </a:extLst>
            </p:cNvPr>
            <p:cNvGrpSpPr/>
            <p:nvPr/>
          </p:nvGrpSpPr>
          <p:grpSpPr>
            <a:xfrm>
              <a:off x="3704131" y="871237"/>
              <a:ext cx="1216484" cy="1199067"/>
              <a:chOff x="5184535" y="1201451"/>
              <a:chExt cx="819909" cy="808170"/>
            </a:xfrm>
          </p:grpSpPr>
          <p:sp>
            <p:nvSpPr>
              <p:cNvPr id="138" name="object 40">
                <a:extLst>
                  <a:ext uri="{FF2B5EF4-FFF2-40B4-BE49-F238E27FC236}">
                    <a16:creationId xmlns:a16="http://schemas.microsoft.com/office/drawing/2014/main" id="{E95AD4E8-DA4D-4E5E-943B-E6B39D246C19}"/>
                  </a:ext>
                </a:extLst>
              </p:cNvPr>
              <p:cNvSpPr/>
              <p:nvPr/>
            </p:nvSpPr>
            <p:spPr>
              <a:xfrm>
                <a:off x="5184535" y="1207053"/>
                <a:ext cx="818830" cy="802568"/>
              </a:xfrm>
              <a:prstGeom prst="rect">
                <a:avLst/>
              </a:prstGeom>
              <a:blipFill>
                <a:blip r:embed="rId19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696">
                  <a:solidFill>
                    <a:schemeClr val="accent3"/>
                  </a:solidFill>
                </a:endParaRPr>
              </a:p>
            </p:txBody>
          </p:sp>
          <p:sp>
            <p:nvSpPr>
              <p:cNvPr id="139" name="object 41">
                <a:extLst>
                  <a:ext uri="{FF2B5EF4-FFF2-40B4-BE49-F238E27FC236}">
                    <a16:creationId xmlns:a16="http://schemas.microsoft.com/office/drawing/2014/main" id="{372545E8-7E00-4ECD-98B8-1C4245EACB20}"/>
                  </a:ext>
                </a:extLst>
              </p:cNvPr>
              <p:cNvSpPr/>
              <p:nvPr/>
            </p:nvSpPr>
            <p:spPr>
              <a:xfrm>
                <a:off x="5185320" y="1201451"/>
                <a:ext cx="819124" cy="802848"/>
              </a:xfrm>
              <a:custGeom>
                <a:avLst/>
                <a:gdLst/>
                <a:ahLst/>
                <a:cxnLst/>
                <a:rect l="l" t="t" r="r" b="b"/>
                <a:pathLst>
                  <a:path w="1450340" h="1450339">
                    <a:moveTo>
                      <a:pt x="0" y="724916"/>
                    </a:moveTo>
                    <a:lnTo>
                      <a:pt x="1541" y="772578"/>
                    </a:lnTo>
                    <a:lnTo>
                      <a:pt x="6104" y="819418"/>
                    </a:lnTo>
                    <a:lnTo>
                      <a:pt x="13591" y="865339"/>
                    </a:lnTo>
                    <a:lnTo>
                      <a:pt x="23907" y="910246"/>
                    </a:lnTo>
                    <a:lnTo>
                      <a:pt x="36957" y="954043"/>
                    </a:lnTo>
                    <a:lnTo>
                      <a:pt x="52645" y="996635"/>
                    </a:lnTo>
                    <a:lnTo>
                      <a:pt x="70875" y="1037926"/>
                    </a:lnTo>
                    <a:lnTo>
                      <a:pt x="91553" y="1077821"/>
                    </a:lnTo>
                    <a:lnTo>
                      <a:pt x="114582" y="1116224"/>
                    </a:lnTo>
                    <a:lnTo>
                      <a:pt x="139867" y="1153039"/>
                    </a:lnTo>
                    <a:lnTo>
                      <a:pt x="167313" y="1188172"/>
                    </a:lnTo>
                    <a:lnTo>
                      <a:pt x="196823" y="1221526"/>
                    </a:lnTo>
                    <a:lnTo>
                      <a:pt x="228303" y="1253007"/>
                    </a:lnTo>
                    <a:lnTo>
                      <a:pt x="261657" y="1282517"/>
                    </a:lnTo>
                    <a:lnTo>
                      <a:pt x="296789" y="1309963"/>
                    </a:lnTo>
                    <a:lnTo>
                      <a:pt x="333604" y="1335249"/>
                    </a:lnTo>
                    <a:lnTo>
                      <a:pt x="372006" y="1358278"/>
                    </a:lnTo>
                    <a:lnTo>
                      <a:pt x="411900" y="1378956"/>
                    </a:lnTo>
                    <a:lnTo>
                      <a:pt x="453191" y="1397186"/>
                    </a:lnTo>
                    <a:lnTo>
                      <a:pt x="495781" y="1412874"/>
                    </a:lnTo>
                    <a:lnTo>
                      <a:pt x="539578" y="1425924"/>
                    </a:lnTo>
                    <a:lnTo>
                      <a:pt x="584483" y="1436240"/>
                    </a:lnTo>
                    <a:lnTo>
                      <a:pt x="630403" y="1443727"/>
                    </a:lnTo>
                    <a:lnTo>
                      <a:pt x="677241" y="1448290"/>
                    </a:lnTo>
                    <a:lnTo>
                      <a:pt x="724903" y="1449832"/>
                    </a:lnTo>
                    <a:lnTo>
                      <a:pt x="772567" y="1448290"/>
                    </a:lnTo>
                    <a:lnTo>
                      <a:pt x="819408" y="1443727"/>
                    </a:lnTo>
                    <a:lnTo>
                      <a:pt x="865330" y="1436240"/>
                    </a:lnTo>
                    <a:lnTo>
                      <a:pt x="910238" y="1425924"/>
                    </a:lnTo>
                    <a:lnTo>
                      <a:pt x="954035" y="1412874"/>
                    </a:lnTo>
                    <a:lnTo>
                      <a:pt x="996627" y="1397186"/>
                    </a:lnTo>
                    <a:lnTo>
                      <a:pt x="1037919" y="1378956"/>
                    </a:lnTo>
                    <a:lnTo>
                      <a:pt x="1077814" y="1358278"/>
                    </a:lnTo>
                    <a:lnTo>
                      <a:pt x="1116217" y="1335249"/>
                    </a:lnTo>
                    <a:lnTo>
                      <a:pt x="1153032" y="1309963"/>
                    </a:lnTo>
                    <a:lnTo>
                      <a:pt x="1188164" y="1282517"/>
                    </a:lnTo>
                    <a:lnTo>
                      <a:pt x="1221518" y="1253007"/>
                    </a:lnTo>
                    <a:lnTo>
                      <a:pt x="1252998" y="1221526"/>
                    </a:lnTo>
                    <a:lnTo>
                      <a:pt x="1282509" y="1188172"/>
                    </a:lnTo>
                    <a:lnTo>
                      <a:pt x="1309954" y="1153039"/>
                    </a:lnTo>
                    <a:lnTo>
                      <a:pt x="1335239" y="1116224"/>
                    </a:lnTo>
                    <a:lnTo>
                      <a:pt x="1358268" y="1077821"/>
                    </a:lnTo>
                    <a:lnTo>
                      <a:pt x="1378945" y="1037926"/>
                    </a:lnTo>
                    <a:lnTo>
                      <a:pt x="1397175" y="996635"/>
                    </a:lnTo>
                    <a:lnTo>
                      <a:pt x="1412863" y="954043"/>
                    </a:lnTo>
                    <a:lnTo>
                      <a:pt x="1425912" y="910246"/>
                    </a:lnTo>
                    <a:lnTo>
                      <a:pt x="1436228" y="865339"/>
                    </a:lnTo>
                    <a:lnTo>
                      <a:pt x="1443715" y="819418"/>
                    </a:lnTo>
                    <a:lnTo>
                      <a:pt x="1448277" y="772578"/>
                    </a:lnTo>
                    <a:lnTo>
                      <a:pt x="1449819" y="724916"/>
                    </a:lnTo>
                    <a:lnTo>
                      <a:pt x="1448277" y="677253"/>
                    </a:lnTo>
                    <a:lnTo>
                      <a:pt x="1443715" y="630413"/>
                    </a:lnTo>
                    <a:lnTo>
                      <a:pt x="1436228" y="584492"/>
                    </a:lnTo>
                    <a:lnTo>
                      <a:pt x="1425912" y="539585"/>
                    </a:lnTo>
                    <a:lnTo>
                      <a:pt x="1412863" y="495788"/>
                    </a:lnTo>
                    <a:lnTo>
                      <a:pt x="1397175" y="453196"/>
                    </a:lnTo>
                    <a:lnTo>
                      <a:pt x="1378945" y="411905"/>
                    </a:lnTo>
                    <a:lnTo>
                      <a:pt x="1358268" y="372010"/>
                    </a:lnTo>
                    <a:lnTo>
                      <a:pt x="1335239" y="333607"/>
                    </a:lnTo>
                    <a:lnTo>
                      <a:pt x="1309954" y="296792"/>
                    </a:lnTo>
                    <a:lnTo>
                      <a:pt x="1282509" y="261659"/>
                    </a:lnTo>
                    <a:lnTo>
                      <a:pt x="1252998" y="228305"/>
                    </a:lnTo>
                    <a:lnTo>
                      <a:pt x="1221518" y="196824"/>
                    </a:lnTo>
                    <a:lnTo>
                      <a:pt x="1188164" y="167314"/>
                    </a:lnTo>
                    <a:lnTo>
                      <a:pt x="1153032" y="139868"/>
                    </a:lnTo>
                    <a:lnTo>
                      <a:pt x="1116217" y="114582"/>
                    </a:lnTo>
                    <a:lnTo>
                      <a:pt x="1077814" y="91553"/>
                    </a:lnTo>
                    <a:lnTo>
                      <a:pt x="1037919" y="70875"/>
                    </a:lnTo>
                    <a:lnTo>
                      <a:pt x="996627" y="52645"/>
                    </a:lnTo>
                    <a:lnTo>
                      <a:pt x="954035" y="36957"/>
                    </a:lnTo>
                    <a:lnTo>
                      <a:pt x="910238" y="23907"/>
                    </a:lnTo>
                    <a:lnTo>
                      <a:pt x="865330" y="13591"/>
                    </a:lnTo>
                    <a:lnTo>
                      <a:pt x="819408" y="6104"/>
                    </a:lnTo>
                    <a:lnTo>
                      <a:pt x="772567" y="1541"/>
                    </a:lnTo>
                    <a:lnTo>
                      <a:pt x="724903" y="0"/>
                    </a:lnTo>
                    <a:lnTo>
                      <a:pt x="677241" y="1541"/>
                    </a:lnTo>
                    <a:lnTo>
                      <a:pt x="630403" y="6104"/>
                    </a:lnTo>
                    <a:lnTo>
                      <a:pt x="584483" y="13591"/>
                    </a:lnTo>
                    <a:lnTo>
                      <a:pt x="539578" y="23907"/>
                    </a:lnTo>
                    <a:lnTo>
                      <a:pt x="495781" y="36957"/>
                    </a:lnTo>
                    <a:lnTo>
                      <a:pt x="453191" y="52645"/>
                    </a:lnTo>
                    <a:lnTo>
                      <a:pt x="411900" y="70875"/>
                    </a:lnTo>
                    <a:lnTo>
                      <a:pt x="372006" y="91553"/>
                    </a:lnTo>
                    <a:lnTo>
                      <a:pt x="333604" y="114582"/>
                    </a:lnTo>
                    <a:lnTo>
                      <a:pt x="296789" y="139868"/>
                    </a:lnTo>
                    <a:lnTo>
                      <a:pt x="261657" y="167314"/>
                    </a:lnTo>
                    <a:lnTo>
                      <a:pt x="228303" y="196824"/>
                    </a:lnTo>
                    <a:lnTo>
                      <a:pt x="196823" y="228305"/>
                    </a:lnTo>
                    <a:lnTo>
                      <a:pt x="167313" y="261659"/>
                    </a:lnTo>
                    <a:lnTo>
                      <a:pt x="139867" y="296792"/>
                    </a:lnTo>
                    <a:lnTo>
                      <a:pt x="114582" y="333607"/>
                    </a:lnTo>
                    <a:lnTo>
                      <a:pt x="91553" y="372010"/>
                    </a:lnTo>
                    <a:lnTo>
                      <a:pt x="70875" y="411905"/>
                    </a:lnTo>
                    <a:lnTo>
                      <a:pt x="52645" y="453196"/>
                    </a:lnTo>
                    <a:lnTo>
                      <a:pt x="36957" y="495788"/>
                    </a:lnTo>
                    <a:lnTo>
                      <a:pt x="23907" y="539585"/>
                    </a:lnTo>
                    <a:lnTo>
                      <a:pt x="13591" y="584492"/>
                    </a:lnTo>
                    <a:lnTo>
                      <a:pt x="6104" y="630413"/>
                    </a:lnTo>
                    <a:lnTo>
                      <a:pt x="1541" y="677253"/>
                    </a:lnTo>
                    <a:lnTo>
                      <a:pt x="0" y="724916"/>
                    </a:lnTo>
                    <a:close/>
                  </a:path>
                </a:pathLst>
              </a:custGeom>
              <a:ln w="3175">
                <a:solidFill>
                  <a:srgbClr val="231F20"/>
                </a:solidFill>
              </a:ln>
            </p:spPr>
            <p:txBody>
              <a:bodyPr wrap="square" lIns="0" tIns="0" rIns="0" bIns="0" rtlCol="0"/>
              <a:lstStyle/>
              <a:p>
                <a:endParaRPr sz="696">
                  <a:solidFill>
                    <a:schemeClr val="accent3"/>
                  </a:solidFill>
                </a:endParaRPr>
              </a:p>
            </p:txBody>
          </p:sp>
        </p:grpSp>
        <p:sp>
          <p:nvSpPr>
            <p:cNvPr id="136" name="object 29">
              <a:extLst>
                <a:ext uri="{FF2B5EF4-FFF2-40B4-BE49-F238E27FC236}">
                  <a16:creationId xmlns:a16="http://schemas.microsoft.com/office/drawing/2014/main" id="{59EBA79D-A4CB-4141-A211-9AB85AFA9F26}"/>
                </a:ext>
              </a:extLst>
            </p:cNvPr>
            <p:cNvSpPr txBox="1"/>
            <p:nvPr/>
          </p:nvSpPr>
          <p:spPr>
            <a:xfrm>
              <a:off x="3332732" y="2055043"/>
              <a:ext cx="1957680" cy="191278"/>
            </a:xfrm>
            <a:prstGeom prst="rect">
              <a:avLst/>
            </a:prstGeom>
          </p:spPr>
          <p:txBody>
            <a:bodyPr vert="horz" wrap="square" lIns="0" tIns="6548" rIns="0" bIns="0" rtlCol="0">
              <a:spAutoFit/>
            </a:bodyPr>
            <a:lstStyle>
              <a:defPPr>
                <a:defRPr lang="en-US"/>
              </a:defPPr>
              <a:lvl1pPr marL="33723" marR="2619" indent="-27502" algn="ctr">
                <a:spcBef>
                  <a:spcPts val="52"/>
                </a:spcBef>
                <a:defRPr sz="800" spc="-3">
                  <a:solidFill>
                    <a:schemeClr val="accent3"/>
                  </a:solidFill>
                  <a:latin typeface="Helvetica"/>
                  <a:cs typeface="Helvetica"/>
                </a:defRPr>
              </a:lvl1pPr>
            </a:lstStyle>
            <a:p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Autonomous Driving </a:t>
              </a:r>
              <a:r>
                <a:rPr lang="en-US" sz="12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Test</a:t>
              </a:r>
              <a:endParaRPr sz="1200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pic>
          <p:nvPicPr>
            <p:cNvPr id="137" name="Grafik 25">
              <a:extLst>
                <a:ext uri="{FF2B5EF4-FFF2-40B4-BE49-F238E27FC236}">
                  <a16:creationId xmlns:a16="http://schemas.microsoft.com/office/drawing/2014/main" id="{68CA6D64-598D-419E-AD8B-685961F8320D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028190" y="2308760"/>
              <a:ext cx="637015" cy="252000"/>
            </a:xfrm>
            <a:prstGeom prst="rect">
              <a:avLst/>
            </a:prstGeom>
          </p:spPr>
        </p:pic>
      </p:grpSp>
      <p:grpSp>
        <p:nvGrpSpPr>
          <p:cNvPr id="140" name="그룹 139">
            <a:extLst>
              <a:ext uri="{FF2B5EF4-FFF2-40B4-BE49-F238E27FC236}">
                <a16:creationId xmlns:a16="http://schemas.microsoft.com/office/drawing/2014/main" id="{26B6FB2C-7304-4C3D-B67C-6C845DBF2E7B}"/>
              </a:ext>
            </a:extLst>
          </p:cNvPr>
          <p:cNvGrpSpPr/>
          <p:nvPr/>
        </p:nvGrpSpPr>
        <p:grpSpPr>
          <a:xfrm>
            <a:off x="5489822" y="1520707"/>
            <a:ext cx="1586759" cy="1000086"/>
            <a:chOff x="5404141" y="1267891"/>
            <a:chExt cx="1586759" cy="1000086"/>
          </a:xfrm>
        </p:grpSpPr>
        <p:sp>
          <p:nvSpPr>
            <p:cNvPr id="141" name="object 29">
              <a:extLst>
                <a:ext uri="{FF2B5EF4-FFF2-40B4-BE49-F238E27FC236}">
                  <a16:creationId xmlns:a16="http://schemas.microsoft.com/office/drawing/2014/main" id="{D37E47B0-3FA4-480E-9766-67501B78D3EA}"/>
                </a:ext>
              </a:extLst>
            </p:cNvPr>
            <p:cNvSpPr txBox="1"/>
            <p:nvPr/>
          </p:nvSpPr>
          <p:spPr>
            <a:xfrm>
              <a:off x="5519367" y="1814126"/>
              <a:ext cx="1370622" cy="191278"/>
            </a:xfrm>
            <a:prstGeom prst="rect">
              <a:avLst/>
            </a:prstGeom>
          </p:spPr>
          <p:txBody>
            <a:bodyPr vert="horz" wrap="square" lIns="0" tIns="6548" rIns="0" bIns="0" rtlCol="0">
              <a:spAutoFit/>
            </a:bodyPr>
            <a:lstStyle>
              <a:defPPr>
                <a:defRPr lang="en-US"/>
              </a:defPPr>
              <a:lvl1pPr marL="33723" marR="2619" indent="-27502" algn="ctr">
                <a:spcBef>
                  <a:spcPts val="52"/>
                </a:spcBef>
                <a:defRPr sz="800" spc="-3">
                  <a:solidFill>
                    <a:schemeClr val="accent3"/>
                  </a:solidFill>
                  <a:latin typeface="Helvetica"/>
                  <a:cs typeface="Helvetica"/>
                </a:defRPr>
              </a:lvl1pPr>
            </a:lstStyle>
            <a:p>
              <a:r>
                <a:rPr lang="en-US" altLang="ko-KR" sz="1200" b="1" dirty="0">
                  <a:solidFill>
                    <a:schemeClr val="bg1">
                      <a:lumMod val="50000"/>
                    </a:schemeClr>
                  </a:solidFill>
                  <a:latin typeface="+mn-lt"/>
                </a:rPr>
                <a:t>Vehicle Dynamics</a:t>
              </a:r>
              <a:endParaRPr sz="1200" b="1" dirty="0">
                <a:solidFill>
                  <a:schemeClr val="bg1">
                    <a:lumMod val="50000"/>
                  </a:schemeClr>
                </a:solidFill>
                <a:latin typeface="+mn-lt"/>
              </a:endParaRPr>
            </a:p>
          </p:txBody>
        </p:sp>
        <p:grpSp>
          <p:nvGrpSpPr>
            <p:cNvPr id="142" name="그룹 141">
              <a:extLst>
                <a:ext uri="{FF2B5EF4-FFF2-40B4-BE49-F238E27FC236}">
                  <a16:creationId xmlns:a16="http://schemas.microsoft.com/office/drawing/2014/main" id="{5443E2CC-50A8-424F-AC93-D32DB93FA047}"/>
                </a:ext>
              </a:extLst>
            </p:cNvPr>
            <p:cNvGrpSpPr/>
            <p:nvPr/>
          </p:nvGrpSpPr>
          <p:grpSpPr>
            <a:xfrm>
              <a:off x="5947194" y="1267891"/>
              <a:ext cx="574508" cy="501759"/>
              <a:chOff x="8195010" y="1050334"/>
              <a:chExt cx="574508" cy="501759"/>
            </a:xfrm>
          </p:grpSpPr>
          <p:sp>
            <p:nvSpPr>
              <p:cNvPr id="144" name="object 61">
                <a:extLst>
                  <a:ext uri="{FF2B5EF4-FFF2-40B4-BE49-F238E27FC236}">
                    <a16:creationId xmlns:a16="http://schemas.microsoft.com/office/drawing/2014/main" id="{A5534C06-546B-43DF-95C1-7A2162D99047}"/>
                  </a:ext>
                </a:extLst>
              </p:cNvPr>
              <p:cNvSpPr/>
              <p:nvPr/>
            </p:nvSpPr>
            <p:spPr>
              <a:xfrm>
                <a:off x="8208579" y="1051663"/>
                <a:ext cx="557399" cy="500430"/>
              </a:xfrm>
              <a:prstGeom prst="rect">
                <a:avLst/>
              </a:prstGeom>
              <a:blipFill>
                <a:blip r:embed="rId21" cstate="print"/>
                <a:stretch>
                  <a:fillRect/>
                </a:stretch>
              </a:blipFill>
            </p:spPr>
            <p:txBody>
              <a:bodyPr wrap="square" lIns="0" tIns="0" rIns="0" bIns="0" rtlCol="0"/>
              <a:lstStyle/>
              <a:p>
                <a:endParaRPr sz="400">
                  <a:solidFill>
                    <a:schemeClr val="accent3"/>
                  </a:solidFill>
                </a:endParaRPr>
              </a:p>
            </p:txBody>
          </p:sp>
          <p:grpSp>
            <p:nvGrpSpPr>
              <p:cNvPr id="145" name="그룹 144">
                <a:extLst>
                  <a:ext uri="{FF2B5EF4-FFF2-40B4-BE49-F238E27FC236}">
                    <a16:creationId xmlns:a16="http://schemas.microsoft.com/office/drawing/2014/main" id="{C7F68F94-2F41-402B-8B4F-3BAB836046B3}"/>
                  </a:ext>
                </a:extLst>
              </p:cNvPr>
              <p:cNvGrpSpPr/>
              <p:nvPr/>
            </p:nvGrpSpPr>
            <p:grpSpPr>
              <a:xfrm>
                <a:off x="8195010" y="1050334"/>
                <a:ext cx="574508" cy="500609"/>
                <a:chOff x="3515752" y="1202677"/>
                <a:chExt cx="843970" cy="802847"/>
              </a:xfrm>
            </p:grpSpPr>
            <p:sp>
              <p:nvSpPr>
                <p:cNvPr id="146" name="object 62">
                  <a:extLst>
                    <a:ext uri="{FF2B5EF4-FFF2-40B4-BE49-F238E27FC236}">
                      <a16:creationId xmlns:a16="http://schemas.microsoft.com/office/drawing/2014/main" id="{1933F9A3-D72F-4FB3-B484-7879F035CD8B}"/>
                    </a:ext>
                  </a:extLst>
                </p:cNvPr>
                <p:cNvSpPr/>
                <p:nvPr/>
              </p:nvSpPr>
              <p:spPr>
                <a:xfrm>
                  <a:off x="3540890" y="1208197"/>
                  <a:ext cx="818832" cy="672234"/>
                </a:xfrm>
                <a:prstGeom prst="rect">
                  <a:avLst/>
                </a:prstGeom>
                <a:blipFill>
                  <a:blip r:embed="rId22" cstate="print"/>
                  <a:stretch>
                    <a:fillRect/>
                  </a:stretch>
                </a:blipFill>
              </p:spPr>
              <p:txBody>
                <a:bodyPr wrap="square" lIns="0" tIns="0" rIns="0" bIns="0" rtlCol="0"/>
                <a:lstStyle/>
                <a:p>
                  <a:endParaRPr sz="400">
                    <a:solidFill>
                      <a:schemeClr val="accent3"/>
                    </a:solidFill>
                  </a:endParaRPr>
                </a:p>
              </p:txBody>
            </p:sp>
            <p:sp>
              <p:nvSpPr>
                <p:cNvPr id="147" name="object 63">
                  <a:extLst>
                    <a:ext uri="{FF2B5EF4-FFF2-40B4-BE49-F238E27FC236}">
                      <a16:creationId xmlns:a16="http://schemas.microsoft.com/office/drawing/2014/main" id="{F54566C7-86B5-4A36-AEEC-273D0328A5D0}"/>
                    </a:ext>
                  </a:extLst>
                </p:cNvPr>
                <p:cNvSpPr/>
                <p:nvPr/>
              </p:nvSpPr>
              <p:spPr>
                <a:xfrm>
                  <a:off x="3515752" y="1202677"/>
                  <a:ext cx="819124" cy="80284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0340" h="1450340">
                      <a:moveTo>
                        <a:pt x="0" y="724903"/>
                      </a:moveTo>
                      <a:lnTo>
                        <a:pt x="1541" y="772566"/>
                      </a:lnTo>
                      <a:lnTo>
                        <a:pt x="6104" y="819405"/>
                      </a:lnTo>
                      <a:lnTo>
                        <a:pt x="13591" y="865326"/>
                      </a:lnTo>
                      <a:lnTo>
                        <a:pt x="23907" y="910233"/>
                      </a:lnTo>
                      <a:lnTo>
                        <a:pt x="36957" y="954030"/>
                      </a:lnTo>
                      <a:lnTo>
                        <a:pt x="52645" y="996622"/>
                      </a:lnTo>
                      <a:lnTo>
                        <a:pt x="70875" y="1037913"/>
                      </a:lnTo>
                      <a:lnTo>
                        <a:pt x="91553" y="1077808"/>
                      </a:lnTo>
                      <a:lnTo>
                        <a:pt x="114582" y="1116211"/>
                      </a:lnTo>
                      <a:lnTo>
                        <a:pt x="139868" y="1153027"/>
                      </a:lnTo>
                      <a:lnTo>
                        <a:pt x="167314" y="1188159"/>
                      </a:lnTo>
                      <a:lnTo>
                        <a:pt x="196824" y="1221513"/>
                      </a:lnTo>
                      <a:lnTo>
                        <a:pt x="228305" y="1252994"/>
                      </a:lnTo>
                      <a:lnTo>
                        <a:pt x="261659" y="1282505"/>
                      </a:lnTo>
                      <a:lnTo>
                        <a:pt x="296792" y="1309951"/>
                      </a:lnTo>
                      <a:lnTo>
                        <a:pt x="333607" y="1335236"/>
                      </a:lnTo>
                      <a:lnTo>
                        <a:pt x="372010" y="1358265"/>
                      </a:lnTo>
                      <a:lnTo>
                        <a:pt x="411905" y="1378943"/>
                      </a:lnTo>
                      <a:lnTo>
                        <a:pt x="453196" y="1397174"/>
                      </a:lnTo>
                      <a:lnTo>
                        <a:pt x="495788" y="1412862"/>
                      </a:lnTo>
                      <a:lnTo>
                        <a:pt x="539585" y="1425911"/>
                      </a:lnTo>
                      <a:lnTo>
                        <a:pt x="584492" y="1436228"/>
                      </a:lnTo>
                      <a:lnTo>
                        <a:pt x="630413" y="1443715"/>
                      </a:lnTo>
                      <a:lnTo>
                        <a:pt x="677253" y="1448277"/>
                      </a:lnTo>
                      <a:lnTo>
                        <a:pt x="724916" y="1449819"/>
                      </a:lnTo>
                      <a:lnTo>
                        <a:pt x="772578" y="1448277"/>
                      </a:lnTo>
                      <a:lnTo>
                        <a:pt x="819418" y="1443715"/>
                      </a:lnTo>
                      <a:lnTo>
                        <a:pt x="865339" y="1436228"/>
                      </a:lnTo>
                      <a:lnTo>
                        <a:pt x="910246" y="1425911"/>
                      </a:lnTo>
                      <a:lnTo>
                        <a:pt x="954043" y="1412862"/>
                      </a:lnTo>
                      <a:lnTo>
                        <a:pt x="996635" y="1397174"/>
                      </a:lnTo>
                      <a:lnTo>
                        <a:pt x="1037926" y="1378943"/>
                      </a:lnTo>
                      <a:lnTo>
                        <a:pt x="1077821" y="1358265"/>
                      </a:lnTo>
                      <a:lnTo>
                        <a:pt x="1116224" y="1335236"/>
                      </a:lnTo>
                      <a:lnTo>
                        <a:pt x="1153039" y="1309951"/>
                      </a:lnTo>
                      <a:lnTo>
                        <a:pt x="1188172" y="1282505"/>
                      </a:lnTo>
                      <a:lnTo>
                        <a:pt x="1221526" y="1252994"/>
                      </a:lnTo>
                      <a:lnTo>
                        <a:pt x="1253007" y="1221513"/>
                      </a:lnTo>
                      <a:lnTo>
                        <a:pt x="1282517" y="1188159"/>
                      </a:lnTo>
                      <a:lnTo>
                        <a:pt x="1309963" y="1153027"/>
                      </a:lnTo>
                      <a:lnTo>
                        <a:pt x="1335249" y="1116211"/>
                      </a:lnTo>
                      <a:lnTo>
                        <a:pt x="1358278" y="1077808"/>
                      </a:lnTo>
                      <a:lnTo>
                        <a:pt x="1378956" y="1037913"/>
                      </a:lnTo>
                      <a:lnTo>
                        <a:pt x="1397186" y="996622"/>
                      </a:lnTo>
                      <a:lnTo>
                        <a:pt x="1412874" y="954030"/>
                      </a:lnTo>
                      <a:lnTo>
                        <a:pt x="1425924" y="910233"/>
                      </a:lnTo>
                      <a:lnTo>
                        <a:pt x="1436240" y="865326"/>
                      </a:lnTo>
                      <a:lnTo>
                        <a:pt x="1443727" y="819405"/>
                      </a:lnTo>
                      <a:lnTo>
                        <a:pt x="1448290" y="772566"/>
                      </a:lnTo>
                      <a:lnTo>
                        <a:pt x="1449832" y="724903"/>
                      </a:lnTo>
                      <a:lnTo>
                        <a:pt x="1448290" y="677241"/>
                      </a:lnTo>
                      <a:lnTo>
                        <a:pt x="1443727" y="630403"/>
                      </a:lnTo>
                      <a:lnTo>
                        <a:pt x="1436240" y="584483"/>
                      </a:lnTo>
                      <a:lnTo>
                        <a:pt x="1425924" y="539578"/>
                      </a:lnTo>
                      <a:lnTo>
                        <a:pt x="1412874" y="495781"/>
                      </a:lnTo>
                      <a:lnTo>
                        <a:pt x="1397186" y="453191"/>
                      </a:lnTo>
                      <a:lnTo>
                        <a:pt x="1378956" y="411900"/>
                      </a:lnTo>
                      <a:lnTo>
                        <a:pt x="1358278" y="372006"/>
                      </a:lnTo>
                      <a:lnTo>
                        <a:pt x="1335249" y="333604"/>
                      </a:lnTo>
                      <a:lnTo>
                        <a:pt x="1309963" y="296789"/>
                      </a:lnTo>
                      <a:lnTo>
                        <a:pt x="1282517" y="261657"/>
                      </a:lnTo>
                      <a:lnTo>
                        <a:pt x="1253007" y="228303"/>
                      </a:lnTo>
                      <a:lnTo>
                        <a:pt x="1221526" y="196823"/>
                      </a:lnTo>
                      <a:lnTo>
                        <a:pt x="1188172" y="167313"/>
                      </a:lnTo>
                      <a:lnTo>
                        <a:pt x="1153039" y="139867"/>
                      </a:lnTo>
                      <a:lnTo>
                        <a:pt x="1116224" y="114582"/>
                      </a:lnTo>
                      <a:lnTo>
                        <a:pt x="1077821" y="91553"/>
                      </a:lnTo>
                      <a:lnTo>
                        <a:pt x="1037926" y="70875"/>
                      </a:lnTo>
                      <a:lnTo>
                        <a:pt x="996635" y="52645"/>
                      </a:lnTo>
                      <a:lnTo>
                        <a:pt x="954043" y="36957"/>
                      </a:lnTo>
                      <a:lnTo>
                        <a:pt x="910246" y="23907"/>
                      </a:lnTo>
                      <a:lnTo>
                        <a:pt x="865339" y="13591"/>
                      </a:lnTo>
                      <a:lnTo>
                        <a:pt x="819418" y="6104"/>
                      </a:lnTo>
                      <a:lnTo>
                        <a:pt x="772578" y="1541"/>
                      </a:lnTo>
                      <a:lnTo>
                        <a:pt x="724916" y="0"/>
                      </a:lnTo>
                      <a:lnTo>
                        <a:pt x="677253" y="1541"/>
                      </a:lnTo>
                      <a:lnTo>
                        <a:pt x="630413" y="6104"/>
                      </a:lnTo>
                      <a:lnTo>
                        <a:pt x="584492" y="13591"/>
                      </a:lnTo>
                      <a:lnTo>
                        <a:pt x="539585" y="23907"/>
                      </a:lnTo>
                      <a:lnTo>
                        <a:pt x="495788" y="36957"/>
                      </a:lnTo>
                      <a:lnTo>
                        <a:pt x="453196" y="52645"/>
                      </a:lnTo>
                      <a:lnTo>
                        <a:pt x="411905" y="70875"/>
                      </a:lnTo>
                      <a:lnTo>
                        <a:pt x="372010" y="91553"/>
                      </a:lnTo>
                      <a:lnTo>
                        <a:pt x="333607" y="114582"/>
                      </a:lnTo>
                      <a:lnTo>
                        <a:pt x="296792" y="139867"/>
                      </a:lnTo>
                      <a:lnTo>
                        <a:pt x="261659" y="167313"/>
                      </a:lnTo>
                      <a:lnTo>
                        <a:pt x="228305" y="196823"/>
                      </a:lnTo>
                      <a:lnTo>
                        <a:pt x="196824" y="228303"/>
                      </a:lnTo>
                      <a:lnTo>
                        <a:pt x="167314" y="261657"/>
                      </a:lnTo>
                      <a:lnTo>
                        <a:pt x="139868" y="296789"/>
                      </a:lnTo>
                      <a:lnTo>
                        <a:pt x="114582" y="333604"/>
                      </a:lnTo>
                      <a:lnTo>
                        <a:pt x="91553" y="372006"/>
                      </a:lnTo>
                      <a:lnTo>
                        <a:pt x="70875" y="411900"/>
                      </a:lnTo>
                      <a:lnTo>
                        <a:pt x="52645" y="453191"/>
                      </a:lnTo>
                      <a:lnTo>
                        <a:pt x="36957" y="495781"/>
                      </a:lnTo>
                      <a:lnTo>
                        <a:pt x="23907" y="539578"/>
                      </a:lnTo>
                      <a:lnTo>
                        <a:pt x="13591" y="584483"/>
                      </a:lnTo>
                      <a:lnTo>
                        <a:pt x="6104" y="630403"/>
                      </a:lnTo>
                      <a:lnTo>
                        <a:pt x="1541" y="677241"/>
                      </a:lnTo>
                      <a:lnTo>
                        <a:pt x="0" y="724903"/>
                      </a:lnTo>
                      <a:close/>
                    </a:path>
                  </a:pathLst>
                </a:custGeom>
                <a:ln w="3175">
                  <a:solidFill>
                    <a:srgbClr val="231F20"/>
                  </a:solidFill>
                </a:ln>
              </p:spPr>
              <p:txBody>
                <a:bodyPr wrap="square" lIns="0" tIns="0" rIns="0" bIns="0" rtlCol="0"/>
                <a:lstStyle/>
                <a:p>
                  <a:endParaRPr sz="400">
                    <a:solidFill>
                      <a:schemeClr val="accent3"/>
                    </a:solidFill>
                  </a:endParaRPr>
                </a:p>
              </p:txBody>
            </p:sp>
          </p:grpSp>
        </p:grpSp>
        <p:pic>
          <p:nvPicPr>
            <p:cNvPr id="143" name="Picture 4" descr="Accelerate Vehicle Dynamics Simulation in Real Time Environment ...">
              <a:extLst>
                <a:ext uri="{FF2B5EF4-FFF2-40B4-BE49-F238E27FC236}">
                  <a16:creationId xmlns:a16="http://schemas.microsoft.com/office/drawing/2014/main" id="{78101EC0-9472-4A1C-884F-06CCCF902A7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760" r="46237" b="34507"/>
            <a:stretch/>
          </p:blipFill>
          <p:spPr bwMode="auto">
            <a:xfrm>
              <a:off x="5404141" y="2051977"/>
              <a:ext cx="1586759" cy="21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8" name="그룹 147">
            <a:extLst>
              <a:ext uri="{FF2B5EF4-FFF2-40B4-BE49-F238E27FC236}">
                <a16:creationId xmlns:a16="http://schemas.microsoft.com/office/drawing/2014/main" id="{95358835-C4D4-45BA-989A-9B86E97F6893}"/>
              </a:ext>
            </a:extLst>
          </p:cNvPr>
          <p:cNvGrpSpPr/>
          <p:nvPr/>
        </p:nvGrpSpPr>
        <p:grpSpPr>
          <a:xfrm>
            <a:off x="3282105" y="4786823"/>
            <a:ext cx="1805453" cy="1486728"/>
            <a:chOff x="4000262" y="4791421"/>
            <a:chExt cx="1805453" cy="1486728"/>
          </a:xfrm>
        </p:grpSpPr>
        <p:grpSp>
          <p:nvGrpSpPr>
            <p:cNvPr id="149" name="그룹 148">
              <a:extLst>
                <a:ext uri="{FF2B5EF4-FFF2-40B4-BE49-F238E27FC236}">
                  <a16:creationId xmlns:a16="http://schemas.microsoft.com/office/drawing/2014/main" id="{0FEC1284-58C9-48B0-8529-5CC47888D4CD}"/>
                </a:ext>
              </a:extLst>
            </p:cNvPr>
            <p:cNvGrpSpPr/>
            <p:nvPr/>
          </p:nvGrpSpPr>
          <p:grpSpPr>
            <a:xfrm>
              <a:off x="4000262" y="5189952"/>
              <a:ext cx="1805453" cy="1088197"/>
              <a:chOff x="7747042" y="5206810"/>
              <a:chExt cx="1821209" cy="1150468"/>
            </a:xfrm>
          </p:grpSpPr>
          <p:pic>
            <p:nvPicPr>
              <p:cNvPr id="151" name="Picture 181">
                <a:extLst>
                  <a:ext uri="{FF2B5EF4-FFF2-40B4-BE49-F238E27FC236}">
                    <a16:creationId xmlns:a16="http://schemas.microsoft.com/office/drawing/2014/main" id="{68588EF9-6409-458D-A7FF-E04B7762AB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 cstate="hq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884606" y="5206810"/>
                <a:ext cx="1683645" cy="850706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152" name="Rectangle: Rounded Corners 22">
                <a:extLst>
                  <a:ext uri="{FF2B5EF4-FFF2-40B4-BE49-F238E27FC236}">
                    <a16:creationId xmlns:a16="http://schemas.microsoft.com/office/drawing/2014/main" id="{EFF3DE6C-7248-4134-913B-587BD54CE1BE}"/>
                  </a:ext>
                </a:extLst>
              </p:cNvPr>
              <p:cNvSpPr/>
              <p:nvPr/>
            </p:nvSpPr>
            <p:spPr>
              <a:xfrm>
                <a:off x="7747042" y="5922255"/>
                <a:ext cx="1490309" cy="435023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72000" tIns="72000" rIns="72000" bIns="72000" rtlCol="0" anchor="ctr"/>
              <a:lstStyle/>
              <a:p>
                <a:r>
                  <a:rPr lang="en-US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LiDAR, Radar, Cameras, </a:t>
                </a:r>
              </a:p>
              <a:p>
                <a:r>
                  <a:rPr lang="en-US" sz="10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GNSS + IMU</a:t>
                </a:r>
                <a:endParaRPr lang="en-US" sz="1000" b="1" dirty="0">
                  <a:solidFill>
                    <a:schemeClr val="tx1">
                      <a:lumMod val="65000"/>
                      <a:lumOff val="35000"/>
                    </a:schemeClr>
                  </a:solidFill>
                </a:endParaRPr>
              </a:p>
            </p:txBody>
          </p:sp>
        </p:grpSp>
        <p:sp>
          <p:nvSpPr>
            <p:cNvPr id="150" name="Title 12">
              <a:extLst>
                <a:ext uri="{FF2B5EF4-FFF2-40B4-BE49-F238E27FC236}">
                  <a16:creationId xmlns:a16="http://schemas.microsoft.com/office/drawing/2014/main" id="{F37B1170-F950-4CCA-948C-DED80F3BE27F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4442239" y="4791421"/>
              <a:ext cx="1035439" cy="295364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lvl1pPr marL="0" algn="l" defTabSz="914309" rtl="0" eaLnBrk="1" latinLnBrk="0" hangingPunct="1">
                <a:lnSpc>
                  <a:spcPts val="2600"/>
                </a:lnSpc>
                <a:spcBef>
                  <a:spcPct val="0"/>
                </a:spcBef>
                <a:buNone/>
                <a:defRPr lang="en-US" sz="2933" b="1" kern="1000" spc="-11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lvl1pPr>
            </a:lstStyle>
            <a:p>
              <a:pPr>
                <a:lnSpc>
                  <a:spcPts val="1000"/>
                </a:lnSpc>
              </a:pPr>
              <a:r>
                <a:rPr lang="en-US" altLang="ko-KR" sz="1000" dirty="0">
                  <a:solidFill>
                    <a:schemeClr val="bg1">
                      <a:lumMod val="50000"/>
                    </a:schemeClr>
                  </a:solidFill>
                  <a:latin typeface="+mn-lt"/>
                  <a:ea typeface="ＭＳ Ｐゴシック" charset="0"/>
                  <a:cs typeface="ＭＳ Ｐゴシック" charset="0"/>
                </a:rPr>
                <a:t>Sensor Fusion</a:t>
              </a:r>
              <a:endParaRPr lang="fr-FR" sz="1000" dirty="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endParaRPr>
            </a:p>
          </p:txBody>
        </p:sp>
      </p:grpSp>
      <p:grpSp>
        <p:nvGrpSpPr>
          <p:cNvPr id="154" name="그룹 153">
            <a:extLst>
              <a:ext uri="{FF2B5EF4-FFF2-40B4-BE49-F238E27FC236}">
                <a16:creationId xmlns:a16="http://schemas.microsoft.com/office/drawing/2014/main" id="{C3D8F237-949B-4604-8BE9-0FFC1C9E650A}"/>
              </a:ext>
            </a:extLst>
          </p:cNvPr>
          <p:cNvGrpSpPr/>
          <p:nvPr/>
        </p:nvGrpSpPr>
        <p:grpSpPr>
          <a:xfrm>
            <a:off x="6170474" y="5081311"/>
            <a:ext cx="864000" cy="602194"/>
            <a:chOff x="6067425" y="5729288"/>
            <a:chExt cx="864000" cy="602194"/>
          </a:xfrm>
        </p:grpSpPr>
        <p:pic>
          <p:nvPicPr>
            <p:cNvPr id="165" name="Grafik 18">
              <a:extLst>
                <a:ext uri="{FF2B5EF4-FFF2-40B4-BE49-F238E27FC236}">
                  <a16:creationId xmlns:a16="http://schemas.microsoft.com/office/drawing/2014/main" id="{E21F98BB-AE8F-4727-906D-88B515510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828" t="4558" r="30521" b="24008"/>
            <a:stretch/>
          </p:blipFill>
          <p:spPr>
            <a:xfrm>
              <a:off x="6067425" y="5729288"/>
              <a:ext cx="864000" cy="602194"/>
            </a:xfrm>
            <a:prstGeom prst="rect">
              <a:avLst/>
            </a:prstGeom>
          </p:spPr>
        </p:pic>
        <p:sp>
          <p:nvSpPr>
            <p:cNvPr id="166" name="Title 12">
              <a:extLst>
                <a:ext uri="{FF2B5EF4-FFF2-40B4-BE49-F238E27FC236}">
                  <a16:creationId xmlns:a16="http://schemas.microsoft.com/office/drawing/2014/main" id="{864255FD-91B6-4DDE-AF7D-6A2E2D11B6E3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067425" y="5729288"/>
              <a:ext cx="864000" cy="144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200"/>
                </a:lnSpc>
                <a:spcBef>
                  <a:spcPct val="0"/>
                </a:spcBef>
                <a:buNone/>
                <a:defRPr sz="1200" b="1" kern="1000" spc="-1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latin typeface="+mn-lt"/>
                </a:rPr>
                <a:t>HiL Envitonment</a:t>
              </a:r>
              <a:endParaRPr lang="fr-FR" sz="700" dirty="0">
                <a:latin typeface="+mn-lt"/>
              </a:endParaRPr>
            </a:p>
          </p:txBody>
        </p:sp>
      </p:grpSp>
      <p:grpSp>
        <p:nvGrpSpPr>
          <p:cNvPr id="155" name="그룹 154">
            <a:extLst>
              <a:ext uri="{FF2B5EF4-FFF2-40B4-BE49-F238E27FC236}">
                <a16:creationId xmlns:a16="http://schemas.microsoft.com/office/drawing/2014/main" id="{83C01BE8-80FF-467A-A542-1C9DE30C839B}"/>
              </a:ext>
            </a:extLst>
          </p:cNvPr>
          <p:cNvGrpSpPr/>
          <p:nvPr/>
        </p:nvGrpSpPr>
        <p:grpSpPr>
          <a:xfrm>
            <a:off x="5209657" y="5762761"/>
            <a:ext cx="864000" cy="601200"/>
            <a:chOff x="6984763" y="4996718"/>
            <a:chExt cx="864000" cy="601200"/>
          </a:xfrm>
        </p:grpSpPr>
        <p:pic>
          <p:nvPicPr>
            <p:cNvPr id="163" name="Picture 3">
              <a:extLst>
                <a:ext uri="{FF2B5EF4-FFF2-40B4-BE49-F238E27FC236}">
                  <a16:creationId xmlns:a16="http://schemas.microsoft.com/office/drawing/2014/main" id="{12C4B12E-FD34-4D98-A35B-C0F604A1A904}"/>
                </a:ext>
              </a:extLst>
            </p:cNvPr>
            <p:cNvPicPr>
              <a:picLocks noChangeArrowheads="1"/>
            </p:cNvPicPr>
            <p:nvPr/>
          </p:nvPicPr>
          <p:blipFill rotWithShape="1"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504" b="19350"/>
            <a:stretch/>
          </p:blipFill>
          <p:spPr bwMode="auto">
            <a:xfrm>
              <a:off x="6984763" y="4996718"/>
              <a:ext cx="864000" cy="60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64" name="Title 12">
              <a:extLst>
                <a:ext uri="{FF2B5EF4-FFF2-40B4-BE49-F238E27FC236}">
                  <a16:creationId xmlns:a16="http://schemas.microsoft.com/office/drawing/2014/main" id="{CDE095D0-AD68-458E-A986-2E5E6D50487C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6984763" y="4996718"/>
              <a:ext cx="864000" cy="144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200"/>
                </a:lnSpc>
                <a:spcBef>
                  <a:spcPct val="0"/>
                </a:spcBef>
                <a:buNone/>
                <a:defRPr sz="1200" b="1" kern="1000" spc="-1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latin typeface="+mn-lt"/>
                </a:rPr>
                <a:t>DiL Envitonment</a:t>
              </a:r>
              <a:endParaRPr lang="fr-FR" sz="700" dirty="0">
                <a:latin typeface="+mn-lt"/>
              </a:endParaRPr>
            </a:p>
          </p:txBody>
        </p:sp>
      </p:grpSp>
      <p:grpSp>
        <p:nvGrpSpPr>
          <p:cNvPr id="156" name="그룹 155">
            <a:extLst>
              <a:ext uri="{FF2B5EF4-FFF2-40B4-BE49-F238E27FC236}">
                <a16:creationId xmlns:a16="http://schemas.microsoft.com/office/drawing/2014/main" id="{4488CF18-348C-4974-8489-7973900571DC}"/>
              </a:ext>
            </a:extLst>
          </p:cNvPr>
          <p:cNvGrpSpPr/>
          <p:nvPr/>
        </p:nvGrpSpPr>
        <p:grpSpPr>
          <a:xfrm>
            <a:off x="6174706" y="5762761"/>
            <a:ext cx="864000" cy="601200"/>
            <a:chOff x="7231716" y="5583741"/>
            <a:chExt cx="864000" cy="601200"/>
          </a:xfrm>
        </p:grpSpPr>
        <p:pic>
          <p:nvPicPr>
            <p:cNvPr id="161" name="Grafik 1">
              <a:extLst>
                <a:ext uri="{FF2B5EF4-FFF2-40B4-BE49-F238E27FC236}">
                  <a16:creationId xmlns:a16="http://schemas.microsoft.com/office/drawing/2014/main" id="{B753FEFD-9341-4CB5-827E-C23D01DFFDE6}"/>
                </a:ext>
              </a:extLst>
            </p:cNvPr>
            <p:cNvPicPr>
              <a:picLocks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7231716" y="5583741"/>
              <a:ext cx="864000" cy="601200"/>
            </a:xfrm>
            <a:prstGeom prst="rect">
              <a:avLst/>
            </a:prstGeom>
          </p:spPr>
        </p:pic>
        <p:sp>
          <p:nvSpPr>
            <p:cNvPr id="162" name="Title 12">
              <a:extLst>
                <a:ext uri="{FF2B5EF4-FFF2-40B4-BE49-F238E27FC236}">
                  <a16:creationId xmlns:a16="http://schemas.microsoft.com/office/drawing/2014/main" id="{9F3EC825-67EA-4646-BF28-AFBA03462715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7231716" y="5583741"/>
              <a:ext cx="864000" cy="144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200"/>
                </a:lnSpc>
                <a:spcBef>
                  <a:spcPct val="0"/>
                </a:spcBef>
                <a:buNone/>
                <a:defRPr sz="1200" b="1" kern="1000" spc="-1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latin typeface="+mn-lt"/>
                </a:rPr>
                <a:t>DiL Envitonment</a:t>
              </a:r>
              <a:endParaRPr lang="fr-FR" sz="700" dirty="0">
                <a:latin typeface="+mn-lt"/>
              </a:endParaRPr>
            </a:p>
          </p:txBody>
        </p:sp>
      </p:grpSp>
      <p:grpSp>
        <p:nvGrpSpPr>
          <p:cNvPr id="157" name="그룹 156">
            <a:extLst>
              <a:ext uri="{FF2B5EF4-FFF2-40B4-BE49-F238E27FC236}">
                <a16:creationId xmlns:a16="http://schemas.microsoft.com/office/drawing/2014/main" id="{20455E2C-94AB-4FAF-A0CB-B5B15F82E3D0}"/>
              </a:ext>
            </a:extLst>
          </p:cNvPr>
          <p:cNvGrpSpPr/>
          <p:nvPr/>
        </p:nvGrpSpPr>
        <p:grpSpPr>
          <a:xfrm>
            <a:off x="5209657" y="5080174"/>
            <a:ext cx="864000" cy="601200"/>
            <a:chOff x="8415425" y="5583741"/>
            <a:chExt cx="864000" cy="601200"/>
          </a:xfrm>
        </p:grpSpPr>
        <p:pic>
          <p:nvPicPr>
            <p:cNvPr id="159" name="그림 158">
              <a:extLst>
                <a:ext uri="{FF2B5EF4-FFF2-40B4-BE49-F238E27FC236}">
                  <a16:creationId xmlns:a16="http://schemas.microsoft.com/office/drawing/2014/main" id="{BDA8C519-9991-4105-BBC9-FBE2C71BB1B7}"/>
                </a:ext>
              </a:extLst>
            </p:cNvPr>
            <p:cNvPicPr>
              <a:picLocks/>
            </p:cNvPicPr>
            <p:nvPr/>
          </p:nvPicPr>
          <p:blipFill>
            <a:blip r:embed="rId28"/>
            <a:stretch>
              <a:fillRect/>
            </a:stretch>
          </p:blipFill>
          <p:spPr>
            <a:xfrm>
              <a:off x="8415425" y="5583741"/>
              <a:ext cx="864000" cy="601200"/>
            </a:xfrm>
            <a:prstGeom prst="rect">
              <a:avLst/>
            </a:prstGeom>
          </p:spPr>
        </p:pic>
        <p:sp>
          <p:nvSpPr>
            <p:cNvPr id="160" name="Title 12">
              <a:extLst>
                <a:ext uri="{FF2B5EF4-FFF2-40B4-BE49-F238E27FC236}">
                  <a16:creationId xmlns:a16="http://schemas.microsoft.com/office/drawing/2014/main" id="{31F76C40-D7AC-4217-9804-59B6508D8389}"/>
                </a:ext>
              </a:extLst>
            </p:cNvPr>
            <p:cNvSpPr txBox="1">
              <a:spLocks/>
            </p:cNvSpPr>
            <p:nvPr/>
          </p:nvSpPr>
          <p:spPr bwMode="auto">
            <a:xfrm>
              <a:off x="8415425" y="5583741"/>
              <a:ext cx="864000" cy="144000"/>
            </a:xfrm>
            <a:prstGeom prst="rect">
              <a:avLst/>
            </a:prstGeom>
            <a:solidFill>
              <a:srgbClr val="FFFFFF">
                <a:alpha val="80000"/>
              </a:srgbClr>
            </a:solidFill>
            <a:extLst>
              <a:ext uri="{909E8E84-426E-40dd-AFC4-6F175D3DCCD1}">
                <a14:hiddenFill xmlns:lc="http://schemas.openxmlformats.org/drawingml/2006/lockedCanvas"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lc="http://schemas.openxmlformats.org/drawingml/2006/lockedCanvas"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2000" tIns="72000" rIns="72000" bIns="72000" numCol="1" rtlCol="0" anchor="ctr" anchorCtr="0" compatLnSpc="1">
              <a:prstTxWarp prst="textNoShape">
                <a:avLst/>
              </a:prstTxWarp>
              <a:noAutofit/>
            </a:bodyPr>
            <a:lstStyle>
              <a:defPPr>
                <a:defRPr lang="en-US"/>
              </a:defPPr>
              <a:lvl1pPr defTabSz="914309">
                <a:lnSpc>
                  <a:spcPts val="1200"/>
                </a:lnSpc>
                <a:spcBef>
                  <a:spcPct val="0"/>
                </a:spcBef>
                <a:buNone/>
                <a:defRPr sz="1200" b="1" kern="1000" spc="-11">
                  <a:solidFill>
                    <a:srgbClr val="000000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fr-FR" sz="700">
                  <a:latin typeface="+mn-lt"/>
                </a:rPr>
                <a:t>SiL Envitonment</a:t>
              </a:r>
              <a:endParaRPr lang="fr-FR" sz="700" dirty="0">
                <a:latin typeface="+mn-lt"/>
              </a:endParaRPr>
            </a:p>
          </p:txBody>
        </p:sp>
      </p:grpSp>
      <p:sp>
        <p:nvSpPr>
          <p:cNvPr id="158" name="Title 12">
            <a:extLst>
              <a:ext uri="{FF2B5EF4-FFF2-40B4-BE49-F238E27FC236}">
                <a16:creationId xmlns:a16="http://schemas.microsoft.com/office/drawing/2014/main" id="{7A6FC7E5-E707-4E83-B779-682DE3208E0C}"/>
              </a:ext>
            </a:extLst>
          </p:cNvPr>
          <p:cNvSpPr txBox="1">
            <a:spLocks/>
          </p:cNvSpPr>
          <p:nvPr/>
        </p:nvSpPr>
        <p:spPr bwMode="auto">
          <a:xfrm>
            <a:off x="5489822" y="4797726"/>
            <a:ext cx="1167670" cy="295364"/>
          </a:xfrm>
          <a:prstGeom prst="rect">
            <a:avLst/>
          </a:prstGeom>
          <a:solidFill>
            <a:srgbClr val="FFFFFF">
              <a:alpha val="80000"/>
            </a:srgbClr>
          </a:solidFill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72000" tIns="72000" rIns="72000" bIns="72000" numCol="1" rtlCol="0" anchor="ctr" anchorCtr="0" compatLnSpc="1">
            <a:prstTxWarp prst="textNoShape">
              <a:avLst/>
            </a:prstTxWarp>
            <a:noAutofit/>
          </a:bodyPr>
          <a:lstStyle>
            <a:lvl1pPr marL="0" algn="l" defTabSz="914309" rtl="0" eaLnBrk="1" latinLnBrk="0" hangingPunct="1">
              <a:lnSpc>
                <a:spcPts val="2600"/>
              </a:lnSpc>
              <a:spcBef>
                <a:spcPct val="0"/>
              </a:spcBef>
              <a:buNone/>
              <a:defRPr lang="en-US" sz="2933" b="1" kern="1000" spc="-11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</a:lstStyle>
          <a:p>
            <a:pPr>
              <a:lnSpc>
                <a:spcPts val="1000"/>
              </a:lnSpc>
            </a:pPr>
            <a:r>
              <a:rPr lang="en-US" altLang="ko-KR" sz="1000">
                <a:solidFill>
                  <a:schemeClr val="bg1">
                    <a:lumMod val="50000"/>
                  </a:schemeClr>
                </a:solidFill>
                <a:latin typeface="+mn-lt"/>
                <a:ea typeface="ＭＳ Ｐゴシック" charset="0"/>
                <a:cs typeface="ＭＳ Ｐゴシック" charset="0"/>
              </a:rPr>
              <a:t>XiL Environment</a:t>
            </a:r>
            <a:endParaRPr lang="fr-FR" sz="1000" dirty="0">
              <a:solidFill>
                <a:schemeClr val="bg1">
                  <a:lumMod val="50000"/>
                </a:schemeClr>
              </a:solidFill>
              <a:latin typeface="+mn-lt"/>
              <a:ea typeface="ＭＳ Ｐゴシック" charset="0"/>
              <a:cs typeface="ＭＳ Ｐゴシック" charset="0"/>
            </a:endParaRPr>
          </a:p>
        </p:txBody>
      </p:sp>
      <p:pic>
        <p:nvPicPr>
          <p:cNvPr id="167" name="Picture 2" descr="Adient AI18 Conceptualizes The Future Interior Of Autonomous Vehicles | Carscoops -  Adient AI18 Conceptualizes The Future Interior Of Autonomous Vehicles">
            <a:extLst>
              <a:ext uri="{FF2B5EF4-FFF2-40B4-BE49-F238E27FC236}">
                <a16:creationId xmlns:a16="http://schemas.microsoft.com/office/drawing/2014/main" id="{C40EB295-B9BE-46DC-8FB8-9BA4D768E1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3" t="9530" r="4159" b="62820"/>
          <a:stretch/>
        </p:blipFill>
        <p:spPr bwMode="auto">
          <a:xfrm>
            <a:off x="3609371" y="2970832"/>
            <a:ext cx="2990072" cy="12705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68" name="화살표: 굽음 167">
            <a:extLst>
              <a:ext uri="{FF2B5EF4-FFF2-40B4-BE49-F238E27FC236}">
                <a16:creationId xmlns:a16="http://schemas.microsoft.com/office/drawing/2014/main" id="{74BAE54C-7E1A-4BF3-8E8E-ACC6D8226B7B}"/>
              </a:ext>
            </a:extLst>
          </p:cNvPr>
          <p:cNvSpPr/>
          <p:nvPr/>
        </p:nvSpPr>
        <p:spPr>
          <a:xfrm rot="10800000">
            <a:off x="7134285" y="4630471"/>
            <a:ext cx="504000" cy="1152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69" name="화살표: 굽음 168">
            <a:extLst>
              <a:ext uri="{FF2B5EF4-FFF2-40B4-BE49-F238E27FC236}">
                <a16:creationId xmlns:a16="http://schemas.microsoft.com/office/drawing/2014/main" id="{20D00DF9-2C83-4C1A-A6C6-FA9B3112BF0D}"/>
              </a:ext>
            </a:extLst>
          </p:cNvPr>
          <p:cNvSpPr/>
          <p:nvPr/>
        </p:nvSpPr>
        <p:spPr>
          <a:xfrm rot="5400000">
            <a:off x="6861776" y="1568489"/>
            <a:ext cx="1152000" cy="504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70" name="그래픽 169" descr="시계 방향으로 굽은 화살표">
            <a:extLst>
              <a:ext uri="{FF2B5EF4-FFF2-40B4-BE49-F238E27FC236}">
                <a16:creationId xmlns:a16="http://schemas.microsoft.com/office/drawing/2014/main" id="{3A78C664-2119-4858-9AE3-5743853251CA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18900000">
            <a:off x="5029770" y="903023"/>
            <a:ext cx="791895" cy="791895"/>
          </a:xfrm>
          <a:prstGeom prst="rect">
            <a:avLst/>
          </a:prstGeom>
        </p:spPr>
      </p:pic>
      <p:pic>
        <p:nvPicPr>
          <p:cNvPr id="171" name="그래픽 170" descr="시계 방향으로 굽은 화살표">
            <a:extLst>
              <a:ext uri="{FF2B5EF4-FFF2-40B4-BE49-F238E27FC236}">
                <a16:creationId xmlns:a16="http://schemas.microsoft.com/office/drawing/2014/main" id="{32A0D91C-CADE-4FCA-B982-27C92D29BBDF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1"/>
              </a:ext>
            </a:extLst>
          </a:blip>
          <a:stretch>
            <a:fillRect/>
          </a:stretch>
        </p:blipFill>
        <p:spPr>
          <a:xfrm rot="8100000">
            <a:off x="4953340" y="1191035"/>
            <a:ext cx="792000" cy="792000"/>
          </a:xfrm>
          <a:prstGeom prst="rect">
            <a:avLst/>
          </a:prstGeom>
        </p:spPr>
      </p:pic>
      <p:pic>
        <p:nvPicPr>
          <p:cNvPr id="172" name="Grafik 25">
            <a:extLst>
              <a:ext uri="{FF2B5EF4-FFF2-40B4-BE49-F238E27FC236}">
                <a16:creationId xmlns:a16="http://schemas.microsoft.com/office/drawing/2014/main" id="{FC511777-64B9-4F5B-AF37-915B5C396827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049821" y="730590"/>
            <a:ext cx="646491" cy="255750"/>
          </a:xfrm>
          <a:prstGeom prst="rect">
            <a:avLst/>
          </a:prstGeom>
        </p:spPr>
      </p:pic>
      <p:sp>
        <p:nvSpPr>
          <p:cNvPr id="173" name="화살표: 굽음 172">
            <a:extLst>
              <a:ext uri="{FF2B5EF4-FFF2-40B4-BE49-F238E27FC236}">
                <a16:creationId xmlns:a16="http://schemas.microsoft.com/office/drawing/2014/main" id="{2CD5DC5C-0BF8-4DDD-990A-4F915DA79A66}"/>
              </a:ext>
            </a:extLst>
          </p:cNvPr>
          <p:cNvSpPr/>
          <p:nvPr/>
        </p:nvSpPr>
        <p:spPr>
          <a:xfrm>
            <a:off x="2044070" y="1168295"/>
            <a:ext cx="1152000" cy="504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174" name="화살표: 굽음 173">
            <a:extLst>
              <a:ext uri="{FF2B5EF4-FFF2-40B4-BE49-F238E27FC236}">
                <a16:creationId xmlns:a16="http://schemas.microsoft.com/office/drawing/2014/main" id="{9364A648-AD61-4843-9DD5-63FE17407A0C}"/>
              </a:ext>
            </a:extLst>
          </p:cNvPr>
          <p:cNvSpPr/>
          <p:nvPr/>
        </p:nvSpPr>
        <p:spPr>
          <a:xfrm rot="16200000">
            <a:off x="2381875" y="5022846"/>
            <a:ext cx="504001" cy="1152000"/>
          </a:xfrm>
          <a:prstGeom prst="bentArrow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175" name="図 36">
            <a:extLst>
              <a:ext uri="{FF2B5EF4-FFF2-40B4-BE49-F238E27FC236}">
                <a16:creationId xmlns:a16="http://schemas.microsoft.com/office/drawing/2014/main" id="{8AA62641-D01E-4847-8A9E-A8FDCF4B2C4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679" y="1743261"/>
            <a:ext cx="565532" cy="273717"/>
          </a:xfrm>
          <a:prstGeom prst="rect">
            <a:avLst/>
          </a:prstGeom>
        </p:spPr>
      </p:pic>
      <p:pic>
        <p:nvPicPr>
          <p:cNvPr id="176" name="Picture 6">
            <a:extLst>
              <a:ext uri="{FF2B5EF4-FFF2-40B4-BE49-F238E27FC236}">
                <a16:creationId xmlns:a16="http://schemas.microsoft.com/office/drawing/2014/main" id="{4255BEDF-C46F-401C-96B3-DB832172E83B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400" y="1092868"/>
            <a:ext cx="1556185" cy="216000"/>
          </a:xfrm>
          <a:prstGeom prst="rect">
            <a:avLst/>
          </a:prstGeom>
        </p:spPr>
      </p:pic>
      <p:pic>
        <p:nvPicPr>
          <p:cNvPr id="177" name="Picture 179">
            <a:extLst>
              <a:ext uri="{FF2B5EF4-FFF2-40B4-BE49-F238E27FC236}">
                <a16:creationId xmlns:a16="http://schemas.microsoft.com/office/drawing/2014/main" id="{D0114138-DE7B-4068-B294-03555EEDE43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515" y="534583"/>
            <a:ext cx="1015156" cy="5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67751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" name="직선 연결선 19">
            <a:extLst>
              <a:ext uri="{FF2B5EF4-FFF2-40B4-BE49-F238E27FC236}">
                <a16:creationId xmlns:a16="http://schemas.microsoft.com/office/drawing/2014/main" id="{3497A946-6CF3-4FEB-BA17-53F722D1A06F}"/>
              </a:ext>
            </a:extLst>
          </p:cNvPr>
          <p:cNvCxnSpPr>
            <a:cxnSpLocks/>
          </p:cNvCxnSpPr>
          <p:nvPr/>
        </p:nvCxnSpPr>
        <p:spPr>
          <a:xfrm>
            <a:off x="2163309" y="5914623"/>
            <a:ext cx="5652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C8DE497F-4566-4432-ADF4-B8D309090692}"/>
              </a:ext>
            </a:extLst>
          </p:cNvPr>
          <p:cNvGrpSpPr/>
          <p:nvPr/>
        </p:nvGrpSpPr>
        <p:grpSpPr>
          <a:xfrm>
            <a:off x="6096153" y="5794612"/>
            <a:ext cx="224769" cy="224769"/>
            <a:chOff x="5168065" y="6264978"/>
            <a:chExt cx="224769" cy="224769"/>
          </a:xfrm>
        </p:grpSpPr>
        <p:sp>
          <p:nvSpPr>
            <p:cNvPr id="22" name="타원 21">
              <a:extLst>
                <a:ext uri="{FF2B5EF4-FFF2-40B4-BE49-F238E27FC236}">
                  <a16:creationId xmlns:a16="http://schemas.microsoft.com/office/drawing/2014/main" id="{DD998CA4-E73B-4F4F-A042-0940E0F8035B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3" name="TextBox 22">
              <a:hlinkClick r:id="rId2" action="ppaction://hlinksldjump"/>
              <a:extLst>
                <a:ext uri="{FF2B5EF4-FFF2-40B4-BE49-F238E27FC236}">
                  <a16:creationId xmlns:a16="http://schemas.microsoft.com/office/drawing/2014/main" id="{D266FB7C-1643-4D9E-BDD5-C1EC259EAD98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4</a:t>
              </a: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6E6EA6EC-4059-49D4-B0A4-82FF85E05101}"/>
              </a:ext>
            </a:extLst>
          </p:cNvPr>
          <p:cNvGrpSpPr/>
          <p:nvPr/>
        </p:nvGrpSpPr>
        <p:grpSpPr>
          <a:xfrm>
            <a:off x="5239163" y="5794613"/>
            <a:ext cx="224769" cy="224769"/>
            <a:chOff x="5168065" y="6264978"/>
            <a:chExt cx="224769" cy="224769"/>
          </a:xfrm>
        </p:grpSpPr>
        <p:sp>
          <p:nvSpPr>
            <p:cNvPr id="25" name="타원 24">
              <a:extLst>
                <a:ext uri="{FF2B5EF4-FFF2-40B4-BE49-F238E27FC236}">
                  <a16:creationId xmlns:a16="http://schemas.microsoft.com/office/drawing/2014/main" id="{D4ECC883-2D3A-4511-B684-90B2C2A68CEB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96682794-91FF-42FB-A5C0-D3D213F8B794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3</a:t>
              </a:r>
            </a:p>
          </p:txBody>
        </p:sp>
      </p:grpSp>
      <p:grpSp>
        <p:nvGrpSpPr>
          <p:cNvPr id="27" name="그룹 26">
            <a:extLst>
              <a:ext uri="{FF2B5EF4-FFF2-40B4-BE49-F238E27FC236}">
                <a16:creationId xmlns:a16="http://schemas.microsoft.com/office/drawing/2014/main" id="{7587E198-6851-4CB0-BA2D-9EC6FD5B93E9}"/>
              </a:ext>
            </a:extLst>
          </p:cNvPr>
          <p:cNvGrpSpPr/>
          <p:nvPr/>
        </p:nvGrpSpPr>
        <p:grpSpPr>
          <a:xfrm>
            <a:off x="3550770" y="5802282"/>
            <a:ext cx="224769" cy="224769"/>
            <a:chOff x="5168065" y="6264978"/>
            <a:chExt cx="224769" cy="224769"/>
          </a:xfrm>
        </p:grpSpPr>
        <p:sp>
          <p:nvSpPr>
            <p:cNvPr id="28" name="타원 27">
              <a:extLst>
                <a:ext uri="{FF2B5EF4-FFF2-40B4-BE49-F238E27FC236}">
                  <a16:creationId xmlns:a16="http://schemas.microsoft.com/office/drawing/2014/main" id="{272841DE-E43D-4F29-B827-607189FCD9EC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TextBox 28">
              <a:hlinkClick r:id="rId3" action="ppaction://hlinksldjump"/>
              <a:extLst>
                <a:ext uri="{FF2B5EF4-FFF2-40B4-BE49-F238E27FC236}">
                  <a16:creationId xmlns:a16="http://schemas.microsoft.com/office/drawing/2014/main" id="{6D7D6C96-5D31-47D1-887A-033EBA84926B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1</a:t>
              </a: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0192FDB0-6FBB-46B0-AFBC-A77C3F7A007C}"/>
              </a:ext>
            </a:extLst>
          </p:cNvPr>
          <p:cNvGrpSpPr/>
          <p:nvPr/>
        </p:nvGrpSpPr>
        <p:grpSpPr>
          <a:xfrm>
            <a:off x="4382173" y="5794613"/>
            <a:ext cx="224769" cy="224769"/>
            <a:chOff x="5168065" y="6264978"/>
            <a:chExt cx="224769" cy="224769"/>
          </a:xfrm>
        </p:grpSpPr>
        <p:sp>
          <p:nvSpPr>
            <p:cNvPr id="31" name="타원 30">
              <a:hlinkClick r:id="rId4" action="ppaction://hlinksldjump"/>
              <a:extLst>
                <a:ext uri="{FF2B5EF4-FFF2-40B4-BE49-F238E27FC236}">
                  <a16:creationId xmlns:a16="http://schemas.microsoft.com/office/drawing/2014/main" id="{E7360154-3BBE-4919-B8B6-1085D956FBEB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TextBox 31">
              <a:hlinkClick r:id="rId4" action="ppaction://hlinksldjump"/>
              <a:extLst>
                <a:ext uri="{FF2B5EF4-FFF2-40B4-BE49-F238E27FC236}">
                  <a16:creationId xmlns:a16="http://schemas.microsoft.com/office/drawing/2014/main" id="{9ACC8320-2B7C-4F18-8615-38AD3EF3378A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2</a:t>
              </a: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31</a:t>
            </a:fld>
            <a:endParaRPr lang="ko-KR" altLang="en-US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9A5A0A24-C9F3-4040-89CA-91C953E51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233991" y="5775305"/>
            <a:ext cx="246900" cy="246900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F3DD43CB-36C0-4B8F-9650-F5FA4AF4EB7A}"/>
              </a:ext>
            </a:extLst>
          </p:cNvPr>
          <p:cNvSpPr txBox="1">
            <a:spLocks/>
          </p:cNvSpPr>
          <p:nvPr/>
        </p:nvSpPr>
        <p:spPr>
          <a:xfrm>
            <a:off x="581025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algn="ctr">
              <a:buAutoNum type="arabicPeriod"/>
            </a:pPr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About Techways</a:t>
            </a:r>
          </a:p>
          <a:p>
            <a:pPr algn="ctr"/>
            <a:endParaRPr lang="en-US" altLang="ko-KR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1A344C06-741F-4F8E-9B60-B2C6C3699B41}"/>
              </a:ext>
            </a:extLst>
          </p:cNvPr>
          <p:cNvSpPr txBox="1">
            <a:spLocks/>
          </p:cNvSpPr>
          <p:nvPr/>
        </p:nvSpPr>
        <p:spPr>
          <a:xfrm>
            <a:off x="2853578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rgbClr val="B6B7B7"/>
                </a:solidFill>
                <a:latin typeface="+mn-lt"/>
              </a:rPr>
              <a:t>2. Measurement </a:t>
            </a:r>
          </a:p>
          <a:p>
            <a:pPr algn="ctr"/>
            <a:r>
              <a:rPr lang="en-US" altLang="ko-KR" sz="1400" b="1" dirty="0">
                <a:solidFill>
                  <a:srgbClr val="B6B7B7"/>
                </a:solidFill>
                <a:latin typeface="+mn-lt"/>
              </a:rPr>
              <a:t>Solution</a:t>
            </a:r>
            <a:endParaRPr lang="ko-KR" altLang="en-US" sz="1400" b="1" dirty="0">
              <a:solidFill>
                <a:srgbClr val="B6B7B7"/>
              </a:solidFill>
              <a:latin typeface="+mn-lt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5364541-5C4D-44B5-9E71-B08FE8382962}"/>
              </a:ext>
            </a:extLst>
          </p:cNvPr>
          <p:cNvSpPr txBox="1">
            <a:spLocks/>
          </p:cNvSpPr>
          <p:nvPr/>
        </p:nvSpPr>
        <p:spPr>
          <a:xfrm>
            <a:off x="5126131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rgbClr val="0D0E0F"/>
                </a:solidFill>
                <a:latin typeface="+mn-lt"/>
              </a:rPr>
              <a:t>3. Test Solution</a:t>
            </a:r>
            <a:endParaRPr lang="ko-KR" altLang="en-US" sz="1400" b="1" dirty="0">
              <a:solidFill>
                <a:srgbClr val="0D0E0F"/>
              </a:solidFill>
              <a:latin typeface="+mn-lt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393096DB-A9B9-49CF-B85E-57466AED91E1}"/>
              </a:ext>
            </a:extLst>
          </p:cNvPr>
          <p:cNvSpPr txBox="1">
            <a:spLocks/>
          </p:cNvSpPr>
          <p:nvPr/>
        </p:nvSpPr>
        <p:spPr>
          <a:xfrm>
            <a:off x="7413896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4. Training &amp; </a:t>
            </a:r>
          </a:p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Other Business</a:t>
            </a:r>
            <a:endParaRPr lang="ko-KR" alt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F1511AE1-F157-4899-B8B2-CF0570AEBEA2}"/>
              </a:ext>
            </a:extLst>
          </p:cNvPr>
          <p:cNvGrpSpPr/>
          <p:nvPr/>
        </p:nvGrpSpPr>
        <p:grpSpPr>
          <a:xfrm>
            <a:off x="574862" y="1889764"/>
            <a:ext cx="1908000" cy="3605342"/>
            <a:chOff x="2836250" y="1889764"/>
            <a:chExt cx="1908000" cy="3605342"/>
          </a:xfrm>
        </p:grpSpPr>
        <p:sp>
          <p:nvSpPr>
            <p:cNvPr id="37" name="직사각형 36">
              <a:extLst>
                <a:ext uri="{FF2B5EF4-FFF2-40B4-BE49-F238E27FC236}">
                  <a16:creationId xmlns:a16="http://schemas.microsoft.com/office/drawing/2014/main" id="{E9E4C299-6FAA-4368-8978-03337525D0F1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8" name="그래픽 37">
              <a:extLst>
                <a:ext uri="{FF2B5EF4-FFF2-40B4-BE49-F238E27FC236}">
                  <a16:creationId xmlns:a16="http://schemas.microsoft.com/office/drawing/2014/main" id="{46D585E3-2EB1-48AE-A7E9-7863897F9A4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52EB088-BDCE-437F-BD03-AF04F27F112B}"/>
              </a:ext>
            </a:extLst>
          </p:cNvPr>
          <p:cNvGrpSpPr/>
          <p:nvPr/>
        </p:nvGrpSpPr>
        <p:grpSpPr>
          <a:xfrm>
            <a:off x="7390891" y="1889764"/>
            <a:ext cx="1908000" cy="3605342"/>
            <a:chOff x="2836250" y="1889764"/>
            <a:chExt cx="1908000" cy="3605342"/>
          </a:xfrm>
        </p:grpSpPr>
        <p:sp>
          <p:nvSpPr>
            <p:cNvPr id="43" name="직사각형 42">
              <a:extLst>
                <a:ext uri="{FF2B5EF4-FFF2-40B4-BE49-F238E27FC236}">
                  <a16:creationId xmlns:a16="http://schemas.microsoft.com/office/drawing/2014/main" id="{270CBC34-E1E5-454D-BBEF-968DC21F1E42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4" name="그래픽 43">
              <a:extLst>
                <a:ext uri="{FF2B5EF4-FFF2-40B4-BE49-F238E27FC236}">
                  <a16:creationId xmlns:a16="http://schemas.microsoft.com/office/drawing/2014/main" id="{7259EE30-CAF6-4617-AF67-5705424F917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A3927D9E-3297-4F74-8DFE-9D392C24ACBA}"/>
              </a:ext>
            </a:extLst>
          </p:cNvPr>
          <p:cNvGrpSpPr/>
          <p:nvPr/>
        </p:nvGrpSpPr>
        <p:grpSpPr>
          <a:xfrm>
            <a:off x="2847996" y="1889764"/>
            <a:ext cx="1908000" cy="3605342"/>
            <a:chOff x="2836250" y="1889764"/>
            <a:chExt cx="1908000" cy="3605342"/>
          </a:xfrm>
        </p:grpSpPr>
        <p:sp>
          <p:nvSpPr>
            <p:cNvPr id="46" name="직사각형 45">
              <a:extLst>
                <a:ext uri="{FF2B5EF4-FFF2-40B4-BE49-F238E27FC236}">
                  <a16:creationId xmlns:a16="http://schemas.microsoft.com/office/drawing/2014/main" id="{F1DB2A90-1F42-4FB1-8C7D-F449BCDD29F2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7" name="그래픽 46">
              <a:extLst>
                <a:ext uri="{FF2B5EF4-FFF2-40B4-BE49-F238E27FC236}">
                  <a16:creationId xmlns:a16="http://schemas.microsoft.com/office/drawing/2014/main" id="{12D63452-210A-4DD2-820D-55AA4F580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29384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F9F5CD6-73AE-4A1E-BECA-BE2DE7EFD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i="0" dirty="0">
                <a:solidFill>
                  <a:srgbClr val="00113A"/>
                </a:solidFill>
                <a:latin typeface="+mn-lt"/>
                <a:cs typeface="Arial" charset="0"/>
              </a:rPr>
              <a:t>Techways Product_</a:t>
            </a:r>
            <a:r>
              <a:rPr lang="en-US" altLang="ko-KR" i="0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Portfolio</a:t>
            </a:r>
            <a:endParaRPr lang="ko-KR" altLang="en-US" i="0" dirty="0">
              <a:solidFill>
                <a:srgbClr val="00113A"/>
              </a:solidFill>
              <a:latin typeface="+mn-lt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D00F46EB-476A-4E1B-A26F-2148CC4A3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32</a:t>
            </a:fld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A0F7A65D-E305-44CB-A5B4-8F5ECB56FA1D}"/>
              </a:ext>
            </a:extLst>
          </p:cNvPr>
          <p:cNvSpPr/>
          <p:nvPr/>
        </p:nvSpPr>
        <p:spPr>
          <a:xfrm>
            <a:off x="2057312" y="845163"/>
            <a:ext cx="5616000" cy="5617031"/>
          </a:xfrm>
          <a:prstGeom prst="ellipse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Noto Sans CJK KR Bold"/>
            </a:endParaRPr>
          </a:p>
        </p:txBody>
      </p: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8107EBF7-F723-4CAF-A4C1-EA81AFE49C4C}"/>
              </a:ext>
            </a:extLst>
          </p:cNvPr>
          <p:cNvGrpSpPr/>
          <p:nvPr/>
        </p:nvGrpSpPr>
        <p:grpSpPr>
          <a:xfrm>
            <a:off x="2011179" y="2997893"/>
            <a:ext cx="902811" cy="432680"/>
            <a:chOff x="1047354" y="3416497"/>
            <a:chExt cx="883707" cy="401173"/>
          </a:xfrm>
        </p:grpSpPr>
        <p:pic>
          <p:nvPicPr>
            <p:cNvPr id="69" name="그림 68">
              <a:extLst>
                <a:ext uri="{FF2B5EF4-FFF2-40B4-BE49-F238E27FC236}">
                  <a16:creationId xmlns:a16="http://schemas.microsoft.com/office/drawing/2014/main" id="{E9DEB8BE-AF0E-4FEA-9CA1-C4770FD8930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6133" y="3416497"/>
              <a:ext cx="260797" cy="234402"/>
            </a:xfrm>
            <a:prstGeom prst="rect">
              <a:avLst/>
            </a:prstGeom>
          </p:spPr>
        </p:pic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3685388F-85E3-4EDB-B2DD-D56F23EEEDFE}"/>
                </a:ext>
              </a:extLst>
            </p:cNvPr>
            <p:cNvSpPr txBox="1"/>
            <p:nvPr/>
          </p:nvSpPr>
          <p:spPr>
            <a:xfrm>
              <a:off x="1047354" y="3603647"/>
              <a:ext cx="883707" cy="2140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ECU Function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8" name="타원 87">
            <a:extLst>
              <a:ext uri="{FF2B5EF4-FFF2-40B4-BE49-F238E27FC236}">
                <a16:creationId xmlns:a16="http://schemas.microsoft.com/office/drawing/2014/main" id="{62303870-C8F4-48C6-8E9E-495934BD9077}"/>
              </a:ext>
            </a:extLst>
          </p:cNvPr>
          <p:cNvSpPr/>
          <p:nvPr/>
        </p:nvSpPr>
        <p:spPr>
          <a:xfrm>
            <a:off x="2790599" y="1476408"/>
            <a:ext cx="4248000" cy="4248000"/>
          </a:xfrm>
          <a:prstGeom prst="ellipse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그룹 80">
            <a:extLst>
              <a:ext uri="{FF2B5EF4-FFF2-40B4-BE49-F238E27FC236}">
                <a16:creationId xmlns:a16="http://schemas.microsoft.com/office/drawing/2014/main" id="{1DCDEB73-7588-49DB-AE93-FEBA47E93462}"/>
              </a:ext>
            </a:extLst>
          </p:cNvPr>
          <p:cNvGrpSpPr/>
          <p:nvPr/>
        </p:nvGrpSpPr>
        <p:grpSpPr>
          <a:xfrm>
            <a:off x="6296750" y="1567374"/>
            <a:ext cx="793807" cy="590984"/>
            <a:chOff x="742086" y="3804961"/>
            <a:chExt cx="793807" cy="590984"/>
          </a:xfrm>
        </p:grpSpPr>
        <p:pic>
          <p:nvPicPr>
            <p:cNvPr id="82" name="그림 81">
              <a:extLst>
                <a:ext uri="{FF2B5EF4-FFF2-40B4-BE49-F238E27FC236}">
                  <a16:creationId xmlns:a16="http://schemas.microsoft.com/office/drawing/2014/main" id="{D32617EE-A87F-4DDE-B5A4-99C5574E41E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4785" y="3804961"/>
              <a:ext cx="323063" cy="256074"/>
            </a:xfrm>
            <a:prstGeom prst="rect">
              <a:avLst/>
            </a:prstGeom>
          </p:spPr>
        </p:pic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5997F41F-CC40-44F9-A1E0-E0E7D6C0EFA5}"/>
                </a:ext>
              </a:extLst>
            </p:cNvPr>
            <p:cNvSpPr txBox="1"/>
            <p:nvPr/>
          </p:nvSpPr>
          <p:spPr>
            <a:xfrm>
              <a:off x="742086" y="4026613"/>
              <a:ext cx="79380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Automotive </a:t>
              </a:r>
            </a:p>
            <a:p>
              <a:pPr algn="ctr"/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Ethernet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4" name="타원 13">
            <a:extLst>
              <a:ext uri="{FF2B5EF4-FFF2-40B4-BE49-F238E27FC236}">
                <a16:creationId xmlns:a16="http://schemas.microsoft.com/office/drawing/2014/main" id="{0535E907-F864-453B-A938-E50C5AAABA31}"/>
              </a:ext>
            </a:extLst>
          </p:cNvPr>
          <p:cNvSpPr/>
          <p:nvPr/>
        </p:nvSpPr>
        <p:spPr>
          <a:xfrm>
            <a:off x="2923774" y="1642602"/>
            <a:ext cx="3960000" cy="3960000"/>
          </a:xfrm>
          <a:prstGeom prst="ellipse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타원 3">
            <a:extLst>
              <a:ext uri="{FF2B5EF4-FFF2-40B4-BE49-F238E27FC236}">
                <a16:creationId xmlns:a16="http://schemas.microsoft.com/office/drawing/2014/main" id="{36657F0F-C042-4909-AE92-50195F828384}"/>
              </a:ext>
            </a:extLst>
          </p:cNvPr>
          <p:cNvSpPr/>
          <p:nvPr/>
        </p:nvSpPr>
        <p:spPr>
          <a:xfrm>
            <a:off x="3832304" y="2518978"/>
            <a:ext cx="2084566" cy="212308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E636526-DBE5-41AB-8F44-986B8E7EB813}"/>
              </a:ext>
            </a:extLst>
          </p:cNvPr>
          <p:cNvSpPr txBox="1"/>
          <p:nvPr/>
        </p:nvSpPr>
        <p:spPr>
          <a:xfrm>
            <a:off x="3213099" y="2785699"/>
            <a:ext cx="6848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ECU Test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09AA2B-D6CC-485D-901A-6E58611524B0}"/>
              </a:ext>
            </a:extLst>
          </p:cNvPr>
          <p:cNvSpPr txBox="1"/>
          <p:nvPr/>
        </p:nvSpPr>
        <p:spPr>
          <a:xfrm>
            <a:off x="5678236" y="2608677"/>
            <a:ext cx="1056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Vehicle </a:t>
            </a:r>
          </a:p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Network Solution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ABAFDC35-C889-4949-AC8D-3648986BAA57}"/>
              </a:ext>
            </a:extLst>
          </p:cNvPr>
          <p:cNvSpPr txBox="1"/>
          <p:nvPr/>
        </p:nvSpPr>
        <p:spPr>
          <a:xfrm>
            <a:off x="4206762" y="4942367"/>
            <a:ext cx="128112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Autonomous Solution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A8B5F0E4-4EDC-417C-A434-765E91216A26}"/>
              </a:ext>
            </a:extLst>
          </p:cNvPr>
          <p:cNvSpPr txBox="1"/>
          <p:nvPr/>
        </p:nvSpPr>
        <p:spPr>
          <a:xfrm>
            <a:off x="3192384" y="4150919"/>
            <a:ext cx="80663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XIL Solution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82F3FD42-A4CA-4668-B244-23C74417F126}"/>
              </a:ext>
            </a:extLst>
          </p:cNvPr>
          <p:cNvSpPr txBox="1"/>
          <p:nvPr/>
        </p:nvSpPr>
        <p:spPr>
          <a:xfrm>
            <a:off x="4320170" y="1967425"/>
            <a:ext cx="10342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1000" dirty="0">
                <a:latin typeface="Arial" panose="020B0604020202020204" pitchFamily="34" charset="0"/>
                <a:cs typeface="Arial" panose="020B0604020202020204" pitchFamily="34" charset="0"/>
              </a:rPr>
              <a:t>Green Solution</a:t>
            </a:r>
            <a:endParaRPr lang="ko-KR" alt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0F5128E0-AAA8-49E9-A9B9-717F057A605E}"/>
              </a:ext>
            </a:extLst>
          </p:cNvPr>
          <p:cNvSpPr txBox="1"/>
          <p:nvPr/>
        </p:nvSpPr>
        <p:spPr>
          <a:xfrm>
            <a:off x="5641564" y="4099019"/>
            <a:ext cx="10823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Techways</a:t>
            </a:r>
          </a:p>
          <a:p>
            <a:pPr algn="ctr"/>
            <a:r>
              <a:rPr lang="en-US" altLang="ko-KR" sz="900" dirty="0">
                <a:latin typeface="Arial" panose="020B0604020202020204" pitchFamily="34" charset="0"/>
                <a:cs typeface="Arial" panose="020B0604020202020204" pitchFamily="34" charset="0"/>
              </a:rPr>
              <a:t>Standard Product</a:t>
            </a:r>
            <a:endParaRPr lang="ko-KR" alt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12" name="그룹 111">
            <a:extLst>
              <a:ext uri="{FF2B5EF4-FFF2-40B4-BE49-F238E27FC236}">
                <a16:creationId xmlns:a16="http://schemas.microsoft.com/office/drawing/2014/main" id="{3FBCDCA2-DBA0-412A-87E3-F75810E4334B}"/>
              </a:ext>
            </a:extLst>
          </p:cNvPr>
          <p:cNvGrpSpPr/>
          <p:nvPr/>
        </p:nvGrpSpPr>
        <p:grpSpPr>
          <a:xfrm>
            <a:off x="6665812" y="2143298"/>
            <a:ext cx="723275" cy="356482"/>
            <a:chOff x="4093537" y="1171496"/>
            <a:chExt cx="723275" cy="356482"/>
          </a:xfrm>
        </p:grpSpPr>
        <p:pic>
          <p:nvPicPr>
            <p:cNvPr id="85" name="그림 84">
              <a:extLst>
                <a:ext uri="{FF2B5EF4-FFF2-40B4-BE49-F238E27FC236}">
                  <a16:creationId xmlns:a16="http://schemas.microsoft.com/office/drawing/2014/main" id="{C76A02A9-7F24-4F4E-AED7-875A1C16685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29284" y="1171496"/>
              <a:ext cx="429974" cy="145460"/>
            </a:xfrm>
            <a:prstGeom prst="rect">
              <a:avLst/>
            </a:prstGeom>
          </p:spPr>
        </p:pic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45D8BC23-5455-4759-AF24-76CC49F3E0D5}"/>
                </a:ext>
              </a:extLst>
            </p:cNvPr>
            <p:cNvSpPr txBox="1"/>
            <p:nvPr/>
          </p:nvSpPr>
          <p:spPr>
            <a:xfrm>
              <a:off x="4093537" y="1297146"/>
              <a:ext cx="72327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CAN &amp; FD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541C315D-5102-4DAC-8286-AF3EB7D16F60}"/>
              </a:ext>
            </a:extLst>
          </p:cNvPr>
          <p:cNvGrpSpPr/>
          <p:nvPr/>
        </p:nvGrpSpPr>
        <p:grpSpPr>
          <a:xfrm>
            <a:off x="7088850" y="3236049"/>
            <a:ext cx="530915" cy="472693"/>
            <a:chOff x="8419105" y="2091064"/>
            <a:chExt cx="530915" cy="472693"/>
          </a:xfrm>
        </p:grpSpPr>
        <p:pic>
          <p:nvPicPr>
            <p:cNvPr id="115" name="그림 114">
              <a:extLst>
                <a:ext uri="{FF2B5EF4-FFF2-40B4-BE49-F238E27FC236}">
                  <a16:creationId xmlns:a16="http://schemas.microsoft.com/office/drawing/2014/main" id="{AD879BAA-AC7F-446F-86F4-6725470E95F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54870" y="2091064"/>
              <a:ext cx="255965" cy="114638"/>
            </a:xfrm>
            <a:prstGeom prst="rect">
              <a:avLst/>
            </a:prstGeom>
          </p:spPr>
        </p:pic>
        <p:pic>
          <p:nvPicPr>
            <p:cNvPr id="116" name="그림 115">
              <a:extLst>
                <a:ext uri="{FF2B5EF4-FFF2-40B4-BE49-F238E27FC236}">
                  <a16:creationId xmlns:a16="http://schemas.microsoft.com/office/drawing/2014/main" id="{88DE5512-4889-41CA-93DD-B3874A8590D7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711556" y="2227526"/>
              <a:ext cx="82457" cy="144000"/>
            </a:xfrm>
            <a:prstGeom prst="rect">
              <a:avLst/>
            </a:prstGeom>
          </p:spPr>
        </p:pic>
        <p:pic>
          <p:nvPicPr>
            <p:cNvPr id="117" name="그림 116">
              <a:extLst>
                <a:ext uri="{FF2B5EF4-FFF2-40B4-BE49-F238E27FC236}">
                  <a16:creationId xmlns:a16="http://schemas.microsoft.com/office/drawing/2014/main" id="{8C96C443-94C3-44B3-9077-9D03EBDA7A30}"/>
                </a:ext>
              </a:extLst>
            </p:cNvPr>
            <p:cNvPicPr preferRelativeResize="0"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556391" y="2221811"/>
              <a:ext cx="144000" cy="140146"/>
            </a:xfrm>
            <a:prstGeom prst="rect">
              <a:avLst/>
            </a:prstGeom>
          </p:spPr>
        </p:pic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C81B6E14-C2AB-4EAD-B960-8A3344788FC1}"/>
                </a:ext>
              </a:extLst>
            </p:cNvPr>
            <p:cNvSpPr txBox="1"/>
            <p:nvPr/>
          </p:nvSpPr>
          <p:spPr>
            <a:xfrm>
              <a:off x="8419105" y="2332925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Others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77" name="그룹 3076">
            <a:extLst>
              <a:ext uri="{FF2B5EF4-FFF2-40B4-BE49-F238E27FC236}">
                <a16:creationId xmlns:a16="http://schemas.microsoft.com/office/drawing/2014/main" id="{F702A1A2-B8F7-4BAE-A88D-6F2ECF068C8E}"/>
              </a:ext>
            </a:extLst>
          </p:cNvPr>
          <p:cNvGrpSpPr/>
          <p:nvPr/>
        </p:nvGrpSpPr>
        <p:grpSpPr>
          <a:xfrm>
            <a:off x="3311864" y="1265304"/>
            <a:ext cx="691215" cy="435220"/>
            <a:chOff x="6739345" y="771588"/>
            <a:chExt cx="691215" cy="435220"/>
          </a:xfrm>
        </p:grpSpPr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E02B3AEB-6FAE-4536-915F-71ECA005C91E}"/>
                </a:ext>
              </a:extLst>
            </p:cNvPr>
            <p:cNvSpPr txBox="1"/>
            <p:nvPr/>
          </p:nvSpPr>
          <p:spPr>
            <a:xfrm>
              <a:off x="6739345" y="975976"/>
              <a:ext cx="6912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Converter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4" name="그림 133">
              <a:hlinkClick r:id="rId8" action="ppaction://hlinksldjump"/>
              <a:extLst>
                <a:ext uri="{FF2B5EF4-FFF2-40B4-BE49-F238E27FC236}">
                  <a16:creationId xmlns:a16="http://schemas.microsoft.com/office/drawing/2014/main" id="{7E23E05C-6ADA-4C53-9F12-E01701898AE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899475" y="771588"/>
              <a:ext cx="332933" cy="230219"/>
            </a:xfrm>
            <a:prstGeom prst="rect">
              <a:avLst/>
            </a:prstGeom>
          </p:spPr>
        </p:pic>
      </p:grpSp>
      <p:grpSp>
        <p:nvGrpSpPr>
          <p:cNvPr id="3080" name="그룹 3079">
            <a:extLst>
              <a:ext uri="{FF2B5EF4-FFF2-40B4-BE49-F238E27FC236}">
                <a16:creationId xmlns:a16="http://schemas.microsoft.com/office/drawing/2014/main" id="{91CF8DCD-04AB-48FB-98BC-68636EC07E0E}"/>
              </a:ext>
            </a:extLst>
          </p:cNvPr>
          <p:cNvGrpSpPr/>
          <p:nvPr/>
        </p:nvGrpSpPr>
        <p:grpSpPr>
          <a:xfrm>
            <a:off x="3936387" y="990375"/>
            <a:ext cx="575799" cy="439123"/>
            <a:chOff x="7607210" y="1553078"/>
            <a:chExt cx="575799" cy="439123"/>
          </a:xfrm>
        </p:grpSpPr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BAE78017-3498-468B-AF1D-E97973BCC323}"/>
                </a:ext>
              </a:extLst>
            </p:cNvPr>
            <p:cNvSpPr txBox="1"/>
            <p:nvPr/>
          </p:nvSpPr>
          <p:spPr>
            <a:xfrm>
              <a:off x="7607210" y="1761369"/>
              <a:ext cx="57579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Inverter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36" name="그림 135">
              <a:extLst>
                <a:ext uri="{FF2B5EF4-FFF2-40B4-BE49-F238E27FC236}">
                  <a16:creationId xmlns:a16="http://schemas.microsoft.com/office/drawing/2014/main" id="{B24A0168-4469-4B69-BB4E-8D7112E37DD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7781081" y="1553078"/>
              <a:ext cx="220155" cy="229775"/>
            </a:xfrm>
            <a:prstGeom prst="rect">
              <a:avLst/>
            </a:prstGeom>
          </p:spPr>
        </p:pic>
      </p:grpSp>
      <p:grpSp>
        <p:nvGrpSpPr>
          <p:cNvPr id="3081" name="그룹 3080">
            <a:extLst>
              <a:ext uri="{FF2B5EF4-FFF2-40B4-BE49-F238E27FC236}">
                <a16:creationId xmlns:a16="http://schemas.microsoft.com/office/drawing/2014/main" id="{50DBEBD9-FB71-4EC2-9497-4E456A2E1341}"/>
              </a:ext>
            </a:extLst>
          </p:cNvPr>
          <p:cNvGrpSpPr/>
          <p:nvPr/>
        </p:nvGrpSpPr>
        <p:grpSpPr>
          <a:xfrm>
            <a:off x="4590236" y="909838"/>
            <a:ext cx="550151" cy="457169"/>
            <a:chOff x="7775210" y="1415794"/>
            <a:chExt cx="550151" cy="457169"/>
          </a:xfrm>
        </p:grpSpPr>
        <p:pic>
          <p:nvPicPr>
            <p:cNvPr id="141" name="그림 140">
              <a:hlinkClick r:id="" action="ppaction://noaction"/>
              <a:extLst>
                <a:ext uri="{FF2B5EF4-FFF2-40B4-BE49-F238E27FC236}">
                  <a16:creationId xmlns:a16="http://schemas.microsoft.com/office/drawing/2014/main" id="{CA54BCEF-DEEC-4B1B-9906-DAF31D9E7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60942" y="1415794"/>
              <a:ext cx="378689" cy="235048"/>
            </a:xfrm>
            <a:prstGeom prst="rect">
              <a:avLst/>
            </a:prstGeom>
          </p:spPr>
        </p:pic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971FD607-33F3-4B80-AB9F-6934EA2F8F0B}"/>
                </a:ext>
              </a:extLst>
            </p:cNvPr>
            <p:cNvSpPr txBox="1"/>
            <p:nvPr/>
          </p:nvSpPr>
          <p:spPr>
            <a:xfrm>
              <a:off x="7775210" y="1642131"/>
              <a:ext cx="55015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Battery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4" name="직사각형 173">
            <a:extLst>
              <a:ext uri="{FF2B5EF4-FFF2-40B4-BE49-F238E27FC236}">
                <a16:creationId xmlns:a16="http://schemas.microsoft.com/office/drawing/2014/main" id="{1D58F712-A4BB-4247-A523-5003DF783254}"/>
              </a:ext>
            </a:extLst>
          </p:cNvPr>
          <p:cNvSpPr/>
          <p:nvPr/>
        </p:nvSpPr>
        <p:spPr>
          <a:xfrm>
            <a:off x="2838829" y="3527226"/>
            <a:ext cx="4140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5" name="직사각형 174">
            <a:extLst>
              <a:ext uri="{FF2B5EF4-FFF2-40B4-BE49-F238E27FC236}">
                <a16:creationId xmlns:a16="http://schemas.microsoft.com/office/drawing/2014/main" id="{0F285738-1232-49D4-88ED-25D610F9C3D7}"/>
              </a:ext>
            </a:extLst>
          </p:cNvPr>
          <p:cNvSpPr/>
          <p:nvPr/>
        </p:nvSpPr>
        <p:spPr>
          <a:xfrm rot="3600000">
            <a:off x="2803193" y="3617679"/>
            <a:ext cx="4140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7" name="직사각형 176">
            <a:extLst>
              <a:ext uri="{FF2B5EF4-FFF2-40B4-BE49-F238E27FC236}">
                <a16:creationId xmlns:a16="http://schemas.microsoft.com/office/drawing/2014/main" id="{C4B52943-6F57-4C03-AE47-D4D48E7CC72E}"/>
              </a:ext>
            </a:extLst>
          </p:cNvPr>
          <p:cNvSpPr/>
          <p:nvPr/>
        </p:nvSpPr>
        <p:spPr>
          <a:xfrm rot="18000000">
            <a:off x="2758192" y="3570769"/>
            <a:ext cx="4140000" cy="7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110" name="그룹 3109">
            <a:extLst>
              <a:ext uri="{FF2B5EF4-FFF2-40B4-BE49-F238E27FC236}">
                <a16:creationId xmlns:a16="http://schemas.microsoft.com/office/drawing/2014/main" id="{E695F8CE-758E-4802-9F3E-29992EA1EBA9}"/>
              </a:ext>
            </a:extLst>
          </p:cNvPr>
          <p:cNvGrpSpPr/>
          <p:nvPr/>
        </p:nvGrpSpPr>
        <p:grpSpPr>
          <a:xfrm>
            <a:off x="6933226" y="3842472"/>
            <a:ext cx="774571" cy="419461"/>
            <a:chOff x="7535008" y="3777717"/>
            <a:chExt cx="774571" cy="419461"/>
          </a:xfrm>
        </p:grpSpPr>
        <p:pic>
          <p:nvPicPr>
            <p:cNvPr id="3109" name="그림 3108">
              <a:hlinkClick r:id="rId12" action="ppaction://hlinksldjump"/>
              <a:extLst>
                <a:ext uri="{FF2B5EF4-FFF2-40B4-BE49-F238E27FC236}">
                  <a16:creationId xmlns:a16="http://schemas.microsoft.com/office/drawing/2014/main" id="{EDE7A5AE-FD60-46B8-A426-7524A87799C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740226" y="3777717"/>
              <a:ext cx="351652" cy="216000"/>
            </a:xfrm>
            <a:prstGeom prst="rect">
              <a:avLst/>
            </a:prstGeom>
          </p:spPr>
        </p:pic>
        <p:sp>
          <p:nvSpPr>
            <p:cNvPr id="181" name="TextBox 180">
              <a:extLst>
                <a:ext uri="{FF2B5EF4-FFF2-40B4-BE49-F238E27FC236}">
                  <a16:creationId xmlns:a16="http://schemas.microsoft.com/office/drawing/2014/main" id="{0D8A2232-ABDE-4AEC-A7A6-1694758B0CF5}"/>
                </a:ext>
              </a:extLst>
            </p:cNvPr>
            <p:cNvSpPr txBox="1"/>
            <p:nvPr/>
          </p:nvSpPr>
          <p:spPr>
            <a:xfrm>
              <a:off x="7535008" y="3966346"/>
              <a:ext cx="774571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CAN R-Log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2" name="그룹 3111">
            <a:extLst>
              <a:ext uri="{FF2B5EF4-FFF2-40B4-BE49-F238E27FC236}">
                <a16:creationId xmlns:a16="http://schemas.microsoft.com/office/drawing/2014/main" id="{57B08BC7-CEF9-456C-AC0E-A3941930EEA9}"/>
              </a:ext>
            </a:extLst>
          </p:cNvPr>
          <p:cNvGrpSpPr/>
          <p:nvPr/>
        </p:nvGrpSpPr>
        <p:grpSpPr>
          <a:xfrm>
            <a:off x="6899034" y="4456438"/>
            <a:ext cx="445896" cy="453761"/>
            <a:chOff x="7531386" y="4915942"/>
            <a:chExt cx="445896" cy="453761"/>
          </a:xfrm>
        </p:grpSpPr>
        <p:pic>
          <p:nvPicPr>
            <p:cNvPr id="3111" name="그림 3110">
              <a:extLst>
                <a:ext uri="{FF2B5EF4-FFF2-40B4-BE49-F238E27FC236}">
                  <a16:creationId xmlns:a16="http://schemas.microsoft.com/office/drawing/2014/main" id="{1E8ABE37-04B2-49A3-9F49-7BA677C10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7531386" y="4915942"/>
              <a:ext cx="418480" cy="252000"/>
            </a:xfrm>
            <a:prstGeom prst="rect">
              <a:avLst/>
            </a:prstGeom>
          </p:spPr>
        </p:pic>
        <p:sp>
          <p:nvSpPr>
            <p:cNvPr id="184" name="TextBox 183">
              <a:extLst>
                <a:ext uri="{FF2B5EF4-FFF2-40B4-BE49-F238E27FC236}">
                  <a16:creationId xmlns:a16="http://schemas.microsoft.com/office/drawing/2014/main" id="{89901F7A-CB5E-495D-874E-0125258E309F}"/>
                </a:ext>
              </a:extLst>
            </p:cNvPr>
            <p:cNvSpPr txBox="1"/>
            <p:nvPr/>
          </p:nvSpPr>
          <p:spPr>
            <a:xfrm>
              <a:off x="7561784" y="5138871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PPS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3" name="그룹 3112">
            <a:extLst>
              <a:ext uri="{FF2B5EF4-FFF2-40B4-BE49-F238E27FC236}">
                <a16:creationId xmlns:a16="http://schemas.microsoft.com/office/drawing/2014/main" id="{A12935B7-3029-4026-93C9-5CFDAD066755}"/>
              </a:ext>
            </a:extLst>
          </p:cNvPr>
          <p:cNvGrpSpPr/>
          <p:nvPr/>
        </p:nvGrpSpPr>
        <p:grpSpPr>
          <a:xfrm>
            <a:off x="6529563" y="4989889"/>
            <a:ext cx="556563" cy="373302"/>
            <a:chOff x="8179858" y="4851469"/>
            <a:chExt cx="556563" cy="373302"/>
          </a:xfrm>
        </p:grpSpPr>
        <p:pic>
          <p:nvPicPr>
            <p:cNvPr id="186" name="그림 185">
              <a:extLst>
                <a:ext uri="{FF2B5EF4-FFF2-40B4-BE49-F238E27FC236}">
                  <a16:creationId xmlns:a16="http://schemas.microsoft.com/office/drawing/2014/main" id="{30582F77-AB7F-4AFF-81CA-003F177D378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8219965" y="4851469"/>
              <a:ext cx="467137" cy="169428"/>
            </a:xfrm>
            <a:prstGeom prst="rect">
              <a:avLst/>
            </a:prstGeom>
          </p:spPr>
        </p:pic>
        <p:sp>
          <p:nvSpPr>
            <p:cNvPr id="187" name="TextBox 186">
              <a:extLst>
                <a:ext uri="{FF2B5EF4-FFF2-40B4-BE49-F238E27FC236}">
                  <a16:creationId xmlns:a16="http://schemas.microsoft.com/office/drawing/2014/main" id="{AFBE50D0-7D85-4BB8-98AE-582611D661B3}"/>
                </a:ext>
              </a:extLst>
            </p:cNvPr>
            <p:cNvSpPr txBox="1"/>
            <p:nvPr/>
          </p:nvSpPr>
          <p:spPr>
            <a:xfrm>
              <a:off x="8179858" y="4993939"/>
              <a:ext cx="5565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E-Load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5" name="그룹 3114">
            <a:extLst>
              <a:ext uri="{FF2B5EF4-FFF2-40B4-BE49-F238E27FC236}">
                <a16:creationId xmlns:a16="http://schemas.microsoft.com/office/drawing/2014/main" id="{2C221936-2E75-4197-A3FD-7C5ADCAB3B63}"/>
              </a:ext>
            </a:extLst>
          </p:cNvPr>
          <p:cNvGrpSpPr/>
          <p:nvPr/>
        </p:nvGrpSpPr>
        <p:grpSpPr>
          <a:xfrm>
            <a:off x="3251804" y="5483700"/>
            <a:ext cx="498855" cy="403476"/>
            <a:chOff x="8579477" y="3239301"/>
            <a:chExt cx="498855" cy="403476"/>
          </a:xfrm>
        </p:grpSpPr>
        <p:pic>
          <p:nvPicPr>
            <p:cNvPr id="192" name="그림 191">
              <a:hlinkClick r:id="rId16" action="ppaction://hlinksldjump"/>
              <a:extLst>
                <a:ext uri="{FF2B5EF4-FFF2-40B4-BE49-F238E27FC236}">
                  <a16:creationId xmlns:a16="http://schemas.microsoft.com/office/drawing/2014/main" id="{3C40D700-43EB-42F3-9191-E83F07972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668913" y="3239301"/>
              <a:ext cx="278304" cy="216000"/>
            </a:xfrm>
            <a:prstGeom prst="rect">
              <a:avLst/>
            </a:prstGeom>
          </p:spPr>
        </p:pic>
        <p:sp>
          <p:nvSpPr>
            <p:cNvPr id="194" name="TextBox 193">
              <a:extLst>
                <a:ext uri="{FF2B5EF4-FFF2-40B4-BE49-F238E27FC236}">
                  <a16:creationId xmlns:a16="http://schemas.microsoft.com/office/drawing/2014/main" id="{DD1F2435-8B94-4387-9262-1BF2FA41E5D0}"/>
                </a:ext>
              </a:extLst>
            </p:cNvPr>
            <p:cNvSpPr txBox="1"/>
            <p:nvPr/>
          </p:nvSpPr>
          <p:spPr>
            <a:xfrm>
              <a:off x="8579477" y="3411945"/>
              <a:ext cx="49885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Radar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16" name="그룹 3115">
            <a:extLst>
              <a:ext uri="{FF2B5EF4-FFF2-40B4-BE49-F238E27FC236}">
                <a16:creationId xmlns:a16="http://schemas.microsoft.com/office/drawing/2014/main" id="{0BA9C7E5-40A5-4A49-8573-E3539CC5A51D}"/>
              </a:ext>
            </a:extLst>
          </p:cNvPr>
          <p:cNvGrpSpPr/>
          <p:nvPr/>
        </p:nvGrpSpPr>
        <p:grpSpPr>
          <a:xfrm>
            <a:off x="3937685" y="5785269"/>
            <a:ext cx="595035" cy="400887"/>
            <a:chOff x="8535394" y="3829674"/>
            <a:chExt cx="595035" cy="400887"/>
          </a:xfrm>
        </p:grpSpPr>
        <p:pic>
          <p:nvPicPr>
            <p:cNvPr id="193" name="그림 192">
              <a:hlinkClick r:id="rId18" action="ppaction://hlinksldjump"/>
              <a:extLst>
                <a:ext uri="{FF2B5EF4-FFF2-40B4-BE49-F238E27FC236}">
                  <a16:creationId xmlns:a16="http://schemas.microsoft.com/office/drawing/2014/main" id="{77384813-3248-4530-9CDE-27848274B4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>
              <a:off x="8627283" y="3829674"/>
              <a:ext cx="371520" cy="216000"/>
            </a:xfrm>
            <a:prstGeom prst="rect">
              <a:avLst/>
            </a:prstGeom>
          </p:spPr>
        </p:pic>
        <p:sp>
          <p:nvSpPr>
            <p:cNvPr id="195" name="TextBox 194">
              <a:extLst>
                <a:ext uri="{FF2B5EF4-FFF2-40B4-BE49-F238E27FC236}">
                  <a16:creationId xmlns:a16="http://schemas.microsoft.com/office/drawing/2014/main" id="{7F9EC5B1-1763-4FA6-AF77-9BB78DA402C1}"/>
                </a:ext>
              </a:extLst>
            </p:cNvPr>
            <p:cNvSpPr txBox="1"/>
            <p:nvPr/>
          </p:nvSpPr>
          <p:spPr>
            <a:xfrm>
              <a:off x="8535394" y="3999729"/>
              <a:ext cx="59503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Camera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20" name="그룹 3119">
            <a:extLst>
              <a:ext uri="{FF2B5EF4-FFF2-40B4-BE49-F238E27FC236}">
                <a16:creationId xmlns:a16="http://schemas.microsoft.com/office/drawing/2014/main" id="{67DA406B-5C12-433D-81DE-F40C764303D5}"/>
              </a:ext>
            </a:extLst>
          </p:cNvPr>
          <p:cNvGrpSpPr/>
          <p:nvPr/>
        </p:nvGrpSpPr>
        <p:grpSpPr>
          <a:xfrm>
            <a:off x="5560901" y="5699337"/>
            <a:ext cx="530915" cy="427489"/>
            <a:chOff x="8135488" y="4580639"/>
            <a:chExt cx="530915" cy="427489"/>
          </a:xfrm>
        </p:grpSpPr>
        <p:sp>
          <p:nvSpPr>
            <p:cNvPr id="210" name="TextBox 209">
              <a:extLst>
                <a:ext uri="{FF2B5EF4-FFF2-40B4-BE49-F238E27FC236}">
                  <a16:creationId xmlns:a16="http://schemas.microsoft.com/office/drawing/2014/main" id="{0EFF38B5-DBFA-4A8C-A9F4-9F9BD200CA01}"/>
                </a:ext>
              </a:extLst>
            </p:cNvPr>
            <p:cNvSpPr txBox="1"/>
            <p:nvPr/>
          </p:nvSpPr>
          <p:spPr>
            <a:xfrm>
              <a:off x="8135488" y="4777296"/>
              <a:ext cx="53091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Others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11" name="그림 210">
              <a:extLst>
                <a:ext uri="{FF2B5EF4-FFF2-40B4-BE49-F238E27FC236}">
                  <a16:creationId xmlns:a16="http://schemas.microsoft.com/office/drawing/2014/main" id="{A17CAB3D-0A88-406D-A883-FFDAFF08F5AC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8262748" y="4580639"/>
              <a:ext cx="230902" cy="252000"/>
            </a:xfrm>
            <a:prstGeom prst="rect">
              <a:avLst/>
            </a:prstGeom>
          </p:spPr>
        </p:pic>
      </p:grpSp>
      <p:grpSp>
        <p:nvGrpSpPr>
          <p:cNvPr id="3123" name="그룹 3122">
            <a:extLst>
              <a:ext uri="{FF2B5EF4-FFF2-40B4-BE49-F238E27FC236}">
                <a16:creationId xmlns:a16="http://schemas.microsoft.com/office/drawing/2014/main" id="{C3F1EBA4-89F1-4530-BDE2-F552E971191A}"/>
              </a:ext>
            </a:extLst>
          </p:cNvPr>
          <p:cNvGrpSpPr/>
          <p:nvPr/>
        </p:nvGrpSpPr>
        <p:grpSpPr>
          <a:xfrm>
            <a:off x="2428887" y="2340791"/>
            <a:ext cx="415498" cy="457317"/>
            <a:chOff x="8498315" y="2964182"/>
            <a:chExt cx="415498" cy="457317"/>
          </a:xfrm>
        </p:grpSpPr>
        <p:pic>
          <p:nvPicPr>
            <p:cNvPr id="3122" name="그림 3121">
              <a:hlinkClick r:id="" action="ppaction://noaction"/>
              <a:extLst>
                <a:ext uri="{FF2B5EF4-FFF2-40B4-BE49-F238E27FC236}">
                  <a16:creationId xmlns:a16="http://schemas.microsoft.com/office/drawing/2014/main" id="{CBECE7D7-078F-4BC5-A597-DD87E6AB6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8574188" y="2964182"/>
              <a:ext cx="303680" cy="244152"/>
            </a:xfrm>
            <a:prstGeom prst="rect">
              <a:avLst/>
            </a:prstGeom>
          </p:spPr>
        </p:pic>
        <p:sp>
          <p:nvSpPr>
            <p:cNvPr id="217" name="TextBox 216">
              <a:extLst>
                <a:ext uri="{FF2B5EF4-FFF2-40B4-BE49-F238E27FC236}">
                  <a16:creationId xmlns:a16="http://schemas.microsoft.com/office/drawing/2014/main" id="{C6364E44-3F6B-4901-AA10-2BF164EEFAB9}"/>
                </a:ext>
              </a:extLst>
            </p:cNvPr>
            <p:cNvSpPr txBox="1"/>
            <p:nvPr/>
          </p:nvSpPr>
          <p:spPr>
            <a:xfrm>
              <a:off x="8498315" y="3190667"/>
              <a:ext cx="415498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EOL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25" name="그룹 3124">
            <a:extLst>
              <a:ext uri="{FF2B5EF4-FFF2-40B4-BE49-F238E27FC236}">
                <a16:creationId xmlns:a16="http://schemas.microsoft.com/office/drawing/2014/main" id="{A0A651A4-ABB3-4A29-958B-38394FD42387}"/>
              </a:ext>
            </a:extLst>
          </p:cNvPr>
          <p:cNvGrpSpPr/>
          <p:nvPr/>
        </p:nvGrpSpPr>
        <p:grpSpPr>
          <a:xfrm>
            <a:off x="2744584" y="1771758"/>
            <a:ext cx="671979" cy="436789"/>
            <a:chOff x="8828541" y="3608844"/>
            <a:chExt cx="671979" cy="436789"/>
          </a:xfrm>
        </p:grpSpPr>
        <p:pic>
          <p:nvPicPr>
            <p:cNvPr id="3124" name="그림 3123">
              <a:extLst>
                <a:ext uri="{FF2B5EF4-FFF2-40B4-BE49-F238E27FC236}">
                  <a16:creationId xmlns:a16="http://schemas.microsoft.com/office/drawing/2014/main" id="{DF56D59D-009B-47FE-890F-24660F79F2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8949898" y="3608844"/>
              <a:ext cx="376428" cy="231221"/>
            </a:xfrm>
            <a:prstGeom prst="rect">
              <a:avLst/>
            </a:prstGeom>
          </p:spPr>
        </p:pic>
        <p:sp>
          <p:nvSpPr>
            <p:cNvPr id="220" name="TextBox 219">
              <a:extLst>
                <a:ext uri="{FF2B5EF4-FFF2-40B4-BE49-F238E27FC236}">
                  <a16:creationId xmlns:a16="http://schemas.microsoft.com/office/drawing/2014/main" id="{E3056D3D-B3BE-467E-96EE-638D793A4E7D}"/>
                </a:ext>
              </a:extLst>
            </p:cNvPr>
            <p:cNvSpPr txBox="1"/>
            <p:nvPr/>
          </p:nvSpPr>
          <p:spPr>
            <a:xfrm>
              <a:off x="8828541" y="3814801"/>
              <a:ext cx="671979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Simulator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6" name="그림 85">
            <a:extLst>
              <a:ext uri="{FF2B5EF4-FFF2-40B4-BE49-F238E27FC236}">
                <a16:creationId xmlns:a16="http://schemas.microsoft.com/office/drawing/2014/main" id="{AF32D761-4E2A-4688-9363-15F1DC50BBDF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l="1197" t="17049" r="87804" b="10656"/>
          <a:stretch/>
        </p:blipFill>
        <p:spPr>
          <a:xfrm>
            <a:off x="4516077" y="3154939"/>
            <a:ext cx="642442" cy="823421"/>
          </a:xfrm>
          <a:prstGeom prst="rect">
            <a:avLst/>
          </a:prstGeom>
        </p:spPr>
      </p:pic>
      <p:sp>
        <p:nvSpPr>
          <p:cNvPr id="87" name="타원 86">
            <a:extLst>
              <a:ext uri="{FF2B5EF4-FFF2-40B4-BE49-F238E27FC236}">
                <a16:creationId xmlns:a16="http://schemas.microsoft.com/office/drawing/2014/main" id="{EBAF4F65-73D2-44C6-BCAF-7C189B5B9912}"/>
              </a:ext>
            </a:extLst>
          </p:cNvPr>
          <p:cNvSpPr/>
          <p:nvPr/>
        </p:nvSpPr>
        <p:spPr>
          <a:xfrm>
            <a:off x="9154833" y="619513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4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89" name="타원 88">
            <a:extLst>
              <a:ext uri="{FF2B5EF4-FFF2-40B4-BE49-F238E27FC236}">
                <a16:creationId xmlns:a16="http://schemas.microsoft.com/office/drawing/2014/main" id="{695F46D5-FE7B-46AC-938E-AA57F52B33BE}"/>
              </a:ext>
            </a:extLst>
          </p:cNvPr>
          <p:cNvSpPr/>
          <p:nvPr/>
        </p:nvSpPr>
        <p:spPr>
          <a:xfrm>
            <a:off x="8226194" y="619513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1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pic>
        <p:nvPicPr>
          <p:cNvPr id="90" name="그래픽 89">
            <a:hlinkClick r:id="rId24" action="ppaction://hlinksldjump"/>
            <a:extLst>
              <a:ext uri="{FF2B5EF4-FFF2-40B4-BE49-F238E27FC236}">
                <a16:creationId xmlns:a16="http://schemas.microsoft.com/office/drawing/2014/main" id="{B0C78DEB-BBD9-4162-A2D1-77982C70B0B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226194" y="6192282"/>
            <a:ext cx="246900" cy="246900"/>
          </a:xfrm>
          <a:prstGeom prst="rect">
            <a:avLst/>
          </a:prstGeom>
        </p:spPr>
      </p:pic>
      <p:sp>
        <p:nvSpPr>
          <p:cNvPr id="91" name="타원 90">
            <a:extLst>
              <a:ext uri="{FF2B5EF4-FFF2-40B4-BE49-F238E27FC236}">
                <a16:creationId xmlns:a16="http://schemas.microsoft.com/office/drawing/2014/main" id="{E2D60183-564D-49EA-818A-DAADA6DF61B0}"/>
              </a:ext>
            </a:extLst>
          </p:cNvPr>
          <p:cNvSpPr/>
          <p:nvPr/>
        </p:nvSpPr>
        <p:spPr>
          <a:xfrm>
            <a:off x="8538853" y="619513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2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sp>
        <p:nvSpPr>
          <p:cNvPr id="92" name="타원 91">
            <a:extLst>
              <a:ext uri="{FF2B5EF4-FFF2-40B4-BE49-F238E27FC236}">
                <a16:creationId xmlns:a16="http://schemas.microsoft.com/office/drawing/2014/main" id="{D2897338-20EC-42B1-9BEF-7DBFA625B8EF}"/>
              </a:ext>
            </a:extLst>
          </p:cNvPr>
          <p:cNvSpPr/>
          <p:nvPr/>
        </p:nvSpPr>
        <p:spPr>
          <a:xfrm>
            <a:off x="8851512" y="6195452"/>
            <a:ext cx="241200" cy="2412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1000" dirty="0">
                <a:solidFill>
                  <a:schemeClr val="tx1"/>
                </a:solidFill>
              </a:rPr>
              <a:t>3</a:t>
            </a:r>
            <a:endParaRPr lang="ko-KR" altLang="en-US" sz="1000" dirty="0">
              <a:solidFill>
                <a:schemeClr val="tx1"/>
              </a:solidFill>
            </a:endParaRPr>
          </a:p>
        </p:txBody>
      </p:sp>
      <p:pic>
        <p:nvPicPr>
          <p:cNvPr id="93" name="그래픽 92">
            <a:hlinkClick r:id="rId27" action="ppaction://hlinksldjump"/>
            <a:extLst>
              <a:ext uri="{FF2B5EF4-FFF2-40B4-BE49-F238E27FC236}">
                <a16:creationId xmlns:a16="http://schemas.microsoft.com/office/drawing/2014/main" id="{2B01C6A3-F4A8-48F0-867C-24C445768DCD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545341" y="6192282"/>
            <a:ext cx="246900" cy="246900"/>
          </a:xfrm>
          <a:prstGeom prst="rect">
            <a:avLst/>
          </a:prstGeom>
        </p:spPr>
      </p:pic>
      <p:pic>
        <p:nvPicPr>
          <p:cNvPr id="94" name="그래픽 93">
            <a:hlinkClick r:id="rId28" action="ppaction://hlinksldjump"/>
            <a:extLst>
              <a:ext uri="{FF2B5EF4-FFF2-40B4-BE49-F238E27FC236}">
                <a16:creationId xmlns:a16="http://schemas.microsoft.com/office/drawing/2014/main" id="{B83EABA7-AACE-4903-9EA1-D86295DCAC61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8848662" y="6192602"/>
            <a:ext cx="246900" cy="246900"/>
          </a:xfrm>
          <a:prstGeom prst="rect">
            <a:avLst/>
          </a:prstGeom>
        </p:spPr>
      </p:pic>
      <p:pic>
        <p:nvPicPr>
          <p:cNvPr id="95" name="그래픽 94">
            <a:hlinkClick r:id="rId29" action="ppaction://hlinksldjump"/>
            <a:extLst>
              <a:ext uri="{FF2B5EF4-FFF2-40B4-BE49-F238E27FC236}">
                <a16:creationId xmlns:a16="http://schemas.microsoft.com/office/drawing/2014/main" id="{9AF9EBBC-9F51-45C1-9A25-3EE9D047201B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96DAC541-7B7A-43D3-8B79-37D633B846F1}">
                <asvg:svgBlip xmlns:asvg="http://schemas.microsoft.com/office/drawing/2016/SVG/main" r:embed="rId26"/>
              </a:ext>
            </a:extLst>
          </a:blip>
          <a:stretch>
            <a:fillRect/>
          </a:stretch>
        </p:blipFill>
        <p:spPr>
          <a:xfrm>
            <a:off x="9151983" y="6192282"/>
            <a:ext cx="246900" cy="246900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61213190-FF9E-4F18-A48D-CB8596AAB640}"/>
              </a:ext>
            </a:extLst>
          </p:cNvPr>
          <p:cNvGrpSpPr/>
          <p:nvPr/>
        </p:nvGrpSpPr>
        <p:grpSpPr>
          <a:xfrm>
            <a:off x="4731648" y="5833585"/>
            <a:ext cx="697627" cy="474649"/>
            <a:chOff x="4524379" y="5863498"/>
            <a:chExt cx="697627" cy="474649"/>
          </a:xfrm>
        </p:grpSpPr>
        <p:pic>
          <p:nvPicPr>
            <p:cNvPr id="6" name="그림 5">
              <a:hlinkClick r:id="rId30" action="ppaction://hlinksldjump"/>
              <a:extLst>
                <a:ext uri="{FF2B5EF4-FFF2-40B4-BE49-F238E27FC236}">
                  <a16:creationId xmlns:a16="http://schemas.microsoft.com/office/drawing/2014/main" id="{97BED7F7-B1BB-45A0-8A1B-730370FF5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4703197" y="5863498"/>
              <a:ext cx="272972" cy="282345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125FCE0-B2AF-40A7-9F79-AAD3E03E05DE}"/>
                </a:ext>
              </a:extLst>
            </p:cNvPr>
            <p:cNvSpPr txBox="1"/>
            <p:nvPr/>
          </p:nvSpPr>
          <p:spPr>
            <a:xfrm>
              <a:off x="4524379" y="6107315"/>
              <a:ext cx="697627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Ultrasonic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7085B21-B7B8-4CA2-8A0A-F958041E9BBC}"/>
              </a:ext>
            </a:extLst>
          </p:cNvPr>
          <p:cNvGrpSpPr/>
          <p:nvPr/>
        </p:nvGrpSpPr>
        <p:grpSpPr>
          <a:xfrm>
            <a:off x="2455595" y="4434110"/>
            <a:ext cx="366727" cy="340009"/>
            <a:chOff x="2386605" y="4397594"/>
            <a:chExt cx="366727" cy="340009"/>
          </a:xfrm>
        </p:grpSpPr>
        <p:pic>
          <p:nvPicPr>
            <p:cNvPr id="16" name="그림 15">
              <a:hlinkClick r:id="rId32" action="ppaction://hlinksldjump"/>
              <a:extLst>
                <a:ext uri="{FF2B5EF4-FFF2-40B4-BE49-F238E27FC236}">
                  <a16:creationId xmlns:a16="http://schemas.microsoft.com/office/drawing/2014/main" id="{16F505A5-0EAC-4267-AA14-4384097A1967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/>
            <a:stretch>
              <a:fillRect/>
            </a:stretch>
          </p:blipFill>
          <p:spPr>
            <a:xfrm>
              <a:off x="2386605" y="4397594"/>
              <a:ext cx="357790" cy="164390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C9BF3DA-F034-40E7-9945-05D02BCD7349}"/>
                </a:ext>
              </a:extLst>
            </p:cNvPr>
            <p:cNvSpPr txBox="1"/>
            <p:nvPr/>
          </p:nvSpPr>
          <p:spPr>
            <a:xfrm>
              <a:off x="2395542" y="4506771"/>
              <a:ext cx="35779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VIL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B7CA1E89-3F59-4D58-A0D9-46ED78893DDB}"/>
              </a:ext>
            </a:extLst>
          </p:cNvPr>
          <p:cNvGrpSpPr/>
          <p:nvPr/>
        </p:nvGrpSpPr>
        <p:grpSpPr>
          <a:xfrm>
            <a:off x="5867745" y="1278768"/>
            <a:ext cx="453970" cy="372859"/>
            <a:chOff x="7072920" y="926231"/>
            <a:chExt cx="453970" cy="372859"/>
          </a:xfrm>
        </p:grpSpPr>
        <p:pic>
          <p:nvPicPr>
            <p:cNvPr id="22" name="그림 21">
              <a:extLst>
                <a:ext uri="{FF2B5EF4-FFF2-40B4-BE49-F238E27FC236}">
                  <a16:creationId xmlns:a16="http://schemas.microsoft.com/office/drawing/2014/main" id="{B1C06D1E-1C48-41CA-8828-0F62D7AABD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/>
            <a:stretch>
              <a:fillRect/>
            </a:stretch>
          </p:blipFill>
          <p:spPr>
            <a:xfrm>
              <a:off x="7108481" y="926231"/>
              <a:ext cx="387400" cy="17525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01F369BA-C750-4DAF-AB0A-D1E4E5F46B6B}"/>
                </a:ext>
              </a:extLst>
            </p:cNvPr>
            <p:cNvSpPr txBox="1"/>
            <p:nvPr/>
          </p:nvSpPr>
          <p:spPr>
            <a:xfrm>
              <a:off x="7072920" y="1068258"/>
              <a:ext cx="45397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WCS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그룹 27">
            <a:extLst>
              <a:ext uri="{FF2B5EF4-FFF2-40B4-BE49-F238E27FC236}">
                <a16:creationId xmlns:a16="http://schemas.microsoft.com/office/drawing/2014/main" id="{65C41619-05B2-424E-98C4-7091BE0C7FAD}"/>
              </a:ext>
            </a:extLst>
          </p:cNvPr>
          <p:cNvGrpSpPr/>
          <p:nvPr/>
        </p:nvGrpSpPr>
        <p:grpSpPr>
          <a:xfrm>
            <a:off x="5292414" y="1059755"/>
            <a:ext cx="434734" cy="360793"/>
            <a:chOff x="7281296" y="1181509"/>
            <a:chExt cx="434734" cy="360793"/>
          </a:xfrm>
        </p:grpSpPr>
        <p:pic>
          <p:nvPicPr>
            <p:cNvPr id="25" name="그림 24">
              <a:extLst>
                <a:ext uri="{FF2B5EF4-FFF2-40B4-BE49-F238E27FC236}">
                  <a16:creationId xmlns:a16="http://schemas.microsoft.com/office/drawing/2014/main" id="{923DCDEA-26A5-4036-BDB3-11D6E4218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7349007" y="1181509"/>
              <a:ext cx="324305" cy="162153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EA17ED8-60C5-4BCC-9EAA-0BBD1A4232E1}"/>
                </a:ext>
              </a:extLst>
            </p:cNvPr>
            <p:cNvSpPr txBox="1"/>
            <p:nvPr/>
          </p:nvSpPr>
          <p:spPr>
            <a:xfrm>
              <a:off x="7281296" y="1311470"/>
              <a:ext cx="43473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BMS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ECB529C0-65A2-4E90-8AF7-D902BEC621D9}"/>
              </a:ext>
            </a:extLst>
          </p:cNvPr>
          <p:cNvGrpSpPr/>
          <p:nvPr/>
        </p:nvGrpSpPr>
        <p:grpSpPr>
          <a:xfrm>
            <a:off x="7073084" y="2615023"/>
            <a:ext cx="435369" cy="522907"/>
            <a:chOff x="7031152" y="2522661"/>
            <a:chExt cx="435369" cy="522907"/>
          </a:xfrm>
        </p:grpSpPr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F3EAFC2E-1CEA-4911-93C1-C00059D7D1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/>
            <a:stretch>
              <a:fillRect/>
            </a:stretch>
          </p:blipFill>
          <p:spPr>
            <a:xfrm>
              <a:off x="7031152" y="2522661"/>
              <a:ext cx="405057" cy="363801"/>
            </a:xfrm>
            <a:prstGeom prst="rect">
              <a:avLst/>
            </a:prstGeom>
          </p:spPr>
        </p:pic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2E88055-665F-4DA1-97FA-C17C0220501B}"/>
                </a:ext>
              </a:extLst>
            </p:cNvPr>
            <p:cNvSpPr txBox="1"/>
            <p:nvPr/>
          </p:nvSpPr>
          <p:spPr>
            <a:xfrm>
              <a:off x="7063847" y="2814736"/>
              <a:ext cx="402674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V2X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FEBB95AE-71C8-49FE-879D-27AA1691B679}"/>
              </a:ext>
            </a:extLst>
          </p:cNvPr>
          <p:cNvGrpSpPr/>
          <p:nvPr/>
        </p:nvGrpSpPr>
        <p:grpSpPr>
          <a:xfrm>
            <a:off x="2659880" y="4874580"/>
            <a:ext cx="563189" cy="483365"/>
            <a:chOff x="1276636" y="4966224"/>
            <a:chExt cx="563189" cy="483365"/>
          </a:xfrm>
        </p:grpSpPr>
        <p:sp>
          <p:nvSpPr>
            <p:cNvPr id="207" name="TextBox 206">
              <a:extLst>
                <a:ext uri="{FF2B5EF4-FFF2-40B4-BE49-F238E27FC236}">
                  <a16:creationId xmlns:a16="http://schemas.microsoft.com/office/drawing/2014/main" id="{DC3B68AF-9C67-4DE2-B782-C18BFFB09F6E}"/>
                </a:ext>
              </a:extLst>
            </p:cNvPr>
            <p:cNvSpPr txBox="1"/>
            <p:nvPr/>
          </p:nvSpPr>
          <p:spPr>
            <a:xfrm>
              <a:off x="1327428" y="5218757"/>
              <a:ext cx="441146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Lidar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026" name="Picture 2" descr="Valeo Scala® : a laser scanner for highly automated driving">
              <a:hlinkClick r:id="rId37" action="ppaction://hlinksldjump"/>
              <a:extLst>
                <a:ext uri="{FF2B5EF4-FFF2-40B4-BE49-F238E27FC236}">
                  <a16:creationId xmlns:a16="http://schemas.microsoft.com/office/drawing/2014/main" id="{455EF2AB-EB40-4875-8629-06DBA81A788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76636" y="4966224"/>
              <a:ext cx="563189" cy="3757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A27CEE6B-7B85-40EF-91B3-86D49CBC3792}"/>
              </a:ext>
            </a:extLst>
          </p:cNvPr>
          <p:cNvGrpSpPr/>
          <p:nvPr/>
        </p:nvGrpSpPr>
        <p:grpSpPr>
          <a:xfrm>
            <a:off x="5949680" y="5410100"/>
            <a:ext cx="877163" cy="321637"/>
            <a:chOff x="5898014" y="5515364"/>
            <a:chExt cx="877163" cy="321637"/>
          </a:xfrm>
        </p:grpSpPr>
        <p:pic>
          <p:nvPicPr>
            <p:cNvPr id="10" name="그림 9">
              <a:hlinkClick r:id="rId39" action="ppaction://hlinksldjump"/>
              <a:extLst>
                <a:ext uri="{FF2B5EF4-FFF2-40B4-BE49-F238E27FC236}">
                  <a16:creationId xmlns:a16="http://schemas.microsoft.com/office/drawing/2014/main" id="{E98B4BBA-A139-443A-B691-B9E5EBCED8D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/>
            <a:stretch>
              <a:fillRect/>
            </a:stretch>
          </p:blipFill>
          <p:spPr>
            <a:xfrm>
              <a:off x="6058133" y="5515364"/>
              <a:ext cx="467137" cy="139851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B46DBB42-400F-4022-8A08-0F53F453C3F1}"/>
                </a:ext>
              </a:extLst>
            </p:cNvPr>
            <p:cNvSpPr txBox="1"/>
            <p:nvPr/>
          </p:nvSpPr>
          <p:spPr>
            <a:xfrm>
              <a:off x="5898014" y="5606169"/>
              <a:ext cx="87716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cs typeface="Arial" panose="020B0604020202020204" pitchFamily="34" charset="0"/>
                </a:rPr>
                <a:t>ABex System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94EA6561-99BD-43EA-A20C-2DFF1F40975B}"/>
              </a:ext>
            </a:extLst>
          </p:cNvPr>
          <p:cNvGrpSpPr/>
          <p:nvPr/>
        </p:nvGrpSpPr>
        <p:grpSpPr>
          <a:xfrm>
            <a:off x="2290209" y="3789302"/>
            <a:ext cx="364202" cy="447601"/>
            <a:chOff x="748706" y="3978360"/>
            <a:chExt cx="364202" cy="447601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F8F301-DDF4-4B3C-9446-FE35354A4CA8}"/>
                </a:ext>
              </a:extLst>
            </p:cNvPr>
            <p:cNvSpPr txBox="1"/>
            <p:nvPr/>
          </p:nvSpPr>
          <p:spPr>
            <a:xfrm>
              <a:off x="748706" y="4195129"/>
              <a:ext cx="364202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sz="900" dirty="0">
                  <a:latin typeface="Arial" panose="020B0604020202020204" pitchFamily="34" charset="0"/>
                  <a:ea typeface="DengXian" panose="02010600030101010101" pitchFamily="2" charset="-122"/>
                  <a:cs typeface="Arial" panose="020B0604020202020204" pitchFamily="34" charset="0"/>
                </a:rPr>
                <a:t>HIL</a:t>
              </a:r>
              <a:endParaRPr lang="ko-KR" altLang="en-US" sz="9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3" name="그림 32">
              <a:hlinkClick r:id="rId41" action="ppaction://hlinksldjump"/>
              <a:extLst>
                <a:ext uri="{FF2B5EF4-FFF2-40B4-BE49-F238E27FC236}">
                  <a16:creationId xmlns:a16="http://schemas.microsoft.com/office/drawing/2014/main" id="{DDAB3F3E-060C-4882-88F1-187CD91A4BA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/>
            <a:stretch>
              <a:fillRect/>
            </a:stretch>
          </p:blipFill>
          <p:spPr>
            <a:xfrm>
              <a:off x="761512" y="3978360"/>
              <a:ext cx="307095" cy="2541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402324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A32C5-E72C-4252-9001-83D3E041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33</a:t>
            </a:fld>
            <a:endParaRPr lang="ko-KR" altLang="en-US"/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397C213D-10F1-451E-A1E7-B5F3CB02E190}"/>
              </a:ext>
            </a:extLst>
          </p:cNvPr>
          <p:cNvSpPr/>
          <p:nvPr/>
        </p:nvSpPr>
        <p:spPr>
          <a:xfrm>
            <a:off x="5771915" y="1568388"/>
            <a:ext cx="3840367" cy="5411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/>
                </a:solidFill>
                <a:latin typeface="+mj-ea"/>
                <a:ea typeface="+mj-ea"/>
                <a:sym typeface="Wingdings" panose="05000000000000000000" pitchFamily="2" charset="2"/>
              </a:rPr>
              <a:t>전기차 부품인 </a:t>
            </a:r>
            <a:r>
              <a:rPr lang="en-US" altLang="ko-KR" sz="900" dirty="0">
                <a:solidFill>
                  <a:schemeClr val="tx1"/>
                </a:solidFill>
                <a:latin typeface="+mj-ea"/>
                <a:ea typeface="+mj-ea"/>
                <a:sym typeface="Wingdings" panose="05000000000000000000" pitchFamily="2" charset="2"/>
              </a:rPr>
              <a:t>OBC (On-board Charger)</a:t>
            </a:r>
            <a:r>
              <a:rPr lang="ko-KR" altLang="en-US" sz="900" dirty="0">
                <a:solidFill>
                  <a:schemeClr val="tx1"/>
                </a:solidFill>
                <a:latin typeface="+mj-ea"/>
                <a:ea typeface="+mj-ea"/>
                <a:sym typeface="Wingdings" panose="05000000000000000000" pitchFamily="2" charset="2"/>
              </a:rPr>
              <a:t>의 효율 측정 및 기타 검사를 위해 최적화 되어 있는 장비 </a:t>
            </a:r>
            <a:r>
              <a:rPr lang="en-US" altLang="ko-KR" sz="900" dirty="0">
                <a:solidFill>
                  <a:schemeClr val="tx1"/>
                </a:solidFill>
                <a:latin typeface="+mj-ea"/>
                <a:ea typeface="+mj-ea"/>
                <a:sym typeface="Wingdings" panose="05000000000000000000" pitchFamily="2" charset="2"/>
              </a:rPr>
              <a:t> </a:t>
            </a:r>
            <a:endParaRPr lang="en-US" altLang="ko-KR" sz="900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pic>
        <p:nvPicPr>
          <p:cNvPr id="4" name="그림 3">
            <a:hlinkClick r:id="rId2" action="ppaction://hlinksldjump"/>
            <a:extLst>
              <a:ext uri="{FF2B5EF4-FFF2-40B4-BE49-F238E27FC236}">
                <a16:creationId xmlns:a16="http://schemas.microsoft.com/office/drawing/2014/main" id="{4F58EF86-8183-44AA-8953-E702FD0F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pic>
        <p:nvPicPr>
          <p:cNvPr id="24" name="그림 23" descr="실내, 컴퓨터, 앉아있는, 자동차이(가) 표시된 사진&#10;&#10;자동 생성된 설명">
            <a:extLst>
              <a:ext uri="{FF2B5EF4-FFF2-40B4-BE49-F238E27FC236}">
                <a16:creationId xmlns:a16="http://schemas.microsoft.com/office/drawing/2014/main" id="{0EEC4F54-C133-40B7-A2F7-CF3BB9093D7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301" y="4253104"/>
            <a:ext cx="2521167" cy="1620000"/>
          </a:xfrm>
          <a:prstGeom prst="rect">
            <a:avLst/>
          </a:prstGeom>
        </p:spPr>
      </p:pic>
      <p:pic>
        <p:nvPicPr>
          <p:cNvPr id="28" name="그림 27">
            <a:extLst>
              <a:ext uri="{FF2B5EF4-FFF2-40B4-BE49-F238E27FC236}">
                <a16:creationId xmlns:a16="http://schemas.microsoft.com/office/drawing/2014/main" id="{45B0D16C-C4C2-4747-B5AD-D162B2B33C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709" y="1392356"/>
            <a:ext cx="5123719" cy="2592000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4EFB4C9A-45A9-4AEE-AAF1-410B74AF4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0103" y="4253104"/>
            <a:ext cx="2300729" cy="16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D0A61C4-F737-4DC7-90EB-85C361FE8001}"/>
              </a:ext>
            </a:extLst>
          </p:cNvPr>
          <p:cNvSpPr txBox="1"/>
          <p:nvPr/>
        </p:nvSpPr>
        <p:spPr>
          <a:xfrm>
            <a:off x="1846270" y="5995949"/>
            <a:ext cx="2185215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GUI or </a:t>
            </a:r>
            <a:r>
              <a:rPr lang="ko-KR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상세사진 </a:t>
            </a:r>
            <a:r>
              <a:rPr lang="en-US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or </a:t>
            </a:r>
            <a:r>
              <a:rPr lang="ko-KR" altLang="en-US" sz="15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자료</a:t>
            </a:r>
            <a:r>
              <a:rPr lang="en-US" altLang="ko-KR" sz="1500" dirty="0">
                <a:solidFill>
                  <a:schemeClr val="tx1">
                    <a:lumMod val="50000"/>
                    <a:lumOff val="50000"/>
                  </a:schemeClr>
                </a:solidFill>
                <a:highlight>
                  <a:srgbClr val="FFFF00"/>
                </a:highlight>
              </a:rPr>
              <a:t> </a:t>
            </a:r>
          </a:p>
        </p:txBody>
      </p:sp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id="{4A66819A-033D-44D1-94EE-69017200AD2A}"/>
              </a:ext>
            </a:extLst>
          </p:cNvPr>
          <p:cNvGraphicFramePr>
            <a:graphicFrameLocks noGrp="1"/>
          </p:cNvGraphicFramePr>
          <p:nvPr/>
        </p:nvGraphicFramePr>
        <p:xfrm>
          <a:off x="5817254" y="2758492"/>
          <a:ext cx="3797781" cy="1394058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1120441">
                  <a:extLst>
                    <a:ext uri="{9D8B030D-6E8A-4147-A177-3AD203B41FA5}">
                      <a16:colId xmlns:a16="http://schemas.microsoft.com/office/drawing/2014/main" val="238013134"/>
                    </a:ext>
                  </a:extLst>
                </a:gridCol>
                <a:gridCol w="2677340">
                  <a:extLst>
                    <a:ext uri="{9D8B030D-6E8A-4147-A177-3AD203B41FA5}">
                      <a16:colId xmlns:a16="http://schemas.microsoft.com/office/drawing/2014/main" val="3731196924"/>
                    </a:ext>
                  </a:extLst>
                </a:gridCol>
              </a:tblGrid>
              <a:tr h="734565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>
                          <a:latin typeface="+mn-ea"/>
                          <a:ea typeface="+mn-ea"/>
                        </a:rPr>
                        <a:t>Function Test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b="0" dirty="0">
                          <a:latin typeface="+mn-ea"/>
                          <a:ea typeface="+mn-ea"/>
                        </a:rPr>
                        <a:t>릴레이 코일 검사</a:t>
                      </a:r>
                      <a:endParaRPr lang="en-US" altLang="ko-KR" sz="800" b="0" dirty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800" b="0" dirty="0">
                          <a:latin typeface="+mn-ea"/>
                          <a:ea typeface="+mn-ea"/>
                        </a:rPr>
                        <a:t>고전압 커넥터 연결 검사</a:t>
                      </a:r>
                      <a:endParaRPr lang="en-US" altLang="ko-KR" sz="800" b="0" dirty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800" b="0" dirty="0">
                          <a:latin typeface="+mn-ea"/>
                          <a:ea typeface="+mn-ea"/>
                        </a:rPr>
                        <a:t>고전압 회로 저항 검사</a:t>
                      </a:r>
                      <a:endParaRPr lang="en-US" altLang="ko-KR" sz="800" b="0" dirty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en-US" altLang="ko-KR" sz="800" b="0" dirty="0">
                          <a:latin typeface="+mn-ea"/>
                          <a:ea typeface="+mn-ea"/>
                        </a:rPr>
                        <a:t>SSR </a:t>
                      </a:r>
                      <a:r>
                        <a:rPr lang="ko-KR" altLang="en-US" sz="800" b="0" dirty="0">
                          <a:latin typeface="+mn-ea"/>
                          <a:ea typeface="+mn-ea"/>
                        </a:rPr>
                        <a:t>기능 검사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8152794"/>
                  </a:ext>
                </a:extLst>
              </a:tr>
              <a:tr h="415189">
                <a:tc>
                  <a:txBody>
                    <a:bodyPr/>
                    <a:lstStyle/>
                    <a:p>
                      <a:pPr marL="0" marR="0" indent="0" algn="l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>
                          <a:latin typeface="+mn-ea"/>
                          <a:ea typeface="+mn-ea"/>
                        </a:rPr>
                        <a:t>Hi-pot Test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ko-KR" altLang="en-US" sz="800" dirty="0" err="1">
                          <a:latin typeface="+mn-ea"/>
                          <a:ea typeface="+mn-ea"/>
                        </a:rPr>
                        <a:t>내전압</a:t>
                      </a:r>
                      <a:r>
                        <a:rPr lang="ko-KR" altLang="en-US" sz="800" dirty="0">
                          <a:latin typeface="+mn-ea"/>
                          <a:ea typeface="+mn-ea"/>
                        </a:rPr>
                        <a:t> 검사</a:t>
                      </a:r>
                      <a:endParaRPr lang="en-US" altLang="ko-KR" sz="800" dirty="0">
                        <a:latin typeface="+mn-ea"/>
                        <a:ea typeface="+mn-ea"/>
                      </a:endParaRPr>
                    </a:p>
                    <a:p>
                      <a:pPr latinLnBrk="1"/>
                      <a:r>
                        <a:rPr lang="ko-KR" altLang="en-US" sz="800" dirty="0">
                          <a:latin typeface="+mn-ea"/>
                          <a:ea typeface="+mn-ea"/>
                        </a:rPr>
                        <a:t>절연저항 검사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226711"/>
                  </a:ext>
                </a:extLst>
              </a:tr>
              <a:tr h="244304">
                <a:tc>
                  <a:txBody>
                    <a:bodyPr/>
                    <a:lstStyle/>
                    <a:p>
                      <a:pPr marL="0" marR="0" indent="0" algn="l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b="1" dirty="0">
                          <a:latin typeface="+mn-ea"/>
                          <a:ea typeface="+mn-ea"/>
                        </a:rPr>
                        <a:t>Calibration Test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>
                          <a:latin typeface="+mn-ea"/>
                          <a:ea typeface="+mn-ea"/>
                        </a:rPr>
                        <a:t>Calibration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9574023"/>
                  </a:ext>
                </a:extLst>
              </a:tr>
            </a:tbl>
          </a:graphicData>
        </a:graphic>
      </p:graphicFrame>
      <p:grpSp>
        <p:nvGrpSpPr>
          <p:cNvPr id="41" name="그룹 40">
            <a:extLst>
              <a:ext uri="{FF2B5EF4-FFF2-40B4-BE49-F238E27FC236}">
                <a16:creationId xmlns:a16="http://schemas.microsoft.com/office/drawing/2014/main" id="{D0E4E7E4-E7E8-4CC5-A012-9CFD3872F6CF}"/>
              </a:ext>
            </a:extLst>
          </p:cNvPr>
          <p:cNvGrpSpPr/>
          <p:nvPr/>
        </p:nvGrpSpPr>
        <p:grpSpPr>
          <a:xfrm>
            <a:off x="5817254" y="2455329"/>
            <a:ext cx="3752037" cy="251812"/>
            <a:chOff x="5649474" y="2455329"/>
            <a:chExt cx="3752037" cy="251812"/>
          </a:xfrm>
        </p:grpSpPr>
        <p:sp>
          <p:nvSpPr>
            <p:cNvPr id="33" name="모서리가 둥근 직사각형 12">
              <a:extLst>
                <a:ext uri="{FF2B5EF4-FFF2-40B4-BE49-F238E27FC236}">
                  <a16:creationId xmlns:a16="http://schemas.microsoft.com/office/drawing/2014/main" id="{D1BFC3FF-190F-4861-A819-FE71DF81F50F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36" name="직선 연결선 35">
              <a:extLst>
                <a:ext uri="{FF2B5EF4-FFF2-40B4-BE49-F238E27FC236}">
                  <a16:creationId xmlns:a16="http://schemas.microsoft.com/office/drawing/2014/main" id="{483A468A-85EB-4F44-8070-D2F4D41C55B4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9" name="직선 연결선 38">
            <a:extLst>
              <a:ext uri="{FF2B5EF4-FFF2-40B4-BE49-F238E27FC236}">
                <a16:creationId xmlns:a16="http://schemas.microsoft.com/office/drawing/2014/main" id="{1F505824-079B-42AE-BE34-9BD9706B73A4}"/>
              </a:ext>
            </a:extLst>
          </p:cNvPr>
          <p:cNvCxnSpPr>
            <a:cxnSpLocks/>
          </p:cNvCxnSpPr>
          <p:nvPr/>
        </p:nvCxnSpPr>
        <p:spPr>
          <a:xfrm>
            <a:off x="5817254" y="23331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A3E912AE-3741-4294-9E3C-CDFF9F23F33A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46" name="모서리가 둥근 직사각형 12">
              <a:extLst>
                <a:ext uri="{FF2B5EF4-FFF2-40B4-BE49-F238E27FC236}">
                  <a16:creationId xmlns:a16="http://schemas.microsoft.com/office/drawing/2014/main" id="{51173657-FD95-48AD-A45F-24B85DAF4112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7" name="직선 연결선 46">
              <a:extLst>
                <a:ext uri="{FF2B5EF4-FFF2-40B4-BE49-F238E27FC236}">
                  <a16:creationId xmlns:a16="http://schemas.microsoft.com/office/drawing/2014/main" id="{A999F43F-5541-4533-8499-2E7795011A23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B4F6B1C1-F906-4DEF-A6B0-123CA7618EB1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49" name="모서리가 둥근 직사각형 12">
              <a:extLst>
                <a:ext uri="{FF2B5EF4-FFF2-40B4-BE49-F238E27FC236}">
                  <a16:creationId xmlns:a16="http://schemas.microsoft.com/office/drawing/2014/main" id="{28FB3501-9C48-47EF-83ED-81A55E06C18B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50" name="직선 연결선 49">
              <a:extLst>
                <a:ext uri="{FF2B5EF4-FFF2-40B4-BE49-F238E27FC236}">
                  <a16:creationId xmlns:a16="http://schemas.microsoft.com/office/drawing/2014/main" id="{417F1694-0816-431B-A227-00B42D322633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AA53FA12-91AE-4A23-BCDF-B71328699638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D524FB5B-C728-427E-9203-A3C3C0DBD810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57" name="모서리가 둥근 직사각형 12">
              <a:extLst>
                <a:ext uri="{FF2B5EF4-FFF2-40B4-BE49-F238E27FC236}">
                  <a16:creationId xmlns:a16="http://schemas.microsoft.com/office/drawing/2014/main" id="{EE6AE834-C7D7-4F06-AC7F-F95C6FE532D8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58" name="직선 연결선 57">
              <a:extLst>
                <a:ext uri="{FF2B5EF4-FFF2-40B4-BE49-F238E27FC236}">
                  <a16:creationId xmlns:a16="http://schemas.microsoft.com/office/drawing/2014/main" id="{6CFC0540-6C8C-46E4-81D8-9661A8E01AF9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BADA18F1-B426-40B0-A12E-25EFA09B627F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직사각형 61">
            <a:extLst>
              <a:ext uri="{FF2B5EF4-FFF2-40B4-BE49-F238E27FC236}">
                <a16:creationId xmlns:a16="http://schemas.microsoft.com/office/drawing/2014/main" id="{492F0861-BE8A-4374-89FF-D8126C9C7401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/>
                </a:solidFill>
                <a:sym typeface="Wingdings" panose="05000000000000000000" pitchFamily="2" charset="2"/>
              </a:rPr>
              <a:t>친환경</a:t>
            </a: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ko-KR" altLang="en-US" sz="900" dirty="0">
                <a:solidFill>
                  <a:schemeClr val="tx1"/>
                </a:solidFill>
                <a:sym typeface="Wingdings" panose="05000000000000000000" pitchFamily="2" charset="2"/>
              </a:rPr>
              <a:t>전기차</a:t>
            </a: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ko-KR" altLang="en-US" sz="900" dirty="0" err="1">
                <a:solidFill>
                  <a:schemeClr val="tx1"/>
                </a:solidFill>
                <a:sym typeface="Wingdings" panose="05000000000000000000" pitchFamily="2" charset="2"/>
              </a:rPr>
              <a:t>그린카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50550440-B010-41AB-BE9E-7DFCA48752C0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직사각형 65">
            <a:extLst>
              <a:ext uri="{FF2B5EF4-FFF2-40B4-BE49-F238E27FC236}">
                <a16:creationId xmlns:a16="http://schemas.microsoft.com/office/drawing/2014/main" id="{8715B3A2-0AEB-488B-88E7-214DA80D8580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L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L-I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H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A37EA53-E86C-447E-BDDB-3453FFEAC2BA}"/>
              </a:ext>
            </a:extLst>
          </p:cNvPr>
          <p:cNvSpPr txBox="1"/>
          <p:nvPr/>
        </p:nvSpPr>
        <p:spPr>
          <a:xfrm>
            <a:off x="222250" y="700468"/>
            <a:ext cx="313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O</a:t>
            </a:r>
            <a:r>
              <a:rPr lang="en-US" altLang="ko-KR" b="1" dirty="0">
                <a:solidFill>
                  <a:srgbClr val="001B42"/>
                </a:solidFill>
                <a:ea typeface="Noto Sans CJK KR Bold" panose="020B0800000000000000" pitchFamily="34" charset="-127"/>
              </a:rPr>
              <a:t>BCM TEST BENCH</a:t>
            </a:r>
          </a:p>
        </p:txBody>
      </p:sp>
      <p:pic>
        <p:nvPicPr>
          <p:cNvPr id="34" name="그래픽 33">
            <a:extLst>
              <a:ext uri="{FF2B5EF4-FFF2-40B4-BE49-F238E27FC236}">
                <a16:creationId xmlns:a16="http://schemas.microsoft.com/office/drawing/2014/main" id="{4FCEB0DE-7F78-48F9-9426-9C125FEDEDC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50000"/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9194" y="2581235"/>
            <a:ext cx="3566547" cy="544049"/>
          </a:xfrm>
          <a:prstGeom prst="rect">
            <a:avLst/>
          </a:prstGeom>
        </p:spPr>
      </p:pic>
      <p:sp>
        <p:nvSpPr>
          <p:cNvPr id="32" name="순서도: 대체 처리 31">
            <a:extLst>
              <a:ext uri="{FF2B5EF4-FFF2-40B4-BE49-F238E27FC236}">
                <a16:creationId xmlns:a16="http://schemas.microsoft.com/office/drawing/2014/main" id="{79C0CE14-C5F8-4D86-A063-8A8B9FE0D472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40" name="제목 1">
            <a:extLst>
              <a:ext uri="{FF2B5EF4-FFF2-40B4-BE49-F238E27FC236}">
                <a16:creationId xmlns:a16="http://schemas.microsoft.com/office/drawing/2014/main" id="{F12E0725-ABC9-4B14-B55B-44D151F6BE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127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615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264175-9401-45C0-8258-86FAF0C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A32C5-E72C-4252-9001-83D3E041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34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91A18-A16B-4031-A25F-B44F3E20F917}"/>
              </a:ext>
            </a:extLst>
          </p:cNvPr>
          <p:cNvSpPr txBox="1"/>
          <p:nvPr/>
        </p:nvSpPr>
        <p:spPr>
          <a:xfrm>
            <a:off x="222250" y="685228"/>
            <a:ext cx="313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H</a:t>
            </a:r>
            <a:r>
              <a:rPr lang="en-US" altLang="ko-KR" b="1" dirty="0">
                <a:solidFill>
                  <a:srgbClr val="001B42"/>
                </a:solidFill>
                <a:ea typeface="Noto Sans CJK KR Bold" panose="020B0800000000000000" pitchFamily="34" charset="-127"/>
              </a:rPr>
              <a:t>IL (Hardware In The Loop)</a:t>
            </a:r>
          </a:p>
        </p:txBody>
      </p:sp>
      <p:pic>
        <p:nvPicPr>
          <p:cNvPr id="4" name="그림 3">
            <a:hlinkClick r:id="rId2" action="ppaction://hlinksldjump"/>
            <a:extLst>
              <a:ext uri="{FF2B5EF4-FFF2-40B4-BE49-F238E27FC236}">
                <a16:creationId xmlns:a16="http://schemas.microsoft.com/office/drawing/2014/main" id="{4F58EF86-8183-44AA-8953-E702FD0F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pic>
        <p:nvPicPr>
          <p:cNvPr id="26" name="그림 25" descr="실내, 테이블, 하얀색, 앉아있는이(가) 표시된 사진&#10;&#10;자동 생성된 설명">
            <a:extLst>
              <a:ext uri="{FF2B5EF4-FFF2-40B4-BE49-F238E27FC236}">
                <a16:creationId xmlns:a16="http://schemas.microsoft.com/office/drawing/2014/main" id="{B30C958A-DD5D-43B6-BCA2-81BC310A9C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" r="2633"/>
          <a:stretch/>
        </p:blipFill>
        <p:spPr>
          <a:xfrm>
            <a:off x="335663" y="1162542"/>
            <a:ext cx="5179045" cy="2196000"/>
          </a:xfrm>
          <a:prstGeom prst="rect">
            <a:avLst/>
          </a:prstGeom>
        </p:spPr>
      </p:pic>
      <p:pic>
        <p:nvPicPr>
          <p:cNvPr id="27" name="Grafik 7">
            <a:extLst>
              <a:ext uri="{FF2B5EF4-FFF2-40B4-BE49-F238E27FC236}">
                <a16:creationId xmlns:a16="http://schemas.microsoft.com/office/drawing/2014/main" id="{471A2C1E-C513-4437-9711-FBDA1F172C1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95"/>
          <a:stretch/>
        </p:blipFill>
        <p:spPr>
          <a:xfrm>
            <a:off x="335663" y="3510648"/>
            <a:ext cx="1314532" cy="2880000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509FB007-B5FB-475D-9B98-CAA5ABDED380}"/>
              </a:ext>
            </a:extLst>
          </p:cNvPr>
          <p:cNvGrpSpPr/>
          <p:nvPr/>
        </p:nvGrpSpPr>
        <p:grpSpPr>
          <a:xfrm>
            <a:off x="5817254" y="2455329"/>
            <a:ext cx="3752037" cy="251812"/>
            <a:chOff x="5649474" y="2455329"/>
            <a:chExt cx="3752037" cy="251812"/>
          </a:xfrm>
        </p:grpSpPr>
        <p:sp>
          <p:nvSpPr>
            <p:cNvPr id="32" name="모서리가 둥근 직사각형 12">
              <a:extLst>
                <a:ext uri="{FF2B5EF4-FFF2-40B4-BE49-F238E27FC236}">
                  <a16:creationId xmlns:a16="http://schemas.microsoft.com/office/drawing/2014/main" id="{02728F10-D0AF-41D2-A7E4-D519C1038742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BE60E092-F473-4A58-94F0-D7CF380F2F61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745F868-3F7D-40C0-9DA7-BA6CF065189C}"/>
              </a:ext>
            </a:extLst>
          </p:cNvPr>
          <p:cNvCxnSpPr>
            <a:cxnSpLocks/>
          </p:cNvCxnSpPr>
          <p:nvPr/>
        </p:nvCxnSpPr>
        <p:spPr>
          <a:xfrm>
            <a:off x="5817254" y="23331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4AEF81E-0A31-4B71-9BD7-3E7B72AC58E2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36" name="모서리가 둥근 직사각형 12">
              <a:extLst>
                <a:ext uri="{FF2B5EF4-FFF2-40B4-BE49-F238E27FC236}">
                  <a16:creationId xmlns:a16="http://schemas.microsoft.com/office/drawing/2014/main" id="{9B2CA5E1-B773-4AA8-B22F-243F94B2580A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121A26F0-711B-4F0F-8719-874A20860632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00A8BFC-1C99-43D6-A451-FFC5473551E6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39" name="모서리가 둥근 직사각형 12">
              <a:extLst>
                <a:ext uri="{FF2B5EF4-FFF2-40B4-BE49-F238E27FC236}">
                  <a16:creationId xmlns:a16="http://schemas.microsoft.com/office/drawing/2014/main" id="{DA99D77C-FD7C-437F-8176-AE28DE2C9686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2C584D45-06AC-4049-9FB3-BFFC67FA1A3A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C910CE43-8A67-4C19-AFAA-01069A78F0AD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5E2A06A-EA1F-40BC-8E68-9C2F4622E8BD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43" name="모서리가 둥근 직사각형 12">
              <a:extLst>
                <a:ext uri="{FF2B5EF4-FFF2-40B4-BE49-F238E27FC236}">
                  <a16:creationId xmlns:a16="http://schemas.microsoft.com/office/drawing/2014/main" id="{3C8A9312-4891-4E50-9FA4-A3F3788C1747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C3B6234F-25F5-4D09-A74C-DC3302659B59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D79D62F6-B5DC-43A3-8724-344B635D61CC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37D47CE-FD50-4827-B5CB-9423C0652408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#HIL, #SENSOR FUSION, #RealTime #Close Loop #ADAS #AUTONOMOUS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97EC308A-89BC-458D-A43E-B9D2AFBAADC6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F425235-8014-4C6D-9B73-75425727D699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H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A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M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5A3C4A1-72C7-4B6B-BDFF-D288A6A460EA}"/>
              </a:ext>
            </a:extLst>
          </p:cNvPr>
          <p:cNvSpPr/>
          <p:nvPr/>
        </p:nvSpPr>
        <p:spPr>
          <a:xfrm>
            <a:off x="5817254" y="2711639"/>
            <a:ext cx="3840367" cy="154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NI Solution (NI RT &amp; </a:t>
            </a:r>
            <a:r>
              <a:rPr lang="en-US" altLang="ko-KR" sz="900" dirty="0" err="1">
                <a:solidFill>
                  <a:schemeClr val="tx1"/>
                </a:solidFill>
                <a:sym typeface="Wingdings" panose="05000000000000000000" pitchFamily="2" charset="2"/>
              </a:rPr>
              <a:t>Veristand</a:t>
            </a: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 Software)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Interface with Vires VTD &amp; IPG Carmaker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NI PXI &amp; ABex Hardware Platform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FIU(Failure Insertion Unit) Function Test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Sensor Simulation with FPGA 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Digital &amp; Analog Signal Automation Test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CAN FD / CAN / LIN / Automotive Ethernet (100base T1 &amp; 1000base T1)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Multi ECU TEST &amp; SENSOR FUSION (Real Time)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Close Loop &amp; Open Loop Test</a:t>
            </a:r>
          </a:p>
          <a:p>
            <a:pPr>
              <a:lnSpc>
                <a:spcPct val="150000"/>
              </a:lnSpc>
            </a:pPr>
            <a:endParaRPr lang="en-US" altLang="ko-KR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altLang="ko-KR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altLang="ko-KR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C9268D7-E237-46BA-8115-CF7DF0BC5728}"/>
              </a:ext>
            </a:extLst>
          </p:cNvPr>
          <p:cNvSpPr/>
          <p:nvPr/>
        </p:nvSpPr>
        <p:spPr>
          <a:xfrm>
            <a:off x="5817253" y="1577748"/>
            <a:ext cx="3840367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900" b="0" i="0" dirty="0">
                <a:solidFill>
                  <a:srgbClr val="555555"/>
                </a:solidFill>
                <a:effectLst/>
                <a:latin typeface="Noto Sans KR"/>
              </a:rPr>
              <a:t> 제어 시스템 소프트웨어와 컨트롤러를 실제 하드웨어 구성 요소로 테스트하여 보다 현실적인 피드백을 제공하는 최고의 </a:t>
            </a:r>
            <a:r>
              <a:rPr lang="ko-KR" altLang="en-US" sz="900" b="0" i="0" dirty="0" err="1">
                <a:solidFill>
                  <a:srgbClr val="555555"/>
                </a:solidFill>
                <a:effectLst/>
                <a:latin typeface="Noto Sans KR"/>
              </a:rPr>
              <a:t>폐루프</a:t>
            </a:r>
            <a:r>
              <a:rPr lang="ko-KR" altLang="en-US" sz="900" b="0" i="0" dirty="0">
                <a:solidFill>
                  <a:srgbClr val="555555"/>
                </a:solidFill>
                <a:effectLst/>
                <a:latin typeface="Noto Sans KR"/>
              </a:rPr>
              <a:t> 시뮬레이션 유형입니다</a:t>
            </a:r>
            <a:r>
              <a:rPr lang="en-US" altLang="ko-KR" sz="900" b="0" i="0" dirty="0">
                <a:solidFill>
                  <a:srgbClr val="555555"/>
                </a:solidFill>
                <a:effectLst/>
                <a:latin typeface="Noto Sans KR"/>
              </a:rPr>
              <a:t>.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pic>
        <p:nvPicPr>
          <p:cNvPr id="56" name="그림 55" descr="스크린샷이(가) 표시된 사진&#10;&#10;자동 생성된 설명">
            <a:extLst>
              <a:ext uri="{FF2B5EF4-FFF2-40B4-BE49-F238E27FC236}">
                <a16:creationId xmlns:a16="http://schemas.microsoft.com/office/drawing/2014/main" id="{0CDFBAD9-5218-47F0-B83E-119E2A4ECE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5" t="12392" r="2380" b="6047"/>
          <a:stretch/>
        </p:blipFill>
        <p:spPr>
          <a:xfrm>
            <a:off x="1840963" y="3504501"/>
            <a:ext cx="3694846" cy="2842204"/>
          </a:xfrm>
          <a:prstGeom prst="rect">
            <a:avLst/>
          </a:prstGeom>
        </p:spPr>
      </p:pic>
      <p:pic>
        <p:nvPicPr>
          <p:cNvPr id="58" name="그림 57">
            <a:extLst>
              <a:ext uri="{FF2B5EF4-FFF2-40B4-BE49-F238E27FC236}">
                <a16:creationId xmlns:a16="http://schemas.microsoft.com/office/drawing/2014/main" id="{9E179B8D-362E-486F-AF6B-03484D5926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18086" y="4712993"/>
            <a:ext cx="1061122" cy="653400"/>
          </a:xfrm>
          <a:prstGeom prst="rect">
            <a:avLst/>
          </a:prstGeom>
        </p:spPr>
      </p:pic>
      <p:pic>
        <p:nvPicPr>
          <p:cNvPr id="59" name="ScenarioDemo2_4">
            <a:hlinkClick r:id="" action="ppaction://media"/>
            <a:extLst>
              <a:ext uri="{FF2B5EF4-FFF2-40B4-BE49-F238E27FC236}">
                <a16:creationId xmlns:a16="http://schemas.microsoft.com/office/drawing/2014/main" id="{C07C3A08-6490-4097-B249-0F2B7A73E6E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0953"/>
          <a:stretch/>
        </p:blipFill>
        <p:spPr>
          <a:xfrm>
            <a:off x="3046628" y="3577352"/>
            <a:ext cx="1374370" cy="880797"/>
          </a:xfrm>
          <a:prstGeom prst="rect">
            <a:avLst/>
          </a:prstGeom>
        </p:spPr>
      </p:pic>
      <p:pic>
        <p:nvPicPr>
          <p:cNvPr id="51" name="그림 50">
            <a:extLst>
              <a:ext uri="{FF2B5EF4-FFF2-40B4-BE49-F238E27FC236}">
                <a16:creationId xmlns:a16="http://schemas.microsoft.com/office/drawing/2014/main" id="{18EF2950-1BE7-451D-ADDE-F4A2A21285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56803" y="4749951"/>
            <a:ext cx="325422" cy="108000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EA0E24C2-731D-4F55-8EC8-80535BC791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09098" y="4902743"/>
            <a:ext cx="222046" cy="144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51687A8-83EB-409A-8CB1-BAE9C711878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86312" y="5523078"/>
            <a:ext cx="425768" cy="428142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38DE9C31-2AA3-4AA5-9D73-5E24CF16575D}"/>
              </a:ext>
            </a:extLst>
          </p:cNvPr>
          <p:cNvPicPr>
            <a:picLocks noChangeAspect="1"/>
          </p:cNvPicPr>
          <p:nvPr/>
        </p:nvPicPr>
        <p:blipFill>
          <a:blip r:embed="rId12">
            <a:alphaModFix amt="50000"/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19765" y="2341877"/>
            <a:ext cx="3566547" cy="544049"/>
          </a:xfrm>
          <a:prstGeom prst="rect">
            <a:avLst/>
          </a:prstGeom>
        </p:spPr>
      </p:pic>
      <p:sp>
        <p:nvSpPr>
          <p:cNvPr id="50" name="순서도: 대체 처리 49">
            <a:extLst>
              <a:ext uri="{FF2B5EF4-FFF2-40B4-BE49-F238E27FC236}">
                <a16:creationId xmlns:a16="http://schemas.microsoft.com/office/drawing/2014/main" id="{BDDB0CAA-7B85-49B0-B280-7AA8DDC2E105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62097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264175-9401-45C0-8258-86FAF0C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A32C5-E72C-4252-9001-83D3E041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35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91A18-A16B-4031-A25F-B44F3E20F917}"/>
              </a:ext>
            </a:extLst>
          </p:cNvPr>
          <p:cNvSpPr txBox="1"/>
          <p:nvPr/>
        </p:nvSpPr>
        <p:spPr>
          <a:xfrm>
            <a:off x="222250" y="685228"/>
            <a:ext cx="313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V</a:t>
            </a:r>
            <a:r>
              <a:rPr lang="en-US" altLang="ko-KR" b="1" dirty="0">
                <a:solidFill>
                  <a:srgbClr val="001B42"/>
                </a:solidFill>
                <a:ea typeface="Noto Sans CJK KR Bold" panose="020B0800000000000000" pitchFamily="34" charset="-127"/>
              </a:rPr>
              <a:t>IL (Vehicle In The Loop)</a:t>
            </a:r>
          </a:p>
        </p:txBody>
      </p:sp>
      <p:pic>
        <p:nvPicPr>
          <p:cNvPr id="4" name="그림 3">
            <a:hlinkClick r:id="rId2" action="ppaction://hlinksldjump"/>
            <a:extLst>
              <a:ext uri="{FF2B5EF4-FFF2-40B4-BE49-F238E27FC236}">
                <a16:creationId xmlns:a16="http://schemas.microsoft.com/office/drawing/2014/main" id="{4F58EF86-8183-44AA-8953-E702FD0F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509FB007-B5FB-475D-9B98-CAA5ABDED380}"/>
              </a:ext>
            </a:extLst>
          </p:cNvPr>
          <p:cNvGrpSpPr/>
          <p:nvPr/>
        </p:nvGrpSpPr>
        <p:grpSpPr>
          <a:xfrm>
            <a:off x="5817254" y="2455329"/>
            <a:ext cx="3752037" cy="251812"/>
            <a:chOff x="5649474" y="2455329"/>
            <a:chExt cx="3752037" cy="251812"/>
          </a:xfrm>
        </p:grpSpPr>
        <p:sp>
          <p:nvSpPr>
            <p:cNvPr id="32" name="모서리가 둥근 직사각형 12">
              <a:extLst>
                <a:ext uri="{FF2B5EF4-FFF2-40B4-BE49-F238E27FC236}">
                  <a16:creationId xmlns:a16="http://schemas.microsoft.com/office/drawing/2014/main" id="{02728F10-D0AF-41D2-A7E4-D519C1038742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BE60E092-F473-4A58-94F0-D7CF380F2F61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745F868-3F7D-40C0-9DA7-BA6CF065189C}"/>
              </a:ext>
            </a:extLst>
          </p:cNvPr>
          <p:cNvCxnSpPr>
            <a:cxnSpLocks/>
          </p:cNvCxnSpPr>
          <p:nvPr/>
        </p:nvCxnSpPr>
        <p:spPr>
          <a:xfrm>
            <a:off x="5817254" y="23331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4AEF81E-0A31-4B71-9BD7-3E7B72AC58E2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36" name="모서리가 둥근 직사각형 12">
              <a:extLst>
                <a:ext uri="{FF2B5EF4-FFF2-40B4-BE49-F238E27FC236}">
                  <a16:creationId xmlns:a16="http://schemas.microsoft.com/office/drawing/2014/main" id="{9B2CA5E1-B773-4AA8-B22F-243F94B2580A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121A26F0-711B-4F0F-8719-874A20860632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00A8BFC-1C99-43D6-A451-FFC5473551E6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39" name="모서리가 둥근 직사각형 12">
              <a:extLst>
                <a:ext uri="{FF2B5EF4-FFF2-40B4-BE49-F238E27FC236}">
                  <a16:creationId xmlns:a16="http://schemas.microsoft.com/office/drawing/2014/main" id="{DA99D77C-FD7C-437F-8176-AE28DE2C9686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2C584D45-06AC-4049-9FB3-BFFC67FA1A3A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C910CE43-8A67-4C19-AFAA-01069A78F0AD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5E2A06A-EA1F-40BC-8E68-9C2F4622E8BD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43" name="모서리가 둥근 직사각형 12">
              <a:extLst>
                <a:ext uri="{FF2B5EF4-FFF2-40B4-BE49-F238E27FC236}">
                  <a16:creationId xmlns:a16="http://schemas.microsoft.com/office/drawing/2014/main" id="{3C8A9312-4891-4E50-9FA4-A3F3788C1747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C3B6234F-25F5-4D09-A74C-DC3302659B59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D79D62F6-B5DC-43A3-8724-344B635D61CC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37D47CE-FD50-4827-B5CB-9423C0652408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#Xil, #RTS #Close Loop #ADAS #AUTONOMOUS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97EC308A-89BC-458D-A43E-B9D2AFBAADC6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F425235-8014-4C6D-9B73-75425727D699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K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T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5A3C4A1-72C7-4B6B-BDFF-D288A6A460EA}"/>
              </a:ext>
            </a:extLst>
          </p:cNvPr>
          <p:cNvSpPr/>
          <p:nvPr/>
        </p:nvSpPr>
        <p:spPr>
          <a:xfrm>
            <a:off x="5817254" y="2711639"/>
            <a:ext cx="3840367" cy="154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Vehicle in the loop test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NI Solution (NI RT &amp; Veristand Software)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Interface with Vires VTD &amp; IPG Carmaker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NI PXI &amp; ABex Hardware Platform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Sensor Simulation with FPGA 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Digital &amp; Analog Signal Automation Test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CAN FD / CAN 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Multi ECU TEST &amp; SENSOR FUSION (Real Time)</a:t>
            </a: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Close Loop &amp; Open Loop Test</a:t>
            </a:r>
          </a:p>
          <a:p>
            <a:pPr>
              <a:lnSpc>
                <a:spcPct val="150000"/>
              </a:lnSpc>
            </a:pPr>
            <a:endParaRPr lang="en-US" altLang="ko-KR" sz="9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C9268D7-E237-46BA-8115-CF7DF0BC5728}"/>
              </a:ext>
            </a:extLst>
          </p:cNvPr>
          <p:cNvSpPr/>
          <p:nvPr/>
        </p:nvSpPr>
        <p:spPr>
          <a:xfrm>
            <a:off x="5817253" y="1577748"/>
            <a:ext cx="3840367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900" b="0" i="0" dirty="0">
                <a:solidFill>
                  <a:srgbClr val="555555"/>
                </a:solidFill>
                <a:effectLst/>
                <a:latin typeface="Noto Sans KR"/>
              </a:rPr>
              <a:t> 제어 시스템 소프트웨어와 컨트롤러를 실제 하드웨어 구성 요소로 테스트하여 보다 현실적인 피드백을 제공하는 최고의 </a:t>
            </a:r>
            <a:r>
              <a:rPr lang="ko-KR" altLang="en-US" sz="900" b="0" i="0" dirty="0" err="1">
                <a:solidFill>
                  <a:srgbClr val="555555"/>
                </a:solidFill>
                <a:effectLst/>
                <a:latin typeface="Noto Sans KR"/>
              </a:rPr>
              <a:t>폐루프</a:t>
            </a:r>
            <a:r>
              <a:rPr lang="ko-KR" altLang="en-US" sz="900" b="0" i="0" dirty="0">
                <a:solidFill>
                  <a:srgbClr val="555555"/>
                </a:solidFill>
                <a:effectLst/>
                <a:latin typeface="Noto Sans KR"/>
              </a:rPr>
              <a:t> 시뮬레이션 유형입니다</a:t>
            </a:r>
            <a:r>
              <a:rPr lang="en-US" altLang="ko-KR" sz="900" b="0" i="0" dirty="0">
                <a:solidFill>
                  <a:srgbClr val="555555"/>
                </a:solidFill>
                <a:effectLst/>
                <a:latin typeface="Noto Sans KR"/>
              </a:rPr>
              <a:t>.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pic>
        <p:nvPicPr>
          <p:cNvPr id="10" name="그림 9">
            <a:extLst>
              <a:ext uri="{FF2B5EF4-FFF2-40B4-BE49-F238E27FC236}">
                <a16:creationId xmlns:a16="http://schemas.microsoft.com/office/drawing/2014/main" id="{427B73A0-17A7-41A6-A653-CE39CBEC6A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250" y="4104312"/>
            <a:ext cx="2492308" cy="1872000"/>
          </a:xfrm>
          <a:prstGeom prst="rect">
            <a:avLst/>
          </a:prstGeom>
        </p:spPr>
      </p:pic>
      <p:pic>
        <p:nvPicPr>
          <p:cNvPr id="13" name="그림 12">
            <a:extLst>
              <a:ext uri="{FF2B5EF4-FFF2-40B4-BE49-F238E27FC236}">
                <a16:creationId xmlns:a16="http://schemas.microsoft.com/office/drawing/2014/main" id="{371C27E1-0455-4AFA-BE30-0165FDD3E6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340" y="4096797"/>
            <a:ext cx="2632973" cy="1872000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BCD10AD0-2855-44CA-9C6F-EB210CC5A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2251" y="1722357"/>
            <a:ext cx="2514480" cy="1620000"/>
          </a:xfrm>
          <a:prstGeom prst="rect">
            <a:avLst/>
          </a:prstGeom>
        </p:spPr>
      </p:pic>
      <p:pic>
        <p:nvPicPr>
          <p:cNvPr id="2050" name="그림 3">
            <a:extLst>
              <a:ext uri="{FF2B5EF4-FFF2-40B4-BE49-F238E27FC236}">
                <a16:creationId xmlns:a16="http://schemas.microsoft.com/office/drawing/2014/main" id="{ED219870-028B-47BF-92BE-462A8B0EDE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732" y="1629000"/>
            <a:ext cx="269523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:a16="http://schemas.microsoft.com/office/drawing/2014/main" id="{E22B2A2C-C26D-40E8-ACA4-C923A5676DF7}"/>
              </a:ext>
            </a:extLst>
          </p:cNvPr>
          <p:cNvSpPr txBox="1"/>
          <p:nvPr/>
        </p:nvSpPr>
        <p:spPr>
          <a:xfrm>
            <a:off x="222250" y="3701766"/>
            <a:ext cx="4953000" cy="4025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altLang="ko-KR" dirty="0">
                <a:sym typeface="Wingdings" panose="05000000000000000000" pitchFamily="2" charset="2"/>
              </a:rPr>
              <a:t>ACC + AEB Function Test</a:t>
            </a:r>
            <a:endParaRPr lang="en-US" altLang="ko-KR" sz="18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51" name="순서도: 대체 처리 50">
            <a:extLst>
              <a:ext uri="{FF2B5EF4-FFF2-40B4-BE49-F238E27FC236}">
                <a16:creationId xmlns:a16="http://schemas.microsoft.com/office/drawing/2014/main" id="{D2A1E246-2504-4650-9285-CF259891090A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2611509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그림 20" descr="실내, 캐비닛, 냉장고, 앉아있는이(가) 표시된 사진&#10;&#10;자동 생성된 설명">
            <a:extLst>
              <a:ext uri="{FF2B5EF4-FFF2-40B4-BE49-F238E27FC236}">
                <a16:creationId xmlns:a16="http://schemas.microsoft.com/office/drawing/2014/main" id="{0869B7D4-FAEC-407D-B822-73242FB4E4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5" t="16837" r="17380" b="17245"/>
          <a:stretch/>
        </p:blipFill>
        <p:spPr>
          <a:xfrm>
            <a:off x="258990" y="1172047"/>
            <a:ext cx="2878086" cy="2592000"/>
          </a:xfrm>
          <a:prstGeom prst="rect">
            <a:avLst/>
          </a:prstGeom>
        </p:spPr>
      </p:pic>
      <p:pic>
        <p:nvPicPr>
          <p:cNvPr id="19" name="그림 18" descr="실내, 냉장고, 앉아있는, 서있는이(가) 표시된 사진&#10;&#10;자동 생성된 설명">
            <a:extLst>
              <a:ext uri="{FF2B5EF4-FFF2-40B4-BE49-F238E27FC236}">
                <a16:creationId xmlns:a16="http://schemas.microsoft.com/office/drawing/2014/main" id="{1AF2D617-C320-45D9-994E-38A4F11893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19" r="25925"/>
          <a:stretch/>
        </p:blipFill>
        <p:spPr>
          <a:xfrm>
            <a:off x="3432729" y="1167071"/>
            <a:ext cx="1740307" cy="2592000"/>
          </a:xfrm>
          <a:prstGeom prst="rect">
            <a:avLst/>
          </a:prstGeom>
        </p:spPr>
      </p:pic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A32C5-E72C-4252-9001-83D3E041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36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91A18-A16B-4031-A25F-B44F3E20F917}"/>
              </a:ext>
            </a:extLst>
          </p:cNvPr>
          <p:cNvSpPr txBox="1"/>
          <p:nvPr/>
        </p:nvSpPr>
        <p:spPr>
          <a:xfrm>
            <a:off x="213216" y="668063"/>
            <a:ext cx="30377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R</a:t>
            </a:r>
            <a:r>
              <a:rPr lang="en-US" altLang="ko-KR" b="1" dirty="0">
                <a:solidFill>
                  <a:srgbClr val="00113A"/>
                </a:solidFill>
                <a:ea typeface="Noto Sans CJK KR Bold" panose="020B0800000000000000" pitchFamily="34" charset="-127"/>
              </a:rPr>
              <a:t>adar Target Simulator</a:t>
            </a:r>
          </a:p>
        </p:txBody>
      </p:sp>
      <p:pic>
        <p:nvPicPr>
          <p:cNvPr id="4" name="그림 3">
            <a:hlinkClick r:id="rId4" action="ppaction://hlinksldjump"/>
            <a:extLst>
              <a:ext uri="{FF2B5EF4-FFF2-40B4-BE49-F238E27FC236}">
                <a16:creationId xmlns:a16="http://schemas.microsoft.com/office/drawing/2014/main" id="{4F58EF86-8183-44AA-8953-E702FD0F6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graphicFrame>
        <p:nvGraphicFramePr>
          <p:cNvPr id="31" name="표 30">
            <a:extLst>
              <a:ext uri="{FF2B5EF4-FFF2-40B4-BE49-F238E27FC236}">
                <a16:creationId xmlns:a16="http://schemas.microsoft.com/office/drawing/2014/main" id="{4A66819A-033D-44D1-94EE-69017200AD2A}"/>
              </a:ext>
            </a:extLst>
          </p:cNvPr>
          <p:cNvGraphicFramePr>
            <a:graphicFrameLocks noGrp="1"/>
          </p:cNvGraphicFramePr>
          <p:nvPr/>
        </p:nvGraphicFramePr>
        <p:xfrm>
          <a:off x="5817253" y="2780542"/>
          <a:ext cx="3797781" cy="143389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40195">
                  <a:extLst>
                    <a:ext uri="{9D8B030D-6E8A-4147-A177-3AD203B41FA5}">
                      <a16:colId xmlns:a16="http://schemas.microsoft.com/office/drawing/2014/main" val="238013134"/>
                    </a:ext>
                  </a:extLst>
                </a:gridCol>
                <a:gridCol w="2557586">
                  <a:extLst>
                    <a:ext uri="{9D8B030D-6E8A-4147-A177-3AD203B41FA5}">
                      <a16:colId xmlns:a16="http://schemas.microsoft.com/office/drawing/2014/main" val="3731196924"/>
                    </a:ext>
                  </a:extLst>
                </a:gridCol>
              </a:tblGrid>
              <a:tr h="202797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800" dirty="0"/>
                        <a:t>Frequency Range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dirty="0"/>
                        <a:t>24GHz, 77GHz ~ 81GHz</a:t>
                      </a:r>
                      <a:endParaRPr lang="ko-KR" altLang="en-US" sz="800" b="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248152794"/>
                  </a:ext>
                </a:extLst>
              </a:tr>
              <a:tr h="207595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Instantaneous Bandwidth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dirty="0"/>
                        <a:t>1GHz, 4GHz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86226711"/>
                  </a:ext>
                </a:extLst>
              </a:tr>
              <a:tr h="167640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Number of Simulated Objects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sz="800" dirty="0"/>
                        <a:t>1~4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9574023"/>
                  </a:ext>
                </a:extLst>
              </a:tr>
              <a:tr h="125381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Range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dirty="0"/>
                        <a:t>4 to 300+m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9636228"/>
                  </a:ext>
                </a:extLst>
              </a:tr>
              <a:tr h="125381">
                <a:tc>
                  <a:txBody>
                    <a:bodyPr/>
                    <a:lstStyle/>
                    <a:p>
                      <a:pPr marL="0" marR="0" indent="0" algn="ctr" defTabSz="685849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800" dirty="0"/>
                        <a:t>Resolution</a:t>
                      </a:r>
                      <a:endParaRPr lang="ko-KR" altLang="en-US" sz="800" b="1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atinLnBrk="1">
                        <a:lnSpc>
                          <a:spcPct val="150000"/>
                        </a:lnSpc>
                      </a:pPr>
                      <a:r>
                        <a:rPr lang="en-US" altLang="ko-KR" sz="800" dirty="0"/>
                        <a:t>10cm (near obstacles)</a:t>
                      </a:r>
                      <a:endParaRPr lang="ko-KR" altLang="en-US" sz="800" dirty="0">
                        <a:latin typeface="+mn-ea"/>
                        <a:ea typeface="+mn-ea"/>
                      </a:endParaRPr>
                    </a:p>
                  </a:txBody>
                  <a:tcPr anchor="ctr">
                    <a:lnL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rgbClr val="0D0E0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24251388"/>
                  </a:ext>
                </a:extLst>
              </a:tr>
            </a:tbl>
          </a:graphicData>
        </a:graphic>
      </p:graphicFrame>
      <p:pic>
        <p:nvPicPr>
          <p:cNvPr id="9" name="그래픽 8">
            <a:extLst>
              <a:ext uri="{FF2B5EF4-FFF2-40B4-BE49-F238E27FC236}">
                <a16:creationId xmlns:a16="http://schemas.microsoft.com/office/drawing/2014/main" id="{21A28179-5939-4956-A217-DD037E454334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50000"/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28509" y="2094032"/>
            <a:ext cx="2360002" cy="360000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9C925596-D499-4656-8FFD-20113D8EAE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15916" y="3885749"/>
            <a:ext cx="2016404" cy="1369163"/>
          </a:xfrm>
          <a:prstGeom prst="rect">
            <a:avLst/>
          </a:prstGeom>
        </p:spPr>
      </p:pic>
      <p:grpSp>
        <p:nvGrpSpPr>
          <p:cNvPr id="8" name="그룹 7">
            <a:extLst>
              <a:ext uri="{FF2B5EF4-FFF2-40B4-BE49-F238E27FC236}">
                <a16:creationId xmlns:a16="http://schemas.microsoft.com/office/drawing/2014/main" id="{6566DA69-0A1B-45A0-9074-C07C689882CD}"/>
              </a:ext>
            </a:extLst>
          </p:cNvPr>
          <p:cNvGrpSpPr/>
          <p:nvPr/>
        </p:nvGrpSpPr>
        <p:grpSpPr>
          <a:xfrm>
            <a:off x="2986625" y="5372193"/>
            <a:ext cx="2089033" cy="1092446"/>
            <a:chOff x="3032551" y="5136331"/>
            <a:chExt cx="2239675" cy="1269640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6D4453B-FF40-454B-ACD4-ADADBE052F51}"/>
                </a:ext>
              </a:extLst>
            </p:cNvPr>
            <p:cNvSpPr txBox="1"/>
            <p:nvPr/>
          </p:nvSpPr>
          <p:spPr>
            <a:xfrm>
              <a:off x="3032551" y="6205916"/>
              <a:ext cx="736099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Star Pattern</a:t>
              </a:r>
              <a:endPara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A4B4DA8-7DD4-4197-B77A-7D0903DA2490}"/>
                </a:ext>
              </a:extLst>
            </p:cNvPr>
            <p:cNvSpPr txBox="1"/>
            <p:nvPr/>
          </p:nvSpPr>
          <p:spPr>
            <a:xfrm>
              <a:off x="3798876" y="6197595"/>
              <a:ext cx="806631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Lane Change</a:t>
              </a:r>
              <a:endPara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6F1BA3F8-1B80-4D4E-9CE1-9392CB9BDAC6}"/>
                </a:ext>
              </a:extLst>
            </p:cNvPr>
            <p:cNvSpPr txBox="1"/>
            <p:nvPr/>
          </p:nvSpPr>
          <p:spPr>
            <a:xfrm>
              <a:off x="4537730" y="6205916"/>
              <a:ext cx="734496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70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ACC &amp; EBA</a:t>
              </a:r>
              <a:endParaRPr lang="ko-KR" altLang="en-US" sz="70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6" name="그룹 5">
              <a:extLst>
                <a:ext uri="{FF2B5EF4-FFF2-40B4-BE49-F238E27FC236}">
                  <a16:creationId xmlns:a16="http://schemas.microsoft.com/office/drawing/2014/main" id="{FB924778-DB7E-464B-9532-13FDD723E702}"/>
                </a:ext>
              </a:extLst>
            </p:cNvPr>
            <p:cNvGrpSpPr/>
            <p:nvPr/>
          </p:nvGrpSpPr>
          <p:grpSpPr>
            <a:xfrm>
              <a:off x="3195705" y="5136331"/>
              <a:ext cx="1773671" cy="1055118"/>
              <a:chOff x="3195705" y="5153731"/>
              <a:chExt cx="1961278" cy="1037717"/>
            </a:xfrm>
          </p:grpSpPr>
          <p:pic>
            <p:nvPicPr>
              <p:cNvPr id="51" name="Picture 5">
                <a:extLst>
                  <a:ext uri="{FF2B5EF4-FFF2-40B4-BE49-F238E27FC236}">
                    <a16:creationId xmlns:a16="http://schemas.microsoft.com/office/drawing/2014/main" id="{0F12FEBD-1AD5-40BD-9891-C48607E6B58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3248732" y="5902790"/>
                <a:ext cx="360000" cy="217315"/>
              </a:xfrm>
              <a:prstGeom prst="rect">
                <a:avLst/>
              </a:prstGeom>
            </p:spPr>
          </p:pic>
          <p:pic>
            <p:nvPicPr>
              <p:cNvPr id="53" name="Picture 5">
                <a:extLst>
                  <a:ext uri="{FF2B5EF4-FFF2-40B4-BE49-F238E27FC236}">
                    <a16:creationId xmlns:a16="http://schemas.microsoft.com/office/drawing/2014/main" id="{1D8777F1-1914-4E0F-A473-C8FD0755D4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4239078" y="5892820"/>
                <a:ext cx="360000" cy="217315"/>
              </a:xfrm>
              <a:prstGeom prst="rect">
                <a:avLst/>
              </a:prstGeom>
            </p:spPr>
          </p:pic>
          <p:pic>
            <p:nvPicPr>
              <p:cNvPr id="60" name="Picture 5">
                <a:extLst>
                  <a:ext uri="{FF2B5EF4-FFF2-40B4-BE49-F238E27FC236}">
                    <a16:creationId xmlns:a16="http://schemas.microsoft.com/office/drawing/2014/main" id="{318B4ED0-D41B-4EA1-B5E1-362D6A8398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16200000">
                <a:off x="4842671" y="5878415"/>
                <a:ext cx="360000" cy="217315"/>
              </a:xfrm>
              <a:prstGeom prst="rect">
                <a:avLst/>
              </a:prstGeom>
            </p:spPr>
          </p:pic>
          <p:pic>
            <p:nvPicPr>
              <p:cNvPr id="61" name="Picture 25">
                <a:extLst>
                  <a:ext uri="{FF2B5EF4-FFF2-40B4-BE49-F238E27FC236}">
                    <a16:creationId xmlns:a16="http://schemas.microsoft.com/office/drawing/2014/main" id="{898F4A72-8186-4DD6-80D8-D4E5DB918F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3908747" y="5869634"/>
                <a:ext cx="360000" cy="263685"/>
              </a:xfrm>
              <a:prstGeom prst="rect">
                <a:avLst/>
              </a:prstGeom>
            </p:spPr>
          </p:pic>
          <p:sp>
            <p:nvSpPr>
              <p:cNvPr id="64" name="Freeform 57">
                <a:extLst>
                  <a:ext uri="{FF2B5EF4-FFF2-40B4-BE49-F238E27FC236}">
                    <a16:creationId xmlns:a16="http://schemas.microsoft.com/office/drawing/2014/main" id="{E0A13BFE-8DF0-4201-864A-ABE7774C2628}"/>
                  </a:ext>
                </a:extLst>
              </p:cNvPr>
              <p:cNvSpPr/>
              <p:nvPr/>
            </p:nvSpPr>
            <p:spPr>
              <a:xfrm>
                <a:off x="4093349" y="5449499"/>
                <a:ext cx="309684" cy="322709"/>
              </a:xfrm>
              <a:custGeom>
                <a:avLst/>
                <a:gdLst>
                  <a:gd name="connsiteX0" fmla="*/ 49858 w 799579"/>
                  <a:gd name="connsiteY0" fmla="*/ 0 h 1862051"/>
                  <a:gd name="connsiteX1" fmla="*/ 66483 w 799579"/>
                  <a:gd name="connsiteY1" fmla="*/ 947651 h 1862051"/>
                  <a:gd name="connsiteX2" fmla="*/ 698251 w 799579"/>
                  <a:gd name="connsiteY2" fmla="*/ 1097280 h 1862051"/>
                  <a:gd name="connsiteX3" fmla="*/ 798003 w 799579"/>
                  <a:gd name="connsiteY3" fmla="*/ 1862051 h 1862051"/>
                  <a:gd name="connsiteX0" fmla="*/ 49858 w 792774"/>
                  <a:gd name="connsiteY0" fmla="*/ 0 h 1886989"/>
                  <a:gd name="connsiteX1" fmla="*/ 66483 w 792774"/>
                  <a:gd name="connsiteY1" fmla="*/ 947651 h 1886989"/>
                  <a:gd name="connsiteX2" fmla="*/ 698251 w 792774"/>
                  <a:gd name="connsiteY2" fmla="*/ 1097280 h 1886989"/>
                  <a:gd name="connsiteX3" fmla="*/ 789690 w 792774"/>
                  <a:gd name="connsiteY3" fmla="*/ 1886989 h 1886989"/>
                  <a:gd name="connsiteX0" fmla="*/ 49858 w 839567"/>
                  <a:gd name="connsiteY0" fmla="*/ 0 h 1878676"/>
                  <a:gd name="connsiteX1" fmla="*/ 66483 w 839567"/>
                  <a:gd name="connsiteY1" fmla="*/ 947651 h 1878676"/>
                  <a:gd name="connsiteX2" fmla="*/ 698251 w 839567"/>
                  <a:gd name="connsiteY2" fmla="*/ 1097280 h 1878676"/>
                  <a:gd name="connsiteX3" fmla="*/ 839567 w 839567"/>
                  <a:gd name="connsiteY3" fmla="*/ 1878676 h 1878676"/>
                  <a:gd name="connsiteX0" fmla="*/ 49858 w 848557"/>
                  <a:gd name="connsiteY0" fmla="*/ 0 h 1878676"/>
                  <a:gd name="connsiteX1" fmla="*/ 66483 w 848557"/>
                  <a:gd name="connsiteY1" fmla="*/ 947651 h 1878676"/>
                  <a:gd name="connsiteX2" fmla="*/ 698251 w 848557"/>
                  <a:gd name="connsiteY2" fmla="*/ 1097280 h 1878676"/>
                  <a:gd name="connsiteX3" fmla="*/ 839567 w 848557"/>
                  <a:gd name="connsiteY3" fmla="*/ 1878676 h 1878676"/>
                  <a:gd name="connsiteX0" fmla="*/ 54965 w 889851"/>
                  <a:gd name="connsiteY0" fmla="*/ 0 h 1878676"/>
                  <a:gd name="connsiteX1" fmla="*/ 71590 w 889851"/>
                  <a:gd name="connsiteY1" fmla="*/ 947651 h 1878676"/>
                  <a:gd name="connsiteX2" fmla="*/ 778172 w 889851"/>
                  <a:gd name="connsiteY2" fmla="*/ 1113905 h 1878676"/>
                  <a:gd name="connsiteX3" fmla="*/ 844674 w 889851"/>
                  <a:gd name="connsiteY3" fmla="*/ 1878676 h 1878676"/>
                  <a:gd name="connsiteX0" fmla="*/ 54965 w 856748"/>
                  <a:gd name="connsiteY0" fmla="*/ 0 h 1878676"/>
                  <a:gd name="connsiteX1" fmla="*/ 71590 w 856748"/>
                  <a:gd name="connsiteY1" fmla="*/ 947651 h 1878676"/>
                  <a:gd name="connsiteX2" fmla="*/ 778172 w 856748"/>
                  <a:gd name="connsiteY2" fmla="*/ 1113905 h 1878676"/>
                  <a:gd name="connsiteX3" fmla="*/ 844674 w 856748"/>
                  <a:gd name="connsiteY3" fmla="*/ 1878676 h 1878676"/>
                  <a:gd name="connsiteX0" fmla="*/ 54965 w 876043"/>
                  <a:gd name="connsiteY0" fmla="*/ 0 h 1878676"/>
                  <a:gd name="connsiteX1" fmla="*/ 71590 w 876043"/>
                  <a:gd name="connsiteY1" fmla="*/ 947651 h 1878676"/>
                  <a:gd name="connsiteX2" fmla="*/ 778172 w 876043"/>
                  <a:gd name="connsiteY2" fmla="*/ 1113905 h 1878676"/>
                  <a:gd name="connsiteX3" fmla="*/ 844674 w 876043"/>
                  <a:gd name="connsiteY3" fmla="*/ 1878676 h 1878676"/>
                  <a:gd name="connsiteX0" fmla="*/ 54965 w 853890"/>
                  <a:gd name="connsiteY0" fmla="*/ 0 h 1878676"/>
                  <a:gd name="connsiteX1" fmla="*/ 71590 w 853890"/>
                  <a:gd name="connsiteY1" fmla="*/ 947651 h 1878676"/>
                  <a:gd name="connsiteX2" fmla="*/ 778172 w 853890"/>
                  <a:gd name="connsiteY2" fmla="*/ 1113905 h 1878676"/>
                  <a:gd name="connsiteX3" fmla="*/ 844674 w 853890"/>
                  <a:gd name="connsiteY3" fmla="*/ 1878676 h 1878676"/>
                  <a:gd name="connsiteX0" fmla="*/ 48180 w 847105"/>
                  <a:gd name="connsiteY0" fmla="*/ 0 h 1878676"/>
                  <a:gd name="connsiteX1" fmla="*/ 64805 w 847105"/>
                  <a:gd name="connsiteY1" fmla="*/ 947651 h 1878676"/>
                  <a:gd name="connsiteX2" fmla="*/ 771387 w 847105"/>
                  <a:gd name="connsiteY2" fmla="*/ 1113905 h 1878676"/>
                  <a:gd name="connsiteX3" fmla="*/ 837889 w 847105"/>
                  <a:gd name="connsiteY3" fmla="*/ 1878676 h 1878676"/>
                  <a:gd name="connsiteX0" fmla="*/ 31178 w 830103"/>
                  <a:gd name="connsiteY0" fmla="*/ 0 h 1878676"/>
                  <a:gd name="connsiteX1" fmla="*/ 47803 w 830103"/>
                  <a:gd name="connsiteY1" fmla="*/ 947651 h 1878676"/>
                  <a:gd name="connsiteX2" fmla="*/ 754385 w 830103"/>
                  <a:gd name="connsiteY2" fmla="*/ 1113905 h 1878676"/>
                  <a:gd name="connsiteX3" fmla="*/ 820887 w 830103"/>
                  <a:gd name="connsiteY3" fmla="*/ 1878676 h 1878676"/>
                  <a:gd name="connsiteX0" fmla="*/ 18758 w 850934"/>
                  <a:gd name="connsiteY0" fmla="*/ 0 h 1853738"/>
                  <a:gd name="connsiteX1" fmla="*/ 68634 w 850934"/>
                  <a:gd name="connsiteY1" fmla="*/ 922713 h 1853738"/>
                  <a:gd name="connsiteX2" fmla="*/ 775216 w 850934"/>
                  <a:gd name="connsiteY2" fmla="*/ 1088967 h 1853738"/>
                  <a:gd name="connsiteX3" fmla="*/ 841718 w 850934"/>
                  <a:gd name="connsiteY3" fmla="*/ 1853738 h 1853738"/>
                  <a:gd name="connsiteX0" fmla="*/ 20507 w 865418"/>
                  <a:gd name="connsiteY0" fmla="*/ 0 h 1853738"/>
                  <a:gd name="connsiteX1" fmla="*/ 70383 w 865418"/>
                  <a:gd name="connsiteY1" fmla="*/ 922713 h 1853738"/>
                  <a:gd name="connsiteX2" fmla="*/ 801903 w 865418"/>
                  <a:gd name="connsiteY2" fmla="*/ 1221971 h 1853738"/>
                  <a:gd name="connsiteX3" fmla="*/ 843467 w 865418"/>
                  <a:gd name="connsiteY3" fmla="*/ 1853738 h 1853738"/>
                  <a:gd name="connsiteX0" fmla="*/ 20507 w 846791"/>
                  <a:gd name="connsiteY0" fmla="*/ 0 h 1853738"/>
                  <a:gd name="connsiteX1" fmla="*/ 70383 w 846791"/>
                  <a:gd name="connsiteY1" fmla="*/ 922713 h 1853738"/>
                  <a:gd name="connsiteX2" fmla="*/ 801903 w 846791"/>
                  <a:gd name="connsiteY2" fmla="*/ 1221971 h 1853738"/>
                  <a:gd name="connsiteX3" fmla="*/ 843467 w 846791"/>
                  <a:gd name="connsiteY3" fmla="*/ 1853738 h 18537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46791" h="1853738">
                    <a:moveTo>
                      <a:pt x="20507" y="0"/>
                    </a:moveTo>
                    <a:cubicBezTo>
                      <a:pt x="32975" y="0"/>
                      <a:pt x="-59850" y="719051"/>
                      <a:pt x="70383" y="922713"/>
                    </a:cubicBezTo>
                    <a:cubicBezTo>
                      <a:pt x="200616" y="1126375"/>
                      <a:pt x="739558" y="900546"/>
                      <a:pt x="801903" y="1221971"/>
                    </a:cubicBezTo>
                    <a:cubicBezTo>
                      <a:pt x="864248" y="1543396"/>
                      <a:pt x="843467" y="1853738"/>
                      <a:pt x="843467" y="1853738"/>
                    </a:cubicBezTo>
                  </a:path>
                </a:pathLst>
              </a:custGeom>
              <a:noFill/>
              <a:ln w="25400">
                <a:solidFill>
                  <a:srgbClr val="002060"/>
                </a:solidFill>
              </a:ln>
            </p:spPr>
            <p:txBody>
              <a:bodyPr rtlCol="0" anchor="ctr"/>
              <a:lstStyle/>
              <a:p>
                <a:pPr algn="ctr"/>
                <a:endParaRPr lang="en-US" sz="800">
                  <a:solidFill>
                    <a:srgbClr val="102553"/>
                  </a:solidFill>
                </a:endParaRPr>
              </a:p>
            </p:txBody>
          </p:sp>
          <p:cxnSp>
            <p:nvCxnSpPr>
              <p:cNvPr id="65" name="Straight Arrow Connector 24">
                <a:extLst>
                  <a:ext uri="{FF2B5EF4-FFF2-40B4-BE49-F238E27FC236}">
                    <a16:creationId xmlns:a16="http://schemas.microsoft.com/office/drawing/2014/main" id="{764DED98-1FBF-43E1-9D90-67B4D19D068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438225" y="5447456"/>
                <a:ext cx="3" cy="196395"/>
              </a:xfrm>
              <a:prstGeom prst="straightConnector1">
                <a:avLst/>
              </a:prstGeom>
              <a:ln w="22225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7" name="Straight Arrow Connector 26">
                <a:extLst>
                  <a:ext uri="{FF2B5EF4-FFF2-40B4-BE49-F238E27FC236}">
                    <a16:creationId xmlns:a16="http://schemas.microsoft.com/office/drawing/2014/main" id="{C907349F-36C1-4AD4-9DB9-523DA5FB424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74754" y="5539257"/>
                <a:ext cx="125700" cy="156058"/>
              </a:xfrm>
              <a:prstGeom prst="straightConnector1">
                <a:avLst/>
              </a:prstGeom>
              <a:ln w="22225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Straight Arrow Connector 27">
                <a:extLst>
                  <a:ext uri="{FF2B5EF4-FFF2-40B4-BE49-F238E27FC236}">
                    <a16:creationId xmlns:a16="http://schemas.microsoft.com/office/drawing/2014/main" id="{A77DD5BE-899B-412F-87EB-B5B0389C4B4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268272" y="5540450"/>
                <a:ext cx="120886" cy="152909"/>
              </a:xfrm>
              <a:prstGeom prst="straightConnector1">
                <a:avLst/>
              </a:prstGeom>
              <a:ln w="22225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9" name="Straight Arrow Connector 28">
                <a:extLst>
                  <a:ext uri="{FF2B5EF4-FFF2-40B4-BE49-F238E27FC236}">
                    <a16:creationId xmlns:a16="http://schemas.microsoft.com/office/drawing/2014/main" id="{E928A987-D7BC-4943-9C16-430C023A63F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484255" y="5671060"/>
                <a:ext cx="187492" cy="86337"/>
              </a:xfrm>
              <a:prstGeom prst="straightConnector1">
                <a:avLst/>
              </a:prstGeom>
              <a:ln w="22225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Straight Arrow Connector 29">
                <a:extLst>
                  <a:ext uri="{FF2B5EF4-FFF2-40B4-BE49-F238E27FC236}">
                    <a16:creationId xmlns:a16="http://schemas.microsoft.com/office/drawing/2014/main" id="{DF530A05-6CC1-4F16-B12D-C574B51B3BF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3195705" y="5666217"/>
                <a:ext cx="193453" cy="96020"/>
              </a:xfrm>
              <a:prstGeom prst="straightConnector1">
                <a:avLst/>
              </a:prstGeom>
              <a:ln w="22225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Straight Arrow Connector 35">
                <a:extLst>
                  <a:ext uri="{FF2B5EF4-FFF2-40B4-BE49-F238E27FC236}">
                    <a16:creationId xmlns:a16="http://schemas.microsoft.com/office/drawing/2014/main" id="{6A9B7FDD-260A-4C23-9221-D54FC01EAC73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025032" y="5545123"/>
                <a:ext cx="1" cy="217114"/>
              </a:xfrm>
              <a:prstGeom prst="straightConnector1">
                <a:avLst/>
              </a:prstGeom>
              <a:ln w="28575">
                <a:solidFill>
                  <a:srgbClr val="002060"/>
                </a:solidFill>
                <a:tailEnd type="triangle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2" name="Picture 25">
                <a:extLst>
                  <a:ext uri="{FF2B5EF4-FFF2-40B4-BE49-F238E27FC236}">
                    <a16:creationId xmlns:a16="http://schemas.microsoft.com/office/drawing/2014/main" id="{4257FCA9-9346-40C9-A623-C958928121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6200000">
                <a:off x="4845141" y="5201888"/>
                <a:ext cx="360000" cy="263685"/>
              </a:xfrm>
              <a:prstGeom prst="rect">
                <a:avLst/>
              </a:prstGeom>
            </p:spPr>
          </p:pic>
        </p:grpSp>
      </p:grpSp>
      <p:grpSp>
        <p:nvGrpSpPr>
          <p:cNvPr id="93" name="그룹 92">
            <a:extLst>
              <a:ext uri="{FF2B5EF4-FFF2-40B4-BE49-F238E27FC236}">
                <a16:creationId xmlns:a16="http://schemas.microsoft.com/office/drawing/2014/main" id="{77CDB7D0-9E23-4658-852B-DC6DDCFDFE2B}"/>
              </a:ext>
            </a:extLst>
          </p:cNvPr>
          <p:cNvGrpSpPr/>
          <p:nvPr/>
        </p:nvGrpSpPr>
        <p:grpSpPr>
          <a:xfrm>
            <a:off x="5817254" y="2455329"/>
            <a:ext cx="3752037" cy="251812"/>
            <a:chOff x="5649474" y="2455329"/>
            <a:chExt cx="3752037" cy="251812"/>
          </a:xfrm>
        </p:grpSpPr>
        <p:sp>
          <p:nvSpPr>
            <p:cNvPr id="94" name="모서리가 둥근 직사각형 12">
              <a:extLst>
                <a:ext uri="{FF2B5EF4-FFF2-40B4-BE49-F238E27FC236}">
                  <a16:creationId xmlns:a16="http://schemas.microsoft.com/office/drawing/2014/main" id="{303673B2-A2E0-45EE-AF90-7B673778D274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95" name="직선 연결선 94">
              <a:extLst>
                <a:ext uri="{FF2B5EF4-FFF2-40B4-BE49-F238E27FC236}">
                  <a16:creationId xmlns:a16="http://schemas.microsoft.com/office/drawing/2014/main" id="{11E68796-89B1-4567-99A4-F7BFE4581EDB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6" name="직선 연결선 95">
            <a:extLst>
              <a:ext uri="{FF2B5EF4-FFF2-40B4-BE49-F238E27FC236}">
                <a16:creationId xmlns:a16="http://schemas.microsoft.com/office/drawing/2014/main" id="{D35A30D2-5418-4AD9-9424-B8EF43BC0ECB}"/>
              </a:ext>
            </a:extLst>
          </p:cNvPr>
          <p:cNvCxnSpPr>
            <a:cxnSpLocks/>
          </p:cNvCxnSpPr>
          <p:nvPr/>
        </p:nvCxnSpPr>
        <p:spPr>
          <a:xfrm>
            <a:off x="5817254" y="23331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7" name="그룹 96">
            <a:extLst>
              <a:ext uri="{FF2B5EF4-FFF2-40B4-BE49-F238E27FC236}">
                <a16:creationId xmlns:a16="http://schemas.microsoft.com/office/drawing/2014/main" id="{0405A91C-DD64-4A8A-9EFF-55DC3BBA46AD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98" name="모서리가 둥근 직사각형 12">
              <a:extLst>
                <a:ext uri="{FF2B5EF4-FFF2-40B4-BE49-F238E27FC236}">
                  <a16:creationId xmlns:a16="http://schemas.microsoft.com/office/drawing/2014/main" id="{89B7D49A-9F9C-4616-807E-FA285FFAC79C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99" name="직선 연결선 98">
              <a:extLst>
                <a:ext uri="{FF2B5EF4-FFF2-40B4-BE49-F238E27FC236}">
                  <a16:creationId xmlns:a16="http://schemas.microsoft.com/office/drawing/2014/main" id="{6E7FFEA7-5FD0-457F-B57C-A0025A6E0205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그룹 99">
            <a:extLst>
              <a:ext uri="{FF2B5EF4-FFF2-40B4-BE49-F238E27FC236}">
                <a16:creationId xmlns:a16="http://schemas.microsoft.com/office/drawing/2014/main" id="{22FFDD4C-C91A-40F0-AFA3-2F88D6FEF3CE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101" name="모서리가 둥근 직사각형 12">
              <a:extLst>
                <a:ext uri="{FF2B5EF4-FFF2-40B4-BE49-F238E27FC236}">
                  <a16:creationId xmlns:a16="http://schemas.microsoft.com/office/drawing/2014/main" id="{1BD6550F-A749-4A41-BC53-62C8054E8378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102" name="직선 연결선 101">
              <a:extLst>
                <a:ext uri="{FF2B5EF4-FFF2-40B4-BE49-F238E27FC236}">
                  <a16:creationId xmlns:a16="http://schemas.microsoft.com/office/drawing/2014/main" id="{6AA0960F-B6EB-4AE6-ABF9-C27EA29DAAC7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3" name="직선 연결선 102">
            <a:extLst>
              <a:ext uri="{FF2B5EF4-FFF2-40B4-BE49-F238E27FC236}">
                <a16:creationId xmlns:a16="http://schemas.microsoft.com/office/drawing/2014/main" id="{A7531DEE-B3BC-4A30-A915-2DFE9933C4C1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4" name="그룹 103">
            <a:extLst>
              <a:ext uri="{FF2B5EF4-FFF2-40B4-BE49-F238E27FC236}">
                <a16:creationId xmlns:a16="http://schemas.microsoft.com/office/drawing/2014/main" id="{13324CD3-1F69-47CC-BCA4-C9B8B221C7C5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105" name="모서리가 둥근 직사각형 12">
              <a:extLst>
                <a:ext uri="{FF2B5EF4-FFF2-40B4-BE49-F238E27FC236}">
                  <a16:creationId xmlns:a16="http://schemas.microsoft.com/office/drawing/2014/main" id="{E145B7E1-4B34-43B3-BA9C-27C2BC838670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106" name="직선 연결선 105">
              <a:extLst>
                <a:ext uri="{FF2B5EF4-FFF2-40B4-BE49-F238E27FC236}">
                  <a16:creationId xmlns:a16="http://schemas.microsoft.com/office/drawing/2014/main" id="{64387F6A-F198-4A6E-8BD7-49208D7209EE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07" name="직선 연결선 106">
            <a:extLst>
              <a:ext uri="{FF2B5EF4-FFF2-40B4-BE49-F238E27FC236}">
                <a16:creationId xmlns:a16="http://schemas.microsoft.com/office/drawing/2014/main" id="{B04D9CBC-288A-4B8B-A2B7-6E053237601A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8" name="직사각형 107">
            <a:extLst>
              <a:ext uri="{FF2B5EF4-FFF2-40B4-BE49-F238E27FC236}">
                <a16:creationId xmlns:a16="http://schemas.microsoft.com/office/drawing/2014/main" id="{E8DA2225-40CC-478C-A47B-40083B7CBAA9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#ADAS, #Autonomous, #VRTS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cxnSp>
        <p:nvCxnSpPr>
          <p:cNvPr id="109" name="직선 연결선 108">
            <a:extLst>
              <a:ext uri="{FF2B5EF4-FFF2-40B4-BE49-F238E27FC236}">
                <a16:creationId xmlns:a16="http://schemas.microsoft.com/office/drawing/2014/main" id="{92AFE05C-E2C9-426D-91E2-28C0FC6F162D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0" name="직사각형 109">
            <a:extLst>
              <a:ext uri="{FF2B5EF4-FFF2-40B4-BE49-F238E27FC236}">
                <a16:creationId xmlns:a16="http://schemas.microsoft.com/office/drawing/2014/main" id="{C8C09DE8-6CCD-4F39-A2FA-157FE79F6C8B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H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A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M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112" name="직사각형 111">
            <a:extLst>
              <a:ext uri="{FF2B5EF4-FFF2-40B4-BE49-F238E27FC236}">
                <a16:creationId xmlns:a16="http://schemas.microsoft.com/office/drawing/2014/main" id="{6E3B1950-3FDA-44F0-927F-DD5B343CB14C}"/>
              </a:ext>
            </a:extLst>
          </p:cNvPr>
          <p:cNvSpPr/>
          <p:nvPr/>
        </p:nvSpPr>
        <p:spPr>
          <a:xfrm>
            <a:off x="5817253" y="1577748"/>
            <a:ext cx="3840367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레이더 타겟 시뮬레이션 및 파라미터 측정을 동시에 수행</a:t>
            </a:r>
            <a:endParaRPr lang="en-US" altLang="ko-KR" sz="900" dirty="0">
              <a:solidFill>
                <a:schemeClr val="tx1"/>
              </a:solidFill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레이더의 대역폭에 맞게 플랫폼 업그레이드를 원활하게 </a:t>
            </a:r>
            <a:endParaRPr lang="en-US" altLang="ko-KR" sz="900" dirty="0">
              <a:solidFill>
                <a:schemeClr val="tx1"/>
              </a:solidFill>
              <a:latin typeface="+mn-ea"/>
              <a:sym typeface="Wingdings" panose="05000000000000000000" pitchFamily="2" charset="2"/>
            </a:endParaRPr>
          </a:p>
          <a:p>
            <a:pPr>
              <a:lnSpc>
                <a:spcPct val="150000"/>
              </a:lnSpc>
            </a:pPr>
            <a:r>
              <a:rPr lang="ko-KR" altLang="en-US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할 수 있도록 모듈형 솔루션으로 구성</a:t>
            </a:r>
            <a:endParaRPr lang="en-US" altLang="ko-KR" sz="900" dirty="0">
              <a:solidFill>
                <a:schemeClr val="tx1"/>
              </a:solidFill>
              <a:latin typeface="+mn-ea"/>
            </a:endParaRP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23A2022-53AE-4271-9BAD-5B241C08D05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62128" y="5373507"/>
            <a:ext cx="2333755" cy="1036187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735C3025-602D-4CE3-B3E1-A6266FDBF28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9269" y="4142622"/>
            <a:ext cx="2927807" cy="1096873"/>
          </a:xfrm>
          <a:prstGeom prst="rect">
            <a:avLst/>
          </a:prstGeom>
        </p:spPr>
      </p:pic>
      <p:sp>
        <p:nvSpPr>
          <p:cNvPr id="49" name="순서도: 대체 처리 48">
            <a:extLst>
              <a:ext uri="{FF2B5EF4-FFF2-40B4-BE49-F238E27FC236}">
                <a16:creationId xmlns:a16="http://schemas.microsoft.com/office/drawing/2014/main" id="{999EAC4A-8659-4A06-B4CC-F02986DC8D2A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sp>
        <p:nvSpPr>
          <p:cNvPr id="52" name="제목 1">
            <a:extLst>
              <a:ext uri="{FF2B5EF4-FFF2-40B4-BE49-F238E27FC236}">
                <a16:creationId xmlns:a16="http://schemas.microsoft.com/office/drawing/2014/main" id="{B09206C7-33A0-4C48-B010-8976D6EA56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4530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264175-9401-45C0-8258-86FAF0C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A32C5-E72C-4252-9001-83D3E041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37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91A18-A16B-4031-A25F-B44F3E20F917}"/>
              </a:ext>
            </a:extLst>
          </p:cNvPr>
          <p:cNvSpPr txBox="1"/>
          <p:nvPr/>
        </p:nvSpPr>
        <p:spPr>
          <a:xfrm>
            <a:off x="222249" y="685228"/>
            <a:ext cx="390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C</a:t>
            </a:r>
            <a:r>
              <a:rPr lang="en-US" altLang="ko-KR" b="1" dirty="0">
                <a:solidFill>
                  <a:srgbClr val="00113A"/>
                </a:solidFill>
                <a:ea typeface="Noto Sans CJK KR Bold" panose="020B0800000000000000" pitchFamily="34" charset="-127"/>
              </a:rPr>
              <a:t>amera Simulator </a:t>
            </a:r>
            <a:r>
              <a:rPr lang="en-US" altLang="ko-KR" b="1" dirty="0">
                <a:solidFill>
                  <a:srgbClr val="001B42"/>
                </a:solidFill>
                <a:ea typeface="Noto Sans CJK KR Bold" panose="020B0800000000000000" pitchFamily="34" charset="-127"/>
              </a:rPr>
              <a:t>(Over The Air)</a:t>
            </a:r>
          </a:p>
        </p:txBody>
      </p:sp>
      <p:pic>
        <p:nvPicPr>
          <p:cNvPr id="4" name="그림 3">
            <a:hlinkClick r:id="rId2" action="ppaction://hlinksldjump"/>
            <a:extLst>
              <a:ext uri="{FF2B5EF4-FFF2-40B4-BE49-F238E27FC236}">
                <a16:creationId xmlns:a16="http://schemas.microsoft.com/office/drawing/2014/main" id="{4F58EF86-8183-44AA-8953-E702FD0F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509FB007-B5FB-475D-9B98-CAA5ABDED380}"/>
              </a:ext>
            </a:extLst>
          </p:cNvPr>
          <p:cNvGrpSpPr/>
          <p:nvPr/>
        </p:nvGrpSpPr>
        <p:grpSpPr>
          <a:xfrm>
            <a:off x="5817254" y="2455329"/>
            <a:ext cx="3752037" cy="251812"/>
            <a:chOff x="5649474" y="2455329"/>
            <a:chExt cx="3752037" cy="251812"/>
          </a:xfrm>
        </p:grpSpPr>
        <p:sp>
          <p:nvSpPr>
            <p:cNvPr id="32" name="모서리가 둥근 직사각형 12">
              <a:extLst>
                <a:ext uri="{FF2B5EF4-FFF2-40B4-BE49-F238E27FC236}">
                  <a16:creationId xmlns:a16="http://schemas.microsoft.com/office/drawing/2014/main" id="{02728F10-D0AF-41D2-A7E4-D519C1038742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BE60E092-F473-4A58-94F0-D7CF380F2F61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745F868-3F7D-40C0-9DA7-BA6CF065189C}"/>
              </a:ext>
            </a:extLst>
          </p:cNvPr>
          <p:cNvCxnSpPr>
            <a:cxnSpLocks/>
          </p:cNvCxnSpPr>
          <p:nvPr/>
        </p:nvCxnSpPr>
        <p:spPr>
          <a:xfrm>
            <a:off x="5817254" y="23331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4AEF81E-0A31-4B71-9BD7-3E7B72AC58E2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36" name="모서리가 둥근 직사각형 12">
              <a:extLst>
                <a:ext uri="{FF2B5EF4-FFF2-40B4-BE49-F238E27FC236}">
                  <a16:creationId xmlns:a16="http://schemas.microsoft.com/office/drawing/2014/main" id="{9B2CA5E1-B773-4AA8-B22F-243F94B2580A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121A26F0-711B-4F0F-8719-874A20860632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00A8BFC-1C99-43D6-A451-FFC5473551E6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39" name="모서리가 둥근 직사각형 12">
              <a:extLst>
                <a:ext uri="{FF2B5EF4-FFF2-40B4-BE49-F238E27FC236}">
                  <a16:creationId xmlns:a16="http://schemas.microsoft.com/office/drawing/2014/main" id="{DA99D77C-FD7C-437F-8176-AE28DE2C9686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2C584D45-06AC-4049-9FB3-BFFC67FA1A3A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C910CE43-8A67-4C19-AFAA-01069A78F0AD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5E2A06A-EA1F-40BC-8E68-9C2F4622E8BD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43" name="모서리가 둥근 직사각형 12">
              <a:extLst>
                <a:ext uri="{FF2B5EF4-FFF2-40B4-BE49-F238E27FC236}">
                  <a16:creationId xmlns:a16="http://schemas.microsoft.com/office/drawing/2014/main" id="{3C8A9312-4891-4E50-9FA4-A3F3788C1747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C3B6234F-25F5-4D09-A74C-DC3302659B59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D79D62F6-B5DC-43A3-8724-344B635D61CC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37D47CE-FD50-4827-B5CB-9423C0652408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#Camera #OTA #HIL #VTD 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97EC308A-89BC-458D-A43E-B9D2AFBAADC6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F425235-8014-4C6D-9B73-75425727D699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H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A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M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5A3C4A1-72C7-4B6B-BDFF-D288A6A460EA}"/>
              </a:ext>
            </a:extLst>
          </p:cNvPr>
          <p:cNvSpPr/>
          <p:nvPr/>
        </p:nvSpPr>
        <p:spPr>
          <a:xfrm>
            <a:off x="5817254" y="2711639"/>
            <a:ext cx="3840367" cy="154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00113A"/>
                </a:solidFill>
                <a:sym typeface="Wingdings" panose="05000000000000000000" pitchFamily="2" charset="2"/>
              </a:rPr>
              <a:t>Mono &amp; Stereo Camera Test system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00113A"/>
                </a:solidFill>
                <a:sym typeface="Wingdings" panose="05000000000000000000" pitchFamily="2" charset="2"/>
              </a:rPr>
              <a:t>Interface with Vires VTD &amp; IPG Carmaker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00113A"/>
                </a:solidFill>
                <a:sym typeface="Wingdings" panose="05000000000000000000" pitchFamily="2" charset="2"/>
              </a:rPr>
              <a:t>NI PXI &amp; </a:t>
            </a:r>
            <a:r>
              <a:rPr lang="en-US" altLang="ko-KR" sz="900" dirty="0" err="1">
                <a:solidFill>
                  <a:srgbClr val="00113A"/>
                </a:solidFill>
                <a:sym typeface="Wingdings" panose="05000000000000000000" pitchFamily="2" charset="2"/>
              </a:rPr>
              <a:t>ABex</a:t>
            </a:r>
            <a:r>
              <a:rPr lang="en-US" altLang="ko-KR" sz="900" dirty="0">
                <a:solidFill>
                  <a:srgbClr val="00113A"/>
                </a:solidFill>
                <a:sym typeface="Wingdings" panose="05000000000000000000" pitchFamily="2" charset="2"/>
              </a:rPr>
              <a:t> Hardware Platform</a:t>
            </a:r>
          </a:p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rgbClr val="00113A"/>
                </a:solidFill>
                <a:sym typeface="Wingdings" panose="05000000000000000000" pitchFamily="2" charset="2"/>
              </a:rPr>
              <a:t>3~5 AXIS Robot Control System</a:t>
            </a:r>
          </a:p>
          <a:p>
            <a:pPr>
              <a:lnSpc>
                <a:spcPct val="150000"/>
              </a:lnSpc>
              <a:defRPr/>
            </a:pPr>
            <a:r>
              <a:rPr lang="en-US" altLang="ko-KR" sz="900" kern="0" dirty="0">
                <a:solidFill>
                  <a:srgbClr val="00113A"/>
                </a:solidFill>
                <a:cs typeface="Arial" panose="020B0604020202020204" pitchFamily="34" charset="0"/>
              </a:rPr>
              <a:t>Angle of view 110</a:t>
            </a:r>
            <a:r>
              <a:rPr lang="ko-KR" altLang="en-US" sz="900" kern="0" dirty="0">
                <a:solidFill>
                  <a:srgbClr val="00113A"/>
                </a:solidFill>
                <a:cs typeface="Arial" panose="020B0604020202020204" pitchFamily="34" charset="0"/>
              </a:rPr>
              <a:t>˚</a:t>
            </a:r>
            <a:r>
              <a:rPr lang="en-US" altLang="ko-KR" sz="900" kern="0" dirty="0">
                <a:solidFill>
                  <a:srgbClr val="00113A"/>
                </a:solidFill>
                <a:cs typeface="Arial" panose="020B0604020202020204" pitchFamily="34" charset="0"/>
              </a:rPr>
              <a:t>~40</a:t>
            </a:r>
            <a:r>
              <a:rPr lang="ko-KR" altLang="en-US" sz="900" kern="0" dirty="0">
                <a:solidFill>
                  <a:srgbClr val="00113A"/>
                </a:solidFill>
                <a:cs typeface="Arial" panose="020B0604020202020204" pitchFamily="34" charset="0"/>
              </a:rPr>
              <a:t> ˚</a:t>
            </a:r>
            <a:endParaRPr lang="en-US" altLang="ko-KR" sz="900" kern="0" dirty="0">
              <a:solidFill>
                <a:srgbClr val="00113A"/>
              </a:solidFill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defRPr/>
            </a:pPr>
            <a:r>
              <a:rPr lang="en-US" altLang="ko-KR" sz="900" kern="0" dirty="0">
                <a:solidFill>
                  <a:srgbClr val="00113A"/>
                </a:solidFill>
                <a:cs typeface="Arial" panose="020B0604020202020204" pitchFamily="34" charset="0"/>
                <a:sym typeface="Wingdings" panose="05000000000000000000" pitchFamily="2" charset="2"/>
              </a:rPr>
              <a:t>Optical LANS &amp; Darkroom</a:t>
            </a:r>
          </a:p>
          <a:p>
            <a:pPr>
              <a:defRPr/>
            </a:pPr>
            <a:endParaRPr lang="en-US" altLang="ko-KR" sz="900" dirty="0">
              <a:solidFill>
                <a:srgbClr val="00113A"/>
              </a:solidFill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endParaRPr lang="en-US" altLang="ko-KR" sz="9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C9268D7-E237-46BA-8115-CF7DF0BC5728}"/>
              </a:ext>
            </a:extLst>
          </p:cNvPr>
          <p:cNvSpPr/>
          <p:nvPr/>
        </p:nvSpPr>
        <p:spPr>
          <a:xfrm>
            <a:off x="5817253" y="1577748"/>
            <a:ext cx="3895416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Vires VTD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의 고해상도 영상을 카메라로 촬영하여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NI RT-PXI System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과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NI Veristand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를 이용하여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Real-Time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환경의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HIL System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을 구현하는 것이 목적입니다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.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가상영상을 통하여 여러가지 카메라 상태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(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고장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,Pin hole, Fisheye,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렌즈상태 등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)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를 시뮬레이션 할 수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있습니다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ea typeface="Noto Sans KR Bold" panose="020B0800000000000000" pitchFamily="34" charset="-127"/>
              </a:rPr>
              <a:t>.</a:t>
            </a: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64B3D391-266A-4DEF-9ACF-81C8870C1E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132" y="4059405"/>
            <a:ext cx="5448037" cy="2196000"/>
          </a:xfrm>
          <a:prstGeom prst="rect">
            <a:avLst/>
          </a:prstGeom>
        </p:spPr>
      </p:pic>
      <p:pic>
        <p:nvPicPr>
          <p:cNvPr id="92" name="그림 91" descr="실내, 캐비닛, 주방, 냉장고이(가) 표시된 사진&#10;&#10;자동 생성된 설명">
            <a:extLst>
              <a:ext uri="{FF2B5EF4-FFF2-40B4-BE49-F238E27FC236}">
                <a16:creationId xmlns:a16="http://schemas.microsoft.com/office/drawing/2014/main" id="{AC020325-4282-4038-A222-973AA96CA9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29" t="2436" r="35345"/>
          <a:stretch/>
        </p:blipFill>
        <p:spPr>
          <a:xfrm>
            <a:off x="193331" y="1296982"/>
            <a:ext cx="2004634" cy="2520000"/>
          </a:xfrm>
          <a:prstGeom prst="rect">
            <a:avLst/>
          </a:prstGeom>
        </p:spPr>
      </p:pic>
      <p:pic>
        <p:nvPicPr>
          <p:cNvPr id="93" name="Picture 8">
            <a:extLst>
              <a:ext uri="{FF2B5EF4-FFF2-40B4-BE49-F238E27FC236}">
                <a16:creationId xmlns:a16="http://schemas.microsoft.com/office/drawing/2014/main" id="{7ECD3E15-CB93-4550-B6D1-9955C4C288F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24" t="27158" r="31325" b="6976"/>
          <a:stretch/>
        </p:blipFill>
        <p:spPr>
          <a:xfrm>
            <a:off x="2306456" y="1308357"/>
            <a:ext cx="1905395" cy="2520001"/>
          </a:xfrm>
          <a:prstGeom prst="rect">
            <a:avLst/>
          </a:prstGeom>
        </p:spPr>
      </p:pic>
      <p:pic>
        <p:nvPicPr>
          <p:cNvPr id="94" name="그림 93" descr="컴퓨터이(가) 표시된 사진&#10;&#10;자동 생성된 설명">
            <a:extLst>
              <a:ext uri="{FF2B5EF4-FFF2-40B4-BE49-F238E27FC236}">
                <a16:creationId xmlns:a16="http://schemas.microsoft.com/office/drawing/2014/main" id="{32A08F04-EE7F-4DE2-BE5D-AD2503178F8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342" y="1308357"/>
            <a:ext cx="1320800" cy="936000"/>
          </a:xfrm>
          <a:prstGeom prst="rect">
            <a:avLst/>
          </a:prstGeom>
        </p:spPr>
      </p:pic>
      <p:pic>
        <p:nvPicPr>
          <p:cNvPr id="97" name="그림 96" descr="실내, 앉아있는, 검은색, 테이블이(가) 표시된 사진&#10;&#10;자동 생성된 설명">
            <a:extLst>
              <a:ext uri="{FF2B5EF4-FFF2-40B4-BE49-F238E27FC236}">
                <a16:creationId xmlns:a16="http://schemas.microsoft.com/office/drawing/2014/main" id="{2EC58933-55FE-4C08-A07C-8F67CD7D52A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4" r="13134"/>
          <a:stretch/>
        </p:blipFill>
        <p:spPr>
          <a:xfrm rot="5400000">
            <a:off x="4284903" y="2481244"/>
            <a:ext cx="1373027" cy="1321200"/>
          </a:xfrm>
          <a:prstGeom prst="rect">
            <a:avLst/>
          </a:prstGeom>
        </p:spPr>
      </p:pic>
      <p:pic>
        <p:nvPicPr>
          <p:cNvPr id="53" name="그래픽 52">
            <a:extLst>
              <a:ext uri="{FF2B5EF4-FFF2-40B4-BE49-F238E27FC236}">
                <a16:creationId xmlns:a16="http://schemas.microsoft.com/office/drawing/2014/main" id="{38DE9C31-2AA3-4AA5-9D73-5E24CF16575D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05647" y="2459322"/>
            <a:ext cx="1180001" cy="180000"/>
          </a:xfrm>
          <a:prstGeom prst="rect">
            <a:avLst/>
          </a:prstGeom>
        </p:spPr>
      </p:pic>
      <p:pic>
        <p:nvPicPr>
          <p:cNvPr id="98" name="그래픽 97">
            <a:extLst>
              <a:ext uri="{FF2B5EF4-FFF2-40B4-BE49-F238E27FC236}">
                <a16:creationId xmlns:a16="http://schemas.microsoft.com/office/drawing/2014/main" id="{79F94B14-5A66-45F2-B7D9-12FAD9128E69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673740" y="2478357"/>
            <a:ext cx="1180001" cy="180000"/>
          </a:xfrm>
          <a:prstGeom prst="rect">
            <a:avLst/>
          </a:prstGeom>
        </p:spPr>
      </p:pic>
      <p:pic>
        <p:nvPicPr>
          <p:cNvPr id="99" name="그래픽 98">
            <a:extLst>
              <a:ext uri="{FF2B5EF4-FFF2-40B4-BE49-F238E27FC236}">
                <a16:creationId xmlns:a16="http://schemas.microsoft.com/office/drawing/2014/main" id="{9768CFE2-551B-430A-865C-0A2A2FBE8F80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97206" y="1758190"/>
            <a:ext cx="1180001" cy="180000"/>
          </a:xfrm>
          <a:prstGeom prst="rect">
            <a:avLst/>
          </a:prstGeom>
        </p:spPr>
      </p:pic>
      <p:pic>
        <p:nvPicPr>
          <p:cNvPr id="100" name="그래픽 99">
            <a:extLst>
              <a:ext uri="{FF2B5EF4-FFF2-40B4-BE49-F238E27FC236}">
                <a16:creationId xmlns:a16="http://schemas.microsoft.com/office/drawing/2014/main" id="{B84A3BCA-271E-41FE-9DC7-10482CF74EA7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50000"/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362999" y="3082013"/>
            <a:ext cx="1180001" cy="180000"/>
          </a:xfrm>
          <a:prstGeom prst="rect">
            <a:avLst/>
          </a:prstGeom>
        </p:spPr>
      </p:pic>
      <p:sp>
        <p:nvSpPr>
          <p:cNvPr id="50" name="순서도: 대체 처리 49">
            <a:extLst>
              <a:ext uri="{FF2B5EF4-FFF2-40B4-BE49-F238E27FC236}">
                <a16:creationId xmlns:a16="http://schemas.microsoft.com/office/drawing/2014/main" id="{CE17E341-7A43-4129-B2E8-5F47A183B861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576221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264175-9401-45C0-8258-86FAF0C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A32C5-E72C-4252-9001-83D3E041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38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91A18-A16B-4031-A25F-B44F3E20F917}"/>
              </a:ext>
            </a:extLst>
          </p:cNvPr>
          <p:cNvSpPr txBox="1"/>
          <p:nvPr/>
        </p:nvSpPr>
        <p:spPr>
          <a:xfrm>
            <a:off x="222249" y="685228"/>
            <a:ext cx="390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L</a:t>
            </a:r>
            <a:r>
              <a:rPr lang="en-US" altLang="ko-KR" b="1" dirty="0">
                <a:solidFill>
                  <a:srgbClr val="00113A"/>
                </a:solidFill>
                <a:ea typeface="Noto Sans CJK KR Bold" panose="020B0800000000000000" pitchFamily="34" charset="-127"/>
              </a:rPr>
              <a:t>idar Simulator</a:t>
            </a:r>
            <a:endParaRPr lang="en-US" altLang="ko-KR" b="1" dirty="0">
              <a:solidFill>
                <a:srgbClr val="001B42"/>
              </a:solidFill>
              <a:ea typeface="Noto Sans CJK KR Bold" panose="020B0800000000000000" pitchFamily="34" charset="-127"/>
            </a:endParaRPr>
          </a:p>
        </p:txBody>
      </p:sp>
      <p:pic>
        <p:nvPicPr>
          <p:cNvPr id="4" name="그림 3">
            <a:hlinkClick r:id="rId2" action="ppaction://hlinksldjump"/>
            <a:extLst>
              <a:ext uri="{FF2B5EF4-FFF2-40B4-BE49-F238E27FC236}">
                <a16:creationId xmlns:a16="http://schemas.microsoft.com/office/drawing/2014/main" id="{4F58EF86-8183-44AA-8953-E702FD0F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509FB007-B5FB-475D-9B98-CAA5ABDED380}"/>
              </a:ext>
            </a:extLst>
          </p:cNvPr>
          <p:cNvGrpSpPr/>
          <p:nvPr/>
        </p:nvGrpSpPr>
        <p:grpSpPr>
          <a:xfrm>
            <a:off x="5817254" y="2455329"/>
            <a:ext cx="3752037" cy="251812"/>
            <a:chOff x="5649474" y="2455329"/>
            <a:chExt cx="3752037" cy="251812"/>
          </a:xfrm>
        </p:grpSpPr>
        <p:sp>
          <p:nvSpPr>
            <p:cNvPr id="32" name="모서리가 둥근 직사각형 12">
              <a:extLst>
                <a:ext uri="{FF2B5EF4-FFF2-40B4-BE49-F238E27FC236}">
                  <a16:creationId xmlns:a16="http://schemas.microsoft.com/office/drawing/2014/main" id="{02728F10-D0AF-41D2-A7E4-D519C1038742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BE60E092-F473-4A58-94F0-D7CF380F2F61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745F868-3F7D-40C0-9DA7-BA6CF065189C}"/>
              </a:ext>
            </a:extLst>
          </p:cNvPr>
          <p:cNvCxnSpPr>
            <a:cxnSpLocks/>
          </p:cNvCxnSpPr>
          <p:nvPr/>
        </p:nvCxnSpPr>
        <p:spPr>
          <a:xfrm>
            <a:off x="5817254" y="23331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4AEF81E-0A31-4B71-9BD7-3E7B72AC58E2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36" name="모서리가 둥근 직사각형 12">
              <a:extLst>
                <a:ext uri="{FF2B5EF4-FFF2-40B4-BE49-F238E27FC236}">
                  <a16:creationId xmlns:a16="http://schemas.microsoft.com/office/drawing/2014/main" id="{9B2CA5E1-B773-4AA8-B22F-243F94B2580A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121A26F0-711B-4F0F-8719-874A20860632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00A8BFC-1C99-43D6-A451-FFC5473551E6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39" name="모서리가 둥근 직사각형 12">
              <a:extLst>
                <a:ext uri="{FF2B5EF4-FFF2-40B4-BE49-F238E27FC236}">
                  <a16:creationId xmlns:a16="http://schemas.microsoft.com/office/drawing/2014/main" id="{DA99D77C-FD7C-437F-8176-AE28DE2C9686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2C584D45-06AC-4049-9FB3-BFFC67FA1A3A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C910CE43-8A67-4C19-AFAA-01069A78F0AD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5E2A06A-EA1F-40BC-8E68-9C2F4622E8BD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43" name="모서리가 둥근 직사각형 12">
              <a:extLst>
                <a:ext uri="{FF2B5EF4-FFF2-40B4-BE49-F238E27FC236}">
                  <a16:creationId xmlns:a16="http://schemas.microsoft.com/office/drawing/2014/main" id="{3C8A9312-4891-4E50-9FA4-A3F3788C1747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C3B6234F-25F5-4D09-A74C-DC3302659B59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D79D62F6-B5DC-43A3-8724-344B635D61CC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37D47CE-FD50-4827-B5CB-9423C0652408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#LIDAR #HIL #VTD 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97EC308A-89BC-458D-A43E-B9D2AFBAADC6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F425235-8014-4C6D-9B73-75425727D699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-</a:t>
            </a: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5A3C4A1-72C7-4B6B-BDFF-D288A6A460EA}"/>
              </a:ext>
            </a:extLst>
          </p:cNvPr>
          <p:cNvSpPr/>
          <p:nvPr/>
        </p:nvSpPr>
        <p:spPr>
          <a:xfrm>
            <a:off x="5817254" y="2711639"/>
            <a:ext cx="3840367" cy="154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channels per slot​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lidar trigger input​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Maximum 102 channels per chassis​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Range simulation: 15-115 m​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 can be fully modulated​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Adjustable light power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Max. simulation distance:115m​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Min. Simulation distance:15m 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:4cm​</a:t>
            </a:r>
          </a:p>
          <a:p>
            <a:pPr fontAlgn="base"/>
            <a:r>
              <a:rPr lang="en-US" altLang="ko-KR" sz="900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Abs. Accuracy :</a:t>
            </a:r>
            <a:r>
              <a:rPr lang="en-US" altLang="ko-KR" sz="900" dirty="0" err="1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tbd</a:t>
            </a:r>
            <a:endParaRPr lang="en-US" altLang="ko-KR" sz="900" b="0" i="0" dirty="0">
              <a:solidFill>
                <a:schemeClr val="tx2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endParaRPr lang="en-US" altLang="ko-KR" sz="900" dirty="0">
              <a:solidFill>
                <a:srgbClr val="00113A"/>
              </a:solidFill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endParaRPr lang="en-US" altLang="ko-KR" sz="9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C9268D7-E237-46BA-8115-CF7DF0BC5728}"/>
              </a:ext>
            </a:extLst>
          </p:cNvPr>
          <p:cNvSpPr/>
          <p:nvPr/>
        </p:nvSpPr>
        <p:spPr>
          <a:xfrm>
            <a:off x="5817253" y="1577748"/>
            <a:ext cx="3895416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Opti Lidar sensor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를 이용한 거리 타겟팅과 시뮬레이션을 가능하게 한 장비로써 많은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LIDAR SENSOR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중 인지도와 양산에 성공한 </a:t>
            </a:r>
            <a:r>
              <a:rPr lang="ko-KR" altLang="en-US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벨로다인과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VALEO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센서를 이용하여 제작하였으며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고객사의 센서를 제공하면 시뮬레이터 제작이 가능합니다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.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ea typeface="Noto Sans KR Bold" panose="020B0800000000000000" pitchFamily="34" charset="-127"/>
            </a:endParaRPr>
          </a:p>
        </p:txBody>
      </p:sp>
      <p:pic>
        <p:nvPicPr>
          <p:cNvPr id="53" name="그래픽 52">
            <a:extLst>
              <a:ext uri="{FF2B5EF4-FFF2-40B4-BE49-F238E27FC236}">
                <a16:creationId xmlns:a16="http://schemas.microsoft.com/office/drawing/2014/main" id="{38DE9C31-2AA3-4AA5-9D73-5E24CF1657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50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05647" y="2459322"/>
            <a:ext cx="1180001" cy="180000"/>
          </a:xfrm>
          <a:prstGeom prst="rect">
            <a:avLst/>
          </a:prstGeom>
        </p:spPr>
      </p:pic>
      <p:pic>
        <p:nvPicPr>
          <p:cNvPr id="58" name="Picture 2">
            <a:extLst>
              <a:ext uri="{FF2B5EF4-FFF2-40B4-BE49-F238E27FC236}">
                <a16:creationId xmlns:a16="http://schemas.microsoft.com/office/drawing/2014/main" id="{81F19C3A-35F3-41E0-B99D-B7E93BB86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13" y="4739458"/>
            <a:ext cx="2811252" cy="12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9" name="Grafik 4">
            <a:extLst>
              <a:ext uri="{FF2B5EF4-FFF2-40B4-BE49-F238E27FC236}">
                <a16:creationId xmlns:a16="http://schemas.microsoft.com/office/drawing/2014/main" id="{8FD8DD70-D781-44FD-8F34-ACD61FFAD8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24147" y="1368762"/>
            <a:ext cx="2242772" cy="2880000"/>
          </a:xfrm>
          <a:prstGeom prst="rect">
            <a:avLst/>
          </a:prstGeom>
        </p:spPr>
      </p:pic>
      <p:pic>
        <p:nvPicPr>
          <p:cNvPr id="60" name="Picture 2">
            <a:extLst>
              <a:ext uri="{FF2B5EF4-FFF2-40B4-BE49-F238E27FC236}">
                <a16:creationId xmlns:a16="http://schemas.microsoft.com/office/drawing/2014/main" id="{5E087355-FB03-4EB4-A33C-03E145E6C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709" y="1379324"/>
            <a:ext cx="2669687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Grafik 9">
            <a:extLst>
              <a:ext uri="{FF2B5EF4-FFF2-40B4-BE49-F238E27FC236}">
                <a16:creationId xmlns:a16="http://schemas.microsoft.com/office/drawing/2014/main" id="{C784C1BE-2EFD-4321-832C-437BAD61BD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01863" y="4377761"/>
            <a:ext cx="2265056" cy="1584000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A6F4790C-C6F7-4D49-8576-65CE64D70897}"/>
              </a:ext>
            </a:extLst>
          </p:cNvPr>
          <p:cNvSpPr txBox="1"/>
          <p:nvPr/>
        </p:nvSpPr>
        <p:spPr>
          <a:xfrm>
            <a:off x="3630676" y="5961761"/>
            <a:ext cx="1674749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ko-KR" sz="900" dirty="0"/>
              <a:t>per channel 5 distance planes</a:t>
            </a:r>
          </a:p>
          <a:p>
            <a:r>
              <a:rPr lang="en-US" altLang="ko-KR" sz="900" dirty="0"/>
              <a:t>step height 4 ns (  60 cm )</a:t>
            </a:r>
          </a:p>
          <a:p>
            <a:r>
              <a:rPr lang="en-US" altLang="ko-KR" sz="900" dirty="0"/>
              <a:t>same signal for all channel</a:t>
            </a:r>
          </a:p>
        </p:txBody>
      </p:sp>
      <p:sp>
        <p:nvSpPr>
          <p:cNvPr id="63" name="Textplatzhalter 5">
            <a:extLst>
              <a:ext uri="{FF2B5EF4-FFF2-40B4-BE49-F238E27FC236}">
                <a16:creationId xmlns:a16="http://schemas.microsoft.com/office/drawing/2014/main" id="{EA236284-C3A9-45B3-A033-034FA476B87A}"/>
              </a:ext>
            </a:extLst>
          </p:cNvPr>
          <p:cNvSpPr txBox="1">
            <a:spLocks/>
          </p:cNvSpPr>
          <p:nvPr/>
        </p:nvSpPr>
        <p:spPr>
          <a:xfrm>
            <a:off x="279141" y="6056445"/>
            <a:ext cx="2874902" cy="24622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defPPr>
              <a:defRPr lang="de-DE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43451" indent="0">
              <a:buFont typeface="Arial" panose="020B0604020202020204" pitchFamily="34" charset="0"/>
              <a:buNone/>
              <a:tabLst>
                <a:tab pos="1195887" algn="l"/>
              </a:tabLst>
            </a:pPr>
            <a:r>
              <a:rPr lang="en-US" sz="800" spc="-13" dirty="0">
                <a:solidFill>
                  <a:srgbClr val="000000"/>
                </a:solidFill>
                <a:cs typeface="Arial Narrow"/>
              </a:rPr>
              <a:t>LIDAR  Target Simulator “ </a:t>
            </a:r>
            <a:r>
              <a:rPr lang="en-US" sz="800" spc="-13" dirty="0" err="1">
                <a:solidFill>
                  <a:srgbClr val="000000"/>
                </a:solidFill>
                <a:cs typeface="Arial Narrow"/>
              </a:rPr>
              <a:t>Leddartech</a:t>
            </a:r>
            <a:r>
              <a:rPr lang="en-US" sz="800" spc="-13" dirty="0">
                <a:solidFill>
                  <a:srgbClr val="000000"/>
                </a:solidFill>
                <a:cs typeface="Arial Narrow"/>
              </a:rPr>
              <a:t>” </a:t>
            </a:r>
            <a:br>
              <a:rPr lang="en-US" sz="800" spc="-13" dirty="0">
                <a:solidFill>
                  <a:srgbClr val="000000"/>
                </a:solidFill>
                <a:cs typeface="Arial Narrow"/>
              </a:rPr>
            </a:br>
            <a:endParaRPr lang="en-US" sz="800" dirty="0"/>
          </a:p>
        </p:txBody>
      </p:sp>
      <p:sp>
        <p:nvSpPr>
          <p:cNvPr id="50" name="순서도: 대체 처리 49">
            <a:extLst>
              <a:ext uri="{FF2B5EF4-FFF2-40B4-BE49-F238E27FC236}">
                <a16:creationId xmlns:a16="http://schemas.microsoft.com/office/drawing/2014/main" id="{B1C27CC6-74E6-4EAB-B74C-A069E491A3A6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773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9264175-9401-45C0-8258-86FAF0C02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b="1" dirty="0">
              <a:solidFill>
                <a:schemeClr val="tx1"/>
              </a:solidFill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A00A32C5-E72C-4252-9001-83D3E041A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39</a:t>
            </a:fld>
            <a:endParaRPr lang="ko-KR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B591A18-A16B-4031-A25F-B44F3E20F917}"/>
              </a:ext>
            </a:extLst>
          </p:cNvPr>
          <p:cNvSpPr txBox="1"/>
          <p:nvPr/>
        </p:nvSpPr>
        <p:spPr>
          <a:xfrm>
            <a:off x="222249" y="685228"/>
            <a:ext cx="3900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U</a:t>
            </a:r>
            <a:r>
              <a:rPr lang="en-US" altLang="ko-KR" b="1" dirty="0">
                <a:solidFill>
                  <a:srgbClr val="00113A"/>
                </a:solidFill>
                <a:ea typeface="Noto Sans CJK KR Bold" panose="020B0800000000000000" pitchFamily="34" charset="-127"/>
              </a:rPr>
              <a:t>ltrasonic Simulator</a:t>
            </a:r>
            <a:endParaRPr lang="en-US" altLang="ko-KR" b="1" dirty="0">
              <a:solidFill>
                <a:srgbClr val="001B42"/>
              </a:solidFill>
              <a:ea typeface="Noto Sans CJK KR Bold" panose="020B0800000000000000" pitchFamily="34" charset="-127"/>
            </a:endParaRPr>
          </a:p>
        </p:txBody>
      </p:sp>
      <p:pic>
        <p:nvPicPr>
          <p:cNvPr id="4" name="그림 3">
            <a:hlinkClick r:id="rId2" action="ppaction://hlinksldjump"/>
            <a:extLst>
              <a:ext uri="{FF2B5EF4-FFF2-40B4-BE49-F238E27FC236}">
                <a16:creationId xmlns:a16="http://schemas.microsoft.com/office/drawing/2014/main" id="{4F58EF86-8183-44AA-8953-E702FD0F6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grpSp>
        <p:nvGrpSpPr>
          <p:cNvPr id="31" name="그룹 30">
            <a:extLst>
              <a:ext uri="{FF2B5EF4-FFF2-40B4-BE49-F238E27FC236}">
                <a16:creationId xmlns:a16="http://schemas.microsoft.com/office/drawing/2014/main" id="{509FB007-B5FB-475D-9B98-CAA5ABDED380}"/>
              </a:ext>
            </a:extLst>
          </p:cNvPr>
          <p:cNvGrpSpPr/>
          <p:nvPr/>
        </p:nvGrpSpPr>
        <p:grpSpPr>
          <a:xfrm>
            <a:off x="5817254" y="2455329"/>
            <a:ext cx="3752037" cy="251812"/>
            <a:chOff x="5649474" y="2455329"/>
            <a:chExt cx="3752037" cy="251812"/>
          </a:xfrm>
        </p:grpSpPr>
        <p:sp>
          <p:nvSpPr>
            <p:cNvPr id="32" name="모서리가 둥근 직사각형 12">
              <a:extLst>
                <a:ext uri="{FF2B5EF4-FFF2-40B4-BE49-F238E27FC236}">
                  <a16:creationId xmlns:a16="http://schemas.microsoft.com/office/drawing/2014/main" id="{02728F10-D0AF-41D2-A7E4-D519C1038742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BE60E092-F473-4A58-94F0-D7CF380F2F61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34" name="직선 연결선 33">
            <a:extLst>
              <a:ext uri="{FF2B5EF4-FFF2-40B4-BE49-F238E27FC236}">
                <a16:creationId xmlns:a16="http://schemas.microsoft.com/office/drawing/2014/main" id="{5745F868-3F7D-40C0-9DA7-BA6CF065189C}"/>
              </a:ext>
            </a:extLst>
          </p:cNvPr>
          <p:cNvCxnSpPr>
            <a:cxnSpLocks/>
          </p:cNvCxnSpPr>
          <p:nvPr/>
        </p:nvCxnSpPr>
        <p:spPr>
          <a:xfrm>
            <a:off x="5817254" y="2333131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64AEF81E-0A31-4B71-9BD7-3E7B72AC58E2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36" name="모서리가 둥근 직사각형 12">
              <a:extLst>
                <a:ext uri="{FF2B5EF4-FFF2-40B4-BE49-F238E27FC236}">
                  <a16:creationId xmlns:a16="http://schemas.microsoft.com/office/drawing/2014/main" id="{9B2CA5E1-B773-4AA8-B22F-243F94B2580A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37" name="직선 연결선 36">
              <a:extLst>
                <a:ext uri="{FF2B5EF4-FFF2-40B4-BE49-F238E27FC236}">
                  <a16:creationId xmlns:a16="http://schemas.microsoft.com/office/drawing/2014/main" id="{121A26F0-711B-4F0F-8719-874A20860632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200A8BFC-1C99-43D6-A451-FFC5473551E6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39" name="모서리가 둥근 직사각형 12">
              <a:extLst>
                <a:ext uri="{FF2B5EF4-FFF2-40B4-BE49-F238E27FC236}">
                  <a16:creationId xmlns:a16="http://schemas.microsoft.com/office/drawing/2014/main" id="{DA99D77C-FD7C-437F-8176-AE28DE2C9686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0" name="직선 연결선 39">
              <a:extLst>
                <a:ext uri="{FF2B5EF4-FFF2-40B4-BE49-F238E27FC236}">
                  <a16:creationId xmlns:a16="http://schemas.microsoft.com/office/drawing/2014/main" id="{2C584D45-06AC-4049-9FB3-BFFC67FA1A3A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1" name="직선 연결선 40">
            <a:extLst>
              <a:ext uri="{FF2B5EF4-FFF2-40B4-BE49-F238E27FC236}">
                <a16:creationId xmlns:a16="http://schemas.microsoft.com/office/drawing/2014/main" id="{C910CE43-8A67-4C19-AFAA-01069A78F0AD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2" name="그룹 41">
            <a:extLst>
              <a:ext uri="{FF2B5EF4-FFF2-40B4-BE49-F238E27FC236}">
                <a16:creationId xmlns:a16="http://schemas.microsoft.com/office/drawing/2014/main" id="{95E2A06A-EA1F-40BC-8E68-9C2F4622E8BD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43" name="모서리가 둥근 직사각형 12">
              <a:extLst>
                <a:ext uri="{FF2B5EF4-FFF2-40B4-BE49-F238E27FC236}">
                  <a16:creationId xmlns:a16="http://schemas.microsoft.com/office/drawing/2014/main" id="{3C8A9312-4891-4E50-9FA4-A3F3788C1747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44" name="직선 연결선 43">
              <a:extLst>
                <a:ext uri="{FF2B5EF4-FFF2-40B4-BE49-F238E27FC236}">
                  <a16:creationId xmlns:a16="http://schemas.microsoft.com/office/drawing/2014/main" id="{C3B6234F-25F5-4D09-A74C-DC3302659B59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5" name="직선 연결선 44">
            <a:extLst>
              <a:ext uri="{FF2B5EF4-FFF2-40B4-BE49-F238E27FC236}">
                <a16:creationId xmlns:a16="http://schemas.microsoft.com/office/drawing/2014/main" id="{D79D62F6-B5DC-43A3-8724-344B635D61CC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직사각형 45">
            <a:extLst>
              <a:ext uri="{FF2B5EF4-FFF2-40B4-BE49-F238E27FC236}">
                <a16:creationId xmlns:a16="http://schemas.microsoft.com/office/drawing/2014/main" id="{037D47CE-FD50-4827-B5CB-9423C0652408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#USS #SIMULATOR #HIL #VTD  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47" name="직선 연결선 46">
            <a:extLst>
              <a:ext uri="{FF2B5EF4-FFF2-40B4-BE49-F238E27FC236}">
                <a16:creationId xmlns:a16="http://schemas.microsoft.com/office/drawing/2014/main" id="{97EC308A-89BC-458D-A43E-B9D2AFBAADC6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직사각형 47">
            <a:extLst>
              <a:ext uri="{FF2B5EF4-FFF2-40B4-BE49-F238E27FC236}">
                <a16:creationId xmlns:a16="http://schemas.microsoft.com/office/drawing/2014/main" id="{DF425235-8014-4C6D-9B73-75425727D699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M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C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49" name="직사각형 48">
            <a:extLst>
              <a:ext uri="{FF2B5EF4-FFF2-40B4-BE49-F238E27FC236}">
                <a16:creationId xmlns:a16="http://schemas.microsoft.com/office/drawing/2014/main" id="{15A3C4A1-72C7-4B6B-BDFF-D288A6A460EA}"/>
              </a:ext>
            </a:extLst>
          </p:cNvPr>
          <p:cNvSpPr/>
          <p:nvPr/>
        </p:nvSpPr>
        <p:spPr>
          <a:xfrm>
            <a:off x="5817254" y="2711639"/>
            <a:ext cx="3840367" cy="15476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900" dirty="0">
                <a:solidFill>
                  <a:srgbClr val="00113A"/>
                </a:solidFill>
              </a:rPr>
              <a:t>Controller : FPGA base NI Compact RIO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900" dirty="0">
                <a:solidFill>
                  <a:srgbClr val="00113A"/>
                </a:solidFill>
              </a:rPr>
              <a:t>Available Sensor Numbers : up to 16 sensors (Default is 12)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900" dirty="0">
                <a:solidFill>
                  <a:srgbClr val="00113A"/>
                </a:solidFill>
              </a:rPr>
              <a:t>Frequency : up to 56</a:t>
            </a:r>
            <a:r>
              <a:rPr lang="en-US" altLang="ko-KR" sz="900" dirty="0">
                <a:solidFill>
                  <a:srgbClr val="00113A"/>
                </a:solidFill>
              </a:rPr>
              <a:t>kHz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900" dirty="0">
                <a:solidFill>
                  <a:srgbClr val="00113A"/>
                </a:solidFill>
              </a:rPr>
              <a:t>Resolution : 10mm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900" dirty="0">
                <a:solidFill>
                  <a:srgbClr val="00113A"/>
                </a:solidFill>
              </a:rPr>
              <a:t>Maximum Distance : 1500mm (depends on sensor, this can be increased)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900" dirty="0">
                <a:solidFill>
                  <a:srgbClr val="00113A"/>
                </a:solidFill>
              </a:rPr>
              <a:t>Minimum Distance : 300 mm (depends on sensor, this can be decreased)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ko-KR" sz="900" dirty="0">
                <a:solidFill>
                  <a:srgbClr val="00113A"/>
                </a:solidFill>
              </a:rPr>
              <a:t>USS Monitoring Tablet(</a:t>
            </a:r>
            <a:r>
              <a:rPr lang="en-GB" altLang="ko-KR" sz="900" i="1" u="sng" dirty="0">
                <a:solidFill>
                  <a:srgbClr val="00113A"/>
                </a:solidFill>
              </a:rPr>
              <a:t>Optional</a:t>
            </a:r>
            <a:r>
              <a:rPr lang="en-GB" altLang="ko-KR" sz="900" dirty="0">
                <a:solidFill>
                  <a:srgbClr val="00113A"/>
                </a:solidFill>
              </a:rPr>
              <a:t>) : Displaying ECU’s output and Simulation distance</a:t>
            </a:r>
            <a:endParaRPr lang="en-US" altLang="ko-KR" sz="900" dirty="0">
              <a:solidFill>
                <a:srgbClr val="00113A"/>
              </a:solidFill>
              <a:sym typeface="Wingdings" panose="05000000000000000000" pitchFamily="2" charset="2"/>
            </a:endParaRPr>
          </a:p>
          <a:p>
            <a:pPr>
              <a:lnSpc>
                <a:spcPct val="120000"/>
              </a:lnSpc>
            </a:pPr>
            <a:endParaRPr lang="en-US" altLang="ko-KR" sz="900" dirty="0">
              <a:solidFill>
                <a:srgbClr val="00113A"/>
              </a:solidFill>
              <a:sym typeface="Wingdings" panose="05000000000000000000" pitchFamily="2" charset="2"/>
            </a:endParaRPr>
          </a:p>
        </p:txBody>
      </p:sp>
      <p:sp>
        <p:nvSpPr>
          <p:cNvPr id="54" name="직사각형 53">
            <a:extLst>
              <a:ext uri="{FF2B5EF4-FFF2-40B4-BE49-F238E27FC236}">
                <a16:creationId xmlns:a16="http://schemas.microsoft.com/office/drawing/2014/main" id="{6C9268D7-E237-46BA-8115-CF7DF0BC5728}"/>
              </a:ext>
            </a:extLst>
          </p:cNvPr>
          <p:cNvSpPr/>
          <p:nvPr/>
        </p:nvSpPr>
        <p:spPr>
          <a:xfrm>
            <a:off x="5817253" y="1577748"/>
            <a:ext cx="3895416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20000"/>
              </a:lnSpc>
            </a:pP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초음파 센서를 이용한 거리 시뮬레이션을 할 수 있는 장비로써 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HIL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과 연동하여 사용 할 수 있으며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, 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단품으로 사용할 수 있습니다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. VTD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나 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latin typeface="+mj-ea"/>
              <a:ea typeface="+mj-ea"/>
            </a:endParaRPr>
          </a:p>
          <a:p>
            <a:pPr>
              <a:lnSpc>
                <a:spcPct val="120000"/>
              </a:lnSpc>
            </a:pP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IPG </a:t>
            </a:r>
            <a:r>
              <a:rPr lang="en-US" altLang="ko-KR" sz="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CARmaker</a:t>
            </a:r>
            <a:r>
              <a:rPr lang="ko-KR" altLang="en-US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를 통하여 연동이 가능합니다</a:t>
            </a:r>
            <a:r>
              <a:rPr lang="en-US" altLang="ko-KR" sz="900" dirty="0">
                <a:solidFill>
                  <a:schemeClr val="tx1">
                    <a:lumMod val="65000"/>
                    <a:lumOff val="35000"/>
                  </a:schemeClr>
                </a:solidFill>
                <a:latin typeface="+mj-ea"/>
                <a:ea typeface="+mj-ea"/>
              </a:rPr>
              <a:t>.</a:t>
            </a:r>
            <a:endParaRPr lang="en-US" altLang="ko-KR" sz="900" dirty="0">
              <a:solidFill>
                <a:schemeClr val="tx1">
                  <a:lumMod val="65000"/>
                  <a:lumOff val="35000"/>
                </a:schemeClr>
              </a:solidFill>
              <a:ea typeface="Noto Sans KR Bold" panose="020B0800000000000000" pitchFamily="34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DAA42201-764C-4C34-A9A6-B9F91F7E710D}"/>
              </a:ext>
            </a:extLst>
          </p:cNvPr>
          <p:cNvGrpSpPr/>
          <p:nvPr/>
        </p:nvGrpSpPr>
        <p:grpSpPr>
          <a:xfrm>
            <a:off x="248379" y="4301077"/>
            <a:ext cx="2637696" cy="2166409"/>
            <a:chOff x="522254" y="1420868"/>
            <a:chExt cx="4606592" cy="4716866"/>
          </a:xfrm>
        </p:grpSpPr>
        <p:sp>
          <p:nvSpPr>
            <p:cNvPr id="29" name="TextBox 7">
              <a:extLst>
                <a:ext uri="{FF2B5EF4-FFF2-40B4-BE49-F238E27FC236}">
                  <a16:creationId xmlns:a16="http://schemas.microsoft.com/office/drawing/2014/main" id="{7329AC9A-A991-415E-8842-F6CA9099D9AE}"/>
                </a:ext>
              </a:extLst>
            </p:cNvPr>
            <p:cNvSpPr txBox="1"/>
            <p:nvPr/>
          </p:nvSpPr>
          <p:spPr>
            <a:xfrm>
              <a:off x="522254" y="5537912"/>
              <a:ext cx="4008392" cy="599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Simulated Distance:	60cm</a:t>
              </a:r>
            </a:p>
            <a:p>
              <a:r>
                <a:rPr lang="en-US" sz="800" dirty="0"/>
                <a:t>The calculated delay: 	3492 </a:t>
              </a:r>
              <a:r>
                <a:rPr lang="el-GR" sz="800" dirty="0"/>
                <a:t>μ</a:t>
              </a:r>
              <a:r>
                <a:rPr lang="en-US" sz="800" dirty="0"/>
                <a:t>s</a:t>
              </a:r>
            </a:p>
          </p:txBody>
        </p:sp>
        <p:pic>
          <p:nvPicPr>
            <p:cNvPr id="30" name="Picture 9">
              <a:extLst>
                <a:ext uri="{FF2B5EF4-FFF2-40B4-BE49-F238E27FC236}">
                  <a16:creationId xmlns:a16="http://schemas.microsoft.com/office/drawing/2014/main" id="{7A6085F6-8176-4B39-BE1D-537B9EF5FAB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57" y="2008374"/>
              <a:ext cx="4371143" cy="2557802"/>
            </a:xfrm>
            <a:prstGeom prst="rect">
              <a:avLst/>
            </a:prstGeom>
          </p:spPr>
        </p:pic>
        <p:cxnSp>
          <p:nvCxnSpPr>
            <p:cNvPr id="52" name="Straight Arrow Connector 11">
              <a:extLst>
                <a:ext uri="{FF2B5EF4-FFF2-40B4-BE49-F238E27FC236}">
                  <a16:creationId xmlns:a16="http://schemas.microsoft.com/office/drawing/2014/main" id="{376619F3-B84C-4739-82AF-5D521E9D61A7}"/>
                </a:ext>
              </a:extLst>
            </p:cNvPr>
            <p:cNvCxnSpPr/>
            <p:nvPr/>
          </p:nvCxnSpPr>
          <p:spPr>
            <a:xfrm>
              <a:off x="1977683" y="2943876"/>
              <a:ext cx="115355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Oval 12">
              <a:extLst>
                <a:ext uri="{FF2B5EF4-FFF2-40B4-BE49-F238E27FC236}">
                  <a16:creationId xmlns:a16="http://schemas.microsoft.com/office/drawing/2014/main" id="{0FCD0060-9968-48C1-B15B-0CB800799047}"/>
                </a:ext>
              </a:extLst>
            </p:cNvPr>
            <p:cNvSpPr/>
            <p:nvPr/>
          </p:nvSpPr>
          <p:spPr>
            <a:xfrm>
              <a:off x="1625990" y="2592184"/>
              <a:ext cx="351693" cy="132556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sp>
          <p:nvSpPr>
            <p:cNvPr id="56" name="Oval 13">
              <a:extLst>
                <a:ext uri="{FF2B5EF4-FFF2-40B4-BE49-F238E27FC236}">
                  <a16:creationId xmlns:a16="http://schemas.microsoft.com/office/drawing/2014/main" id="{6D769DCA-DC7B-46DF-97C1-5FBBDDF2A55C}"/>
                </a:ext>
              </a:extLst>
            </p:cNvPr>
            <p:cNvSpPr/>
            <p:nvPr/>
          </p:nvSpPr>
          <p:spPr>
            <a:xfrm>
              <a:off x="3087859" y="2943877"/>
              <a:ext cx="261424" cy="618978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800"/>
            </a:p>
          </p:txBody>
        </p:sp>
        <p:cxnSp>
          <p:nvCxnSpPr>
            <p:cNvPr id="57" name="Straight Arrow Connector 15">
              <a:extLst>
                <a:ext uri="{FF2B5EF4-FFF2-40B4-BE49-F238E27FC236}">
                  <a16:creationId xmlns:a16="http://schemas.microsoft.com/office/drawing/2014/main" id="{AC1A5C04-E631-4964-AEC2-757D15A156DC}"/>
                </a:ext>
              </a:extLst>
            </p:cNvPr>
            <p:cNvCxnSpPr>
              <a:cxnSpLocks/>
              <a:stCxn id="55" idx="4"/>
            </p:cNvCxnSpPr>
            <p:nvPr/>
          </p:nvCxnSpPr>
          <p:spPr>
            <a:xfrm>
              <a:off x="1801837" y="3917745"/>
              <a:ext cx="0" cy="800405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16">
              <a:extLst>
                <a:ext uri="{FF2B5EF4-FFF2-40B4-BE49-F238E27FC236}">
                  <a16:creationId xmlns:a16="http://schemas.microsoft.com/office/drawing/2014/main" id="{D72C71F4-7A65-4DA2-AAFE-FBC7E855A802}"/>
                </a:ext>
              </a:extLst>
            </p:cNvPr>
            <p:cNvCxnSpPr>
              <a:cxnSpLocks/>
              <a:stCxn id="56" idx="4"/>
            </p:cNvCxnSpPr>
            <p:nvPr/>
          </p:nvCxnSpPr>
          <p:spPr>
            <a:xfrm>
              <a:off x="3218571" y="3562855"/>
              <a:ext cx="0" cy="117465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20">
              <a:extLst>
                <a:ext uri="{FF2B5EF4-FFF2-40B4-BE49-F238E27FC236}">
                  <a16:creationId xmlns:a16="http://schemas.microsoft.com/office/drawing/2014/main" id="{3F1C0068-9E21-4AA7-B24F-D24D50722EA0}"/>
                </a:ext>
              </a:extLst>
            </p:cNvPr>
            <p:cNvSpPr txBox="1"/>
            <p:nvPr/>
          </p:nvSpPr>
          <p:spPr>
            <a:xfrm>
              <a:off x="860689" y="4706091"/>
              <a:ext cx="2073382" cy="38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PDC original pulse </a:t>
              </a:r>
            </a:p>
          </p:txBody>
        </p:sp>
        <p:sp>
          <p:nvSpPr>
            <p:cNvPr id="60" name="TextBox 21">
              <a:extLst>
                <a:ext uri="{FF2B5EF4-FFF2-40B4-BE49-F238E27FC236}">
                  <a16:creationId xmlns:a16="http://schemas.microsoft.com/office/drawing/2014/main" id="{7535629C-9765-4C36-8AF4-49A99BACE274}"/>
                </a:ext>
              </a:extLst>
            </p:cNvPr>
            <p:cNvSpPr txBox="1"/>
            <p:nvPr/>
          </p:nvSpPr>
          <p:spPr>
            <a:xfrm>
              <a:off x="2827907" y="4718109"/>
              <a:ext cx="2300939" cy="38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800" dirty="0"/>
                <a:t>Simulated PDC Signal</a:t>
              </a:r>
            </a:p>
          </p:txBody>
        </p:sp>
        <p:cxnSp>
          <p:nvCxnSpPr>
            <p:cNvPr id="61" name="Straight Arrow Connector 22">
              <a:extLst>
                <a:ext uri="{FF2B5EF4-FFF2-40B4-BE49-F238E27FC236}">
                  <a16:creationId xmlns:a16="http://schemas.microsoft.com/office/drawing/2014/main" id="{2CEABB40-088D-4E38-B991-CA91816793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7424" y="1795015"/>
              <a:ext cx="0" cy="1148861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2" name="TextBox 25">
              <a:extLst>
                <a:ext uri="{FF2B5EF4-FFF2-40B4-BE49-F238E27FC236}">
                  <a16:creationId xmlns:a16="http://schemas.microsoft.com/office/drawing/2014/main" id="{04700482-8B72-4DE9-8E4E-662F61B25F4E}"/>
                </a:ext>
              </a:extLst>
            </p:cNvPr>
            <p:cNvSpPr txBox="1"/>
            <p:nvPr/>
          </p:nvSpPr>
          <p:spPr>
            <a:xfrm>
              <a:off x="1705130" y="1420868"/>
              <a:ext cx="1910267" cy="38170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800" dirty="0"/>
                <a:t>3492 </a:t>
              </a:r>
              <a:r>
                <a:rPr lang="el-GR" sz="800" dirty="0"/>
                <a:t>μ</a:t>
              </a:r>
              <a:r>
                <a:rPr lang="en-US" sz="800" dirty="0"/>
                <a:t>s delay </a:t>
              </a:r>
            </a:p>
          </p:txBody>
        </p:sp>
      </p:grpSp>
      <p:grpSp>
        <p:nvGrpSpPr>
          <p:cNvPr id="63" name="Group 17">
            <a:extLst>
              <a:ext uri="{FF2B5EF4-FFF2-40B4-BE49-F238E27FC236}">
                <a16:creationId xmlns:a16="http://schemas.microsoft.com/office/drawing/2014/main" id="{72ECA58E-FA2F-4BD4-8958-2C4B012CBD2B}"/>
              </a:ext>
            </a:extLst>
          </p:cNvPr>
          <p:cNvGrpSpPr/>
          <p:nvPr/>
        </p:nvGrpSpPr>
        <p:grpSpPr>
          <a:xfrm>
            <a:off x="2920189" y="4410264"/>
            <a:ext cx="2502877" cy="1574959"/>
            <a:chOff x="7965369" y="653064"/>
            <a:chExt cx="4106782" cy="3379926"/>
          </a:xfrm>
        </p:grpSpPr>
        <p:sp>
          <p:nvSpPr>
            <p:cNvPr id="64" name="Rectangle 18">
              <a:extLst>
                <a:ext uri="{FF2B5EF4-FFF2-40B4-BE49-F238E27FC236}">
                  <a16:creationId xmlns:a16="http://schemas.microsoft.com/office/drawing/2014/main" id="{20CD9F60-A5A8-4150-8B7D-0E21651D32A8}"/>
                </a:ext>
              </a:extLst>
            </p:cNvPr>
            <p:cNvSpPr/>
            <p:nvPr/>
          </p:nvSpPr>
          <p:spPr>
            <a:xfrm>
              <a:off x="9823305" y="653064"/>
              <a:ext cx="2248846" cy="3379926"/>
            </a:xfrm>
            <a:prstGeom prst="rect">
              <a:avLst/>
            </a:prstGeom>
            <a:solidFill>
              <a:schemeClr val="accent6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/>
              <a:r>
                <a:rPr lang="en-US" sz="800" dirty="0"/>
                <a:t>Blind Spot Detection</a:t>
              </a:r>
            </a:p>
          </p:txBody>
        </p:sp>
        <p:sp>
          <p:nvSpPr>
            <p:cNvPr id="65" name="Oval 19">
              <a:extLst>
                <a:ext uri="{FF2B5EF4-FFF2-40B4-BE49-F238E27FC236}">
                  <a16:creationId xmlns:a16="http://schemas.microsoft.com/office/drawing/2014/main" id="{79BA0B31-3C73-48EA-BF39-C8016D38D1D9}"/>
                </a:ext>
              </a:extLst>
            </p:cNvPr>
            <p:cNvSpPr/>
            <p:nvPr/>
          </p:nvSpPr>
          <p:spPr>
            <a:xfrm>
              <a:off x="8417557" y="1170896"/>
              <a:ext cx="3117667" cy="2449473"/>
            </a:xfrm>
            <a:prstGeom prst="ellipse">
              <a:avLst/>
            </a:prstGeom>
            <a:solidFill>
              <a:schemeClr val="accent4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t"/>
            <a:lstStyle/>
            <a:p>
              <a:pPr algn="ctr"/>
              <a:endParaRPr lang="en-US" sz="800" dirty="0">
                <a:solidFill>
                  <a:schemeClr val="bg1"/>
                </a:solidFill>
              </a:endParaRPr>
            </a:p>
            <a:p>
              <a:pPr algn="ctr"/>
              <a:endParaRPr lang="en-US" sz="800" dirty="0">
                <a:solidFill>
                  <a:schemeClr val="bg1"/>
                </a:solidFill>
              </a:endParaRPr>
            </a:p>
            <a:p>
              <a:pPr algn="ctr"/>
              <a:endParaRPr lang="en-US" sz="800" dirty="0">
                <a:solidFill>
                  <a:schemeClr val="bg1"/>
                </a:solidFill>
              </a:endParaRPr>
            </a:p>
            <a:p>
              <a:pPr algn="ctr"/>
              <a:endParaRPr lang="en-US" sz="800" dirty="0">
                <a:solidFill>
                  <a:schemeClr val="bg1"/>
                </a:solidFill>
              </a:endParaRPr>
            </a:p>
          </p:txBody>
        </p:sp>
        <p:sp>
          <p:nvSpPr>
            <p:cNvPr id="66" name="Partial Circle 20">
              <a:extLst>
                <a:ext uri="{FF2B5EF4-FFF2-40B4-BE49-F238E27FC236}">
                  <a16:creationId xmlns:a16="http://schemas.microsoft.com/office/drawing/2014/main" id="{60043B6B-DCDC-4A28-970A-59383507B23A}"/>
                </a:ext>
              </a:extLst>
            </p:cNvPr>
            <p:cNvSpPr/>
            <p:nvPr/>
          </p:nvSpPr>
          <p:spPr>
            <a:xfrm>
              <a:off x="10271694" y="1648702"/>
              <a:ext cx="1800457" cy="1502641"/>
            </a:xfrm>
            <a:prstGeom prst="pie">
              <a:avLst>
                <a:gd name="adj1" fmla="val 17029728"/>
                <a:gd name="adj2" fmla="val 4450825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Parking</a:t>
              </a:r>
            </a:p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Distance</a:t>
              </a:r>
            </a:p>
            <a:p>
              <a:pPr algn="r"/>
              <a:r>
                <a:rPr lang="en-US" sz="800" dirty="0">
                  <a:solidFill>
                    <a:schemeClr val="bg1"/>
                  </a:solidFill>
                </a:rPr>
                <a:t>Warning</a:t>
              </a:r>
            </a:p>
          </p:txBody>
        </p:sp>
        <p:sp>
          <p:nvSpPr>
            <p:cNvPr id="67" name="Partial Circle 21">
              <a:extLst>
                <a:ext uri="{FF2B5EF4-FFF2-40B4-BE49-F238E27FC236}">
                  <a16:creationId xmlns:a16="http://schemas.microsoft.com/office/drawing/2014/main" id="{A1F2341A-4445-422B-9888-C6D5FDFB77BC}"/>
                </a:ext>
              </a:extLst>
            </p:cNvPr>
            <p:cNvSpPr/>
            <p:nvPr/>
          </p:nvSpPr>
          <p:spPr>
            <a:xfrm>
              <a:off x="7965369" y="1648702"/>
              <a:ext cx="1800457" cy="1502641"/>
            </a:xfrm>
            <a:prstGeom prst="pie">
              <a:avLst>
                <a:gd name="adj1" fmla="val 6464623"/>
                <a:gd name="adj2" fmla="val 15149406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r>
                <a:rPr lang="en-US" sz="800" dirty="0">
                  <a:solidFill>
                    <a:schemeClr val="bg1"/>
                  </a:solidFill>
                </a:rPr>
                <a:t>Parking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Distance</a:t>
              </a:r>
            </a:p>
            <a:p>
              <a:r>
                <a:rPr lang="en-US" sz="800" dirty="0">
                  <a:solidFill>
                    <a:schemeClr val="bg1"/>
                  </a:solidFill>
                </a:rPr>
                <a:t>Warning</a:t>
              </a:r>
            </a:p>
          </p:txBody>
        </p:sp>
        <p:pic>
          <p:nvPicPr>
            <p:cNvPr id="68" name="Picture 22">
              <a:extLst>
                <a:ext uri="{FF2B5EF4-FFF2-40B4-BE49-F238E27FC236}">
                  <a16:creationId xmlns:a16="http://schemas.microsoft.com/office/drawing/2014/main" id="{4CFFB976-D17E-4B77-BDC9-7441F2B348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833" b="89958" l="26353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55" t="28293" r="21195" b="28912"/>
            <a:stretch/>
          </p:blipFill>
          <p:spPr>
            <a:xfrm>
              <a:off x="8784263" y="1716007"/>
              <a:ext cx="2452448" cy="1576318"/>
            </a:xfrm>
            <a:prstGeom prst="rect">
              <a:avLst/>
            </a:prstGeom>
          </p:spPr>
        </p:pic>
      </p:grpSp>
      <p:pic>
        <p:nvPicPr>
          <p:cNvPr id="69" name="Picture 2">
            <a:extLst>
              <a:ext uri="{FF2B5EF4-FFF2-40B4-BE49-F238E27FC236}">
                <a16:creationId xmlns:a16="http://schemas.microsoft.com/office/drawing/2014/main" id="{B0109EBF-D8A4-4020-A0F3-71F6FAAF513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238" t="19792" r="22535" b="23749"/>
          <a:stretch/>
        </p:blipFill>
        <p:spPr>
          <a:xfrm>
            <a:off x="1081745" y="1583569"/>
            <a:ext cx="374745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0" name="순서도: 대체 처리 49">
            <a:extLst>
              <a:ext uri="{FF2B5EF4-FFF2-40B4-BE49-F238E27FC236}">
                <a16:creationId xmlns:a16="http://schemas.microsoft.com/office/drawing/2014/main" id="{2AA14394-2912-4E1B-9F02-934E5FD04C28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375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A4AA5A0-97F8-4695-A114-8ABA941B4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5" name="제목 1">
            <a:extLst>
              <a:ext uri="{FF2B5EF4-FFF2-40B4-BE49-F238E27FC236}">
                <a16:creationId xmlns:a16="http://schemas.microsoft.com/office/drawing/2014/main" id="{684B4CA3-13CF-4F98-894B-0AE61A77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132" y="38100"/>
            <a:ext cx="8751197" cy="450245"/>
          </a:xfrm>
        </p:spPr>
        <p:txBody>
          <a:bodyPr>
            <a:normAutofit/>
          </a:bodyPr>
          <a:lstStyle/>
          <a:p>
            <a:r>
              <a:rPr lang="en-US" altLang="ko-KR" b="1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Intro</a:t>
            </a:r>
            <a:r>
              <a:rPr lang="ko-KR" altLang="en-US" b="1" dirty="0">
                <a:solidFill>
                  <a:srgbClr val="00113A"/>
                </a:solidFill>
                <a:latin typeface="+mn-lt"/>
                <a:ea typeface="Noto Sans KR Bold" panose="020B0800000000000000" pitchFamily="34" charset="-127"/>
              </a:rPr>
              <a:t> </a:t>
            </a:r>
            <a:endParaRPr lang="ko-KR" altLang="en-US" b="1" i="0" dirty="0">
              <a:solidFill>
                <a:srgbClr val="00113A"/>
              </a:solidFill>
              <a:latin typeface="+mn-lt"/>
              <a:ea typeface="Noto Sans KR Bold" panose="020B0800000000000000" pitchFamily="34" charset="-127"/>
            </a:endParaRPr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F76E2C54-D9ED-49F7-A256-22D5F6F8A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30" y="599172"/>
            <a:ext cx="9641739" cy="504000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10485315-2365-42F4-ABF5-E17ED14B30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2745"/>
          <a:stretch/>
        </p:blipFill>
        <p:spPr>
          <a:xfrm>
            <a:off x="712304" y="5667400"/>
            <a:ext cx="8201025" cy="86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6263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2311D5C-AE96-4D0E-A6C2-552CE6FA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7" name="제목 1">
            <a:extLst>
              <a:ext uri="{FF2B5EF4-FFF2-40B4-BE49-F238E27FC236}">
                <a16:creationId xmlns:a16="http://schemas.microsoft.com/office/drawing/2014/main" id="{EA42FE51-2A9B-48BB-AB39-3E6DF8D7D886}"/>
              </a:ext>
            </a:extLst>
          </p:cNvPr>
          <p:cNvSpPr txBox="1">
            <a:spLocks/>
          </p:cNvSpPr>
          <p:nvPr/>
        </p:nvSpPr>
        <p:spPr>
          <a:xfrm>
            <a:off x="162132" y="38100"/>
            <a:ext cx="8751197" cy="450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1" i="1" kern="120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altLang="ko-KR" i="0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i="0" dirty="0"/>
          </a:p>
        </p:txBody>
      </p:sp>
      <p:sp>
        <p:nvSpPr>
          <p:cNvPr id="8" name="슬라이드 번호 개체 틀 2">
            <a:extLst>
              <a:ext uri="{FF2B5EF4-FFF2-40B4-BE49-F238E27FC236}">
                <a16:creationId xmlns:a16="http://schemas.microsoft.com/office/drawing/2014/main" id="{1377E796-D053-4905-95EF-FFF92171E74C}"/>
              </a:ext>
            </a:extLst>
          </p:cNvPr>
          <p:cNvSpPr txBox="1">
            <a:spLocks/>
          </p:cNvSpPr>
          <p:nvPr/>
        </p:nvSpPr>
        <p:spPr>
          <a:xfrm>
            <a:off x="7673312" y="6664253"/>
            <a:ext cx="2228850" cy="1895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083" kern="1200">
                <a:solidFill>
                  <a:schemeClr val="tx1">
                    <a:tint val="75000"/>
                  </a:schemeClr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0520F4C-7EDF-4491-BF31-9D532FBF5140}" type="slidenum">
              <a:rPr lang="ko-KR" altLang="en-US" smtClean="0"/>
              <a:pPr/>
              <a:t>40</a:t>
            </a:fld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ABC649-7B16-4E7F-9FD2-0D84317DE88B}"/>
              </a:ext>
            </a:extLst>
          </p:cNvPr>
          <p:cNvSpPr txBox="1"/>
          <p:nvPr/>
        </p:nvSpPr>
        <p:spPr>
          <a:xfrm>
            <a:off x="222250" y="700468"/>
            <a:ext cx="313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A</a:t>
            </a:r>
            <a:r>
              <a:rPr lang="en-US" altLang="ko-KR" b="1" dirty="0">
                <a:solidFill>
                  <a:srgbClr val="001B42"/>
                </a:solidFill>
                <a:ea typeface="Noto Sans CJK KR Bold" panose="020B0800000000000000" pitchFamily="34" charset="-127"/>
              </a:rPr>
              <a:t>BEX SYSTEM</a:t>
            </a:r>
          </a:p>
        </p:txBody>
      </p:sp>
      <p:pic>
        <p:nvPicPr>
          <p:cNvPr id="10" name="그림 9">
            <a:hlinkClick r:id="rId2" action="ppaction://hlinksldjump"/>
            <a:extLst>
              <a:ext uri="{FF2B5EF4-FFF2-40B4-BE49-F238E27FC236}">
                <a16:creationId xmlns:a16="http://schemas.microsoft.com/office/drawing/2014/main" id="{DDF41EA6-54AA-4685-9FAD-A7A517C5CA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50DBD80C-7817-4BB7-8BCA-E0660B6B9501}"/>
              </a:ext>
            </a:extLst>
          </p:cNvPr>
          <p:cNvGrpSpPr/>
          <p:nvPr/>
        </p:nvGrpSpPr>
        <p:grpSpPr>
          <a:xfrm>
            <a:off x="5817254" y="2816056"/>
            <a:ext cx="3752037" cy="251812"/>
            <a:chOff x="5649474" y="2455329"/>
            <a:chExt cx="3752037" cy="251812"/>
          </a:xfrm>
        </p:grpSpPr>
        <p:sp>
          <p:nvSpPr>
            <p:cNvPr id="12" name="모서리가 둥근 직사각형 12">
              <a:extLst>
                <a:ext uri="{FF2B5EF4-FFF2-40B4-BE49-F238E27FC236}">
                  <a16:creationId xmlns:a16="http://schemas.microsoft.com/office/drawing/2014/main" id="{AA567F32-E16A-4635-AC1C-986B111E073C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13" name="직선 연결선 12">
              <a:extLst>
                <a:ext uri="{FF2B5EF4-FFF2-40B4-BE49-F238E27FC236}">
                  <a16:creationId xmlns:a16="http://schemas.microsoft.com/office/drawing/2014/main" id="{C6706943-0DBC-4D8A-BDEA-B1E3F044C74E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C9FB7163-7489-4786-A221-3C602F7524DE}"/>
              </a:ext>
            </a:extLst>
          </p:cNvPr>
          <p:cNvCxnSpPr>
            <a:cxnSpLocks/>
          </p:cNvCxnSpPr>
          <p:nvPr/>
        </p:nvCxnSpPr>
        <p:spPr>
          <a:xfrm>
            <a:off x="5817254" y="269385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E3DC61CF-3595-40CC-9402-88B0965889FB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16" name="모서리가 둥근 직사각형 12">
              <a:extLst>
                <a:ext uri="{FF2B5EF4-FFF2-40B4-BE49-F238E27FC236}">
                  <a16:creationId xmlns:a16="http://schemas.microsoft.com/office/drawing/2014/main" id="{1AB3767D-6FE4-4068-A6FF-83A6FE12D447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17" name="직선 연결선 16">
              <a:extLst>
                <a:ext uri="{FF2B5EF4-FFF2-40B4-BE49-F238E27FC236}">
                  <a16:creationId xmlns:a16="http://schemas.microsoft.com/office/drawing/2014/main" id="{648E6944-8780-45E8-8559-40BF38112A33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16F351A7-5511-4AA4-B41E-5441BC493654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19" name="모서리가 둥근 직사각형 12">
              <a:extLst>
                <a:ext uri="{FF2B5EF4-FFF2-40B4-BE49-F238E27FC236}">
                  <a16:creationId xmlns:a16="http://schemas.microsoft.com/office/drawing/2014/main" id="{1770DCDC-9A45-4A11-B0D2-A9DF4E9A2BDC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20" name="직선 연결선 19">
              <a:extLst>
                <a:ext uri="{FF2B5EF4-FFF2-40B4-BE49-F238E27FC236}">
                  <a16:creationId xmlns:a16="http://schemas.microsoft.com/office/drawing/2014/main" id="{88920D98-595D-43A2-BDEA-5D0E28E6ED89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1" name="직선 연결선 20">
            <a:extLst>
              <a:ext uri="{FF2B5EF4-FFF2-40B4-BE49-F238E27FC236}">
                <a16:creationId xmlns:a16="http://schemas.microsoft.com/office/drawing/2014/main" id="{15484BE4-D08A-44EA-AD81-C68EFDA342E0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9B39C686-0AA3-4E20-91C5-EFA502A871EE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25" name="모서리가 둥근 직사각형 12">
              <a:extLst>
                <a:ext uri="{FF2B5EF4-FFF2-40B4-BE49-F238E27FC236}">
                  <a16:creationId xmlns:a16="http://schemas.microsoft.com/office/drawing/2014/main" id="{8131D371-C920-42FE-A3CC-73C7DE741C35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26" name="직선 연결선 25">
              <a:extLst>
                <a:ext uri="{FF2B5EF4-FFF2-40B4-BE49-F238E27FC236}">
                  <a16:creationId xmlns:a16="http://schemas.microsoft.com/office/drawing/2014/main" id="{9EEBAC1D-5C6D-46B3-9D7F-D1E30E49A45E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직선 연결선 26">
            <a:extLst>
              <a:ext uri="{FF2B5EF4-FFF2-40B4-BE49-F238E27FC236}">
                <a16:creationId xmlns:a16="http://schemas.microsoft.com/office/drawing/2014/main" id="{BD127F48-860F-4688-8FD4-4A0F94C62F70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2D2ADA03-A85A-45F7-AD46-FF396963DC02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#PXI,</a:t>
            </a:r>
            <a:r>
              <a:rPr lang="ko-KR" altLang="en-US" sz="9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#PCI,</a:t>
            </a:r>
            <a:r>
              <a:rPr lang="ko-KR" altLang="en-US" sz="9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#Platform, #HW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29" name="직선 연결선 28">
            <a:extLst>
              <a:ext uri="{FF2B5EF4-FFF2-40B4-BE49-F238E27FC236}">
                <a16:creationId xmlns:a16="http://schemas.microsoft.com/office/drawing/2014/main" id="{22DA4D25-8E52-484F-810E-685420BBCCC9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D284B52E-919B-40A7-A680-7FD4B1EABF0F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H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A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M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C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997733BD-C25C-4352-91E5-774B34DC6C23}"/>
              </a:ext>
            </a:extLst>
          </p:cNvPr>
          <p:cNvSpPr/>
          <p:nvPr/>
        </p:nvSpPr>
        <p:spPr>
          <a:xfrm>
            <a:off x="5817254" y="3121033"/>
            <a:ext cx="3840367" cy="106278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Supports all PXI &amp; PCI types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Analogue signal conditioning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Power distribution &amp; switching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Multifunction </a:t>
            </a:r>
            <a:r>
              <a:rPr lang="en-US" altLang="ko-KR" sz="900" dirty="0" err="1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ditgital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 I/O control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CAN &amp; LIN module mounting support</a:t>
            </a:r>
          </a:p>
          <a:p>
            <a:pPr marL="171450" indent="-171450">
              <a:lnSpc>
                <a:spcPct val="120000"/>
              </a:lnSpc>
              <a:buFontTx/>
              <a:buChar char="-"/>
            </a:pP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Wide range of current monitoring &amp; </a:t>
            </a:r>
            <a:r>
              <a:rPr lang="en-US" altLang="ko-KR" sz="900" dirty="0" err="1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dard</a:t>
            </a:r>
            <a:r>
              <a:rPr lang="en-US" altLang="ko-KR" sz="900" dirty="0">
                <a:solidFill>
                  <a:schemeClr val="tx1"/>
                </a:solidFill>
                <a:latin typeface="+mn-ea"/>
                <a:sym typeface="Wingdings" panose="05000000000000000000" pitchFamily="2" charset="2"/>
              </a:rPr>
              <a:t> current sensing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1B734225-77A8-43E9-97D9-1E6DAD23E90A}"/>
              </a:ext>
            </a:extLst>
          </p:cNvPr>
          <p:cNvSpPr/>
          <p:nvPr/>
        </p:nvSpPr>
        <p:spPr>
          <a:xfrm>
            <a:off x="5817253" y="1535803"/>
            <a:ext cx="3840367" cy="72088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>
                <a:solidFill>
                  <a:srgbClr val="555555"/>
                </a:solidFill>
                <a:latin typeface="Noto Sans KR"/>
              </a:rPr>
              <a:t>The ABEX system is a system that makes it easy to configure complex devices that are unnecessary for PXI &amp; PCI-based system equipment configurations.</a:t>
            </a:r>
          </a:p>
          <a:p>
            <a:pPr>
              <a:lnSpc>
                <a:spcPct val="150000"/>
              </a:lnSpc>
            </a:pPr>
            <a:r>
              <a:rPr lang="en-US" altLang="ko-KR" sz="900">
                <a:solidFill>
                  <a:srgbClr val="555555"/>
                </a:solidFill>
                <a:latin typeface="Noto Sans KR"/>
              </a:rPr>
              <a:t>All the peripherals that make up the ABEX system are designed to a standard design, providing users with easy-to-use expandability and innovative space utilization solutions. 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pic>
        <p:nvPicPr>
          <p:cNvPr id="33" name="그림 32">
            <a:extLst>
              <a:ext uri="{FF2B5EF4-FFF2-40B4-BE49-F238E27FC236}">
                <a16:creationId xmlns:a16="http://schemas.microsoft.com/office/drawing/2014/main" id="{A3D31927-8118-4A08-86F7-63B7F78B1F4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462"/>
          <a:stretch/>
        </p:blipFill>
        <p:spPr>
          <a:xfrm>
            <a:off x="434387" y="1243762"/>
            <a:ext cx="4953204" cy="2736000"/>
          </a:xfrm>
          <a:prstGeom prst="rect">
            <a:avLst/>
          </a:prstGeom>
        </p:spPr>
      </p:pic>
      <p:pic>
        <p:nvPicPr>
          <p:cNvPr id="34" name="그림 33" descr="상자이(가) 표시된 사진&#10;&#10;자동 생성된 설명">
            <a:extLst>
              <a:ext uri="{FF2B5EF4-FFF2-40B4-BE49-F238E27FC236}">
                <a16:creationId xmlns:a16="http://schemas.microsoft.com/office/drawing/2014/main" id="{2E539AA8-2F57-4AB3-A89F-186E8F1D80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554" y="4632502"/>
            <a:ext cx="1680000" cy="1260000"/>
          </a:xfrm>
          <a:prstGeom prst="rect">
            <a:avLst/>
          </a:prstGeom>
        </p:spPr>
      </p:pic>
      <p:pic>
        <p:nvPicPr>
          <p:cNvPr id="35" name="그림 34" descr="장난감이(가) 표시된 사진&#10;&#10;자동 생성된 설명">
            <a:extLst>
              <a:ext uri="{FF2B5EF4-FFF2-40B4-BE49-F238E27FC236}">
                <a16:creationId xmlns:a16="http://schemas.microsoft.com/office/drawing/2014/main" id="{1CF22395-2DA3-4BCA-9781-040ACED7A4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632502"/>
            <a:ext cx="1680000" cy="1260000"/>
          </a:xfrm>
          <a:prstGeom prst="rect">
            <a:avLst/>
          </a:prstGeom>
        </p:spPr>
      </p:pic>
      <p:pic>
        <p:nvPicPr>
          <p:cNvPr id="36" name="그림 35">
            <a:extLst>
              <a:ext uri="{FF2B5EF4-FFF2-40B4-BE49-F238E27FC236}">
                <a16:creationId xmlns:a16="http://schemas.microsoft.com/office/drawing/2014/main" id="{A7AEDF85-4082-444D-80EA-6B2BD2A9DD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48730" y="4434502"/>
            <a:ext cx="1978000" cy="1656000"/>
          </a:xfrm>
          <a:prstGeom prst="rect">
            <a:avLst/>
          </a:prstGeom>
        </p:spPr>
      </p:pic>
      <p:sp>
        <p:nvSpPr>
          <p:cNvPr id="37" name="직사각형 36">
            <a:extLst>
              <a:ext uri="{FF2B5EF4-FFF2-40B4-BE49-F238E27FC236}">
                <a16:creationId xmlns:a16="http://schemas.microsoft.com/office/drawing/2014/main" id="{CE99597E-682E-4744-A78F-4F4374465DED}"/>
              </a:ext>
            </a:extLst>
          </p:cNvPr>
          <p:cNvSpPr/>
          <p:nvPr/>
        </p:nvSpPr>
        <p:spPr>
          <a:xfrm>
            <a:off x="463279" y="1268380"/>
            <a:ext cx="1492091" cy="2726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순서도: 대체 처리 37">
            <a:extLst>
              <a:ext uri="{FF2B5EF4-FFF2-40B4-BE49-F238E27FC236}">
                <a16:creationId xmlns:a16="http://schemas.microsoft.com/office/drawing/2014/main" id="{073CDC10-2FF1-43E8-8D32-7C9C12060547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388666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E5E484-0C5C-4BFF-B1BE-5DE80CA9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600" b="1" i="0" dirty="0">
                <a:solidFill>
                  <a:srgbClr val="0D0E0F"/>
                </a:solidFill>
                <a:latin typeface="+mn-lt"/>
              </a:rPr>
              <a:t>Test Solution</a:t>
            </a:r>
            <a:endParaRPr lang="ko-KR" altLang="en-US" i="0" dirty="0"/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2311D5C-AE96-4D0E-A6C2-552CE6FA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41</a:t>
            </a:fld>
            <a:endParaRPr lang="ko-KR" altLang="en-US"/>
          </a:p>
        </p:txBody>
      </p:sp>
      <p:pic>
        <p:nvPicPr>
          <p:cNvPr id="14" name="Picture 27">
            <a:extLst>
              <a:ext uri="{FF2B5EF4-FFF2-40B4-BE49-F238E27FC236}">
                <a16:creationId xmlns:a16="http://schemas.microsoft.com/office/drawing/2014/main" id="{AE4D8096-5E0A-4996-8A56-3A155D7F0A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t="2364" r="31250" b="-1659"/>
          <a:stretch>
            <a:fillRect/>
          </a:stretch>
        </p:blipFill>
        <p:spPr bwMode="auto">
          <a:xfrm>
            <a:off x="3681722" y="1307042"/>
            <a:ext cx="1770558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8" name="그룹 297">
            <a:extLst>
              <a:ext uri="{FF2B5EF4-FFF2-40B4-BE49-F238E27FC236}">
                <a16:creationId xmlns:a16="http://schemas.microsoft.com/office/drawing/2014/main" id="{DB44F653-F379-487D-AF4B-01B4C36AC2EA}"/>
              </a:ext>
            </a:extLst>
          </p:cNvPr>
          <p:cNvGrpSpPr/>
          <p:nvPr/>
        </p:nvGrpSpPr>
        <p:grpSpPr>
          <a:xfrm>
            <a:off x="369991" y="4020330"/>
            <a:ext cx="4704857" cy="2232000"/>
            <a:chOff x="4769629" y="1784746"/>
            <a:chExt cx="4788861" cy="2232001"/>
          </a:xfrm>
        </p:grpSpPr>
        <p:sp>
          <p:nvSpPr>
            <p:cNvPr id="195" name="직사각형 194">
              <a:extLst>
                <a:ext uri="{FF2B5EF4-FFF2-40B4-BE49-F238E27FC236}">
                  <a16:creationId xmlns:a16="http://schemas.microsoft.com/office/drawing/2014/main" id="{290A53AD-C19D-4C46-AE0E-52E7B50F8520}"/>
                </a:ext>
              </a:extLst>
            </p:cNvPr>
            <p:cNvSpPr/>
            <p:nvPr/>
          </p:nvSpPr>
          <p:spPr bwMode="auto">
            <a:xfrm>
              <a:off x="5844112" y="2411312"/>
              <a:ext cx="1430947" cy="11037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ko-KR" altLang="en-US" sz="480" dirty="0" err="1">
                  <a:solidFill>
                    <a:schemeClr val="tx1"/>
                  </a:solidFill>
                </a:rPr>
                <a:t>리프로그램</a:t>
              </a:r>
              <a:r>
                <a:rPr lang="en-US" altLang="ko-KR" sz="480" dirty="0">
                  <a:solidFill>
                    <a:schemeClr val="tx1"/>
                  </a:solidFill>
                </a:rPr>
                <a:t>, </a:t>
              </a:r>
              <a:r>
                <a:rPr lang="ko-KR" altLang="en-US" sz="480" dirty="0">
                  <a:solidFill>
                    <a:schemeClr val="tx1"/>
                  </a:solidFill>
                </a:rPr>
                <a:t>진단</a:t>
              </a:r>
              <a:r>
                <a:rPr lang="en-US" altLang="ko-KR" sz="480" dirty="0">
                  <a:solidFill>
                    <a:schemeClr val="tx1"/>
                  </a:solidFill>
                </a:rPr>
                <a:t>, CCP via CAN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196" name="직사각형 195">
              <a:extLst>
                <a:ext uri="{FF2B5EF4-FFF2-40B4-BE49-F238E27FC236}">
                  <a16:creationId xmlns:a16="http://schemas.microsoft.com/office/drawing/2014/main" id="{60C866FA-280E-4249-8D29-A3F186FDF884}"/>
                </a:ext>
              </a:extLst>
            </p:cNvPr>
            <p:cNvSpPr/>
            <p:nvPr/>
          </p:nvSpPr>
          <p:spPr bwMode="auto">
            <a:xfrm>
              <a:off x="5338698" y="3811608"/>
              <a:ext cx="527057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4 x 20 LCD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197" name="직사각형 196">
              <a:extLst>
                <a:ext uri="{FF2B5EF4-FFF2-40B4-BE49-F238E27FC236}">
                  <a16:creationId xmlns:a16="http://schemas.microsoft.com/office/drawing/2014/main" id="{7EA95E0F-E741-43A5-90FA-1B573A02839B}"/>
                </a:ext>
              </a:extLst>
            </p:cNvPr>
            <p:cNvSpPr/>
            <p:nvPr/>
          </p:nvSpPr>
          <p:spPr bwMode="auto">
            <a:xfrm>
              <a:off x="4938950" y="1784746"/>
              <a:ext cx="315725" cy="2051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CAN1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198" name="직사각형 197">
              <a:extLst>
                <a:ext uri="{FF2B5EF4-FFF2-40B4-BE49-F238E27FC236}">
                  <a16:creationId xmlns:a16="http://schemas.microsoft.com/office/drawing/2014/main" id="{455FB86C-B732-4975-85C2-1BAD79B2077A}"/>
                </a:ext>
              </a:extLst>
            </p:cNvPr>
            <p:cNvSpPr/>
            <p:nvPr/>
          </p:nvSpPr>
          <p:spPr bwMode="auto">
            <a:xfrm>
              <a:off x="5318329" y="1784746"/>
              <a:ext cx="315725" cy="2051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CAN2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199" name="직사각형 198">
              <a:extLst>
                <a:ext uri="{FF2B5EF4-FFF2-40B4-BE49-F238E27FC236}">
                  <a16:creationId xmlns:a16="http://schemas.microsoft.com/office/drawing/2014/main" id="{736A9734-1CDB-489D-8969-51C49B3E1770}"/>
                </a:ext>
              </a:extLst>
            </p:cNvPr>
            <p:cNvSpPr/>
            <p:nvPr/>
          </p:nvSpPr>
          <p:spPr bwMode="auto">
            <a:xfrm>
              <a:off x="5696434" y="1784746"/>
              <a:ext cx="315725" cy="2051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GPS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0" name="직사각형 199">
              <a:extLst>
                <a:ext uri="{FF2B5EF4-FFF2-40B4-BE49-F238E27FC236}">
                  <a16:creationId xmlns:a16="http://schemas.microsoft.com/office/drawing/2014/main" id="{E878C8BC-4FD1-4043-95E5-604C04E8AA97}"/>
                </a:ext>
              </a:extLst>
            </p:cNvPr>
            <p:cNvSpPr/>
            <p:nvPr/>
          </p:nvSpPr>
          <p:spPr bwMode="auto">
            <a:xfrm>
              <a:off x="9209604" y="2844381"/>
              <a:ext cx="348886" cy="31829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SD Card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1" name="직사각형 200">
              <a:extLst>
                <a:ext uri="{FF2B5EF4-FFF2-40B4-BE49-F238E27FC236}">
                  <a16:creationId xmlns:a16="http://schemas.microsoft.com/office/drawing/2014/main" id="{508A1904-B44A-466A-A1C4-0508280D1CFB}"/>
                </a:ext>
              </a:extLst>
            </p:cNvPr>
            <p:cNvSpPr/>
            <p:nvPr/>
          </p:nvSpPr>
          <p:spPr bwMode="auto">
            <a:xfrm>
              <a:off x="6084725" y="1784746"/>
              <a:ext cx="390836" cy="2051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AIN </a:t>
              </a:r>
            </a:p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x 8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2" name="직사각형 201">
              <a:extLst>
                <a:ext uri="{FF2B5EF4-FFF2-40B4-BE49-F238E27FC236}">
                  <a16:creationId xmlns:a16="http://schemas.microsoft.com/office/drawing/2014/main" id="{0E8D14DB-56DD-47AA-8F82-1534CA696E18}"/>
                </a:ext>
              </a:extLst>
            </p:cNvPr>
            <p:cNvSpPr/>
            <p:nvPr/>
          </p:nvSpPr>
          <p:spPr bwMode="auto">
            <a:xfrm>
              <a:off x="6536670" y="1784746"/>
              <a:ext cx="402295" cy="2051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DIN </a:t>
              </a:r>
            </a:p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x 4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3" name="직사각형 202">
              <a:extLst>
                <a:ext uri="{FF2B5EF4-FFF2-40B4-BE49-F238E27FC236}">
                  <a16:creationId xmlns:a16="http://schemas.microsoft.com/office/drawing/2014/main" id="{447B6ADA-0FF3-4D0F-854A-F8A54394BDC6}"/>
                </a:ext>
              </a:extLst>
            </p:cNvPr>
            <p:cNvSpPr/>
            <p:nvPr/>
          </p:nvSpPr>
          <p:spPr bwMode="auto">
            <a:xfrm>
              <a:off x="8032544" y="3811608"/>
              <a:ext cx="445580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DOUT </a:t>
              </a:r>
            </a:p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x 4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4" name="직사각형 203">
              <a:extLst>
                <a:ext uri="{FF2B5EF4-FFF2-40B4-BE49-F238E27FC236}">
                  <a16:creationId xmlns:a16="http://schemas.microsoft.com/office/drawing/2014/main" id="{1289FAA7-0784-4903-BE48-8E89BC566E21}"/>
                </a:ext>
              </a:extLst>
            </p:cNvPr>
            <p:cNvSpPr/>
            <p:nvPr/>
          </p:nvSpPr>
          <p:spPr bwMode="auto">
            <a:xfrm>
              <a:off x="8515043" y="3811608"/>
              <a:ext cx="444307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AOUT </a:t>
              </a:r>
            </a:p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x 2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5" name="직사각형 204">
              <a:extLst>
                <a:ext uri="{FF2B5EF4-FFF2-40B4-BE49-F238E27FC236}">
                  <a16:creationId xmlns:a16="http://schemas.microsoft.com/office/drawing/2014/main" id="{341391E6-0B7E-4807-8DB1-C8FED97AF7D0}"/>
                </a:ext>
              </a:extLst>
            </p:cNvPr>
            <p:cNvSpPr/>
            <p:nvPr/>
          </p:nvSpPr>
          <p:spPr bwMode="auto">
            <a:xfrm>
              <a:off x="7042085" y="3811608"/>
              <a:ext cx="444306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5V Output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6" name="직사각형 205">
              <a:extLst>
                <a:ext uri="{FF2B5EF4-FFF2-40B4-BE49-F238E27FC236}">
                  <a16:creationId xmlns:a16="http://schemas.microsoft.com/office/drawing/2014/main" id="{B6BEEF4E-130A-4A44-8261-DBD6D6C414E5}"/>
                </a:ext>
              </a:extLst>
            </p:cNvPr>
            <p:cNvSpPr/>
            <p:nvPr/>
          </p:nvSpPr>
          <p:spPr bwMode="auto">
            <a:xfrm>
              <a:off x="7546226" y="3811608"/>
              <a:ext cx="445580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IGN Output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7" name="직사각형 206">
              <a:extLst>
                <a:ext uri="{FF2B5EF4-FFF2-40B4-BE49-F238E27FC236}">
                  <a16:creationId xmlns:a16="http://schemas.microsoft.com/office/drawing/2014/main" id="{E2989BB0-591A-4E5D-AD5C-BD4532E14881}"/>
                </a:ext>
              </a:extLst>
            </p:cNvPr>
            <p:cNvSpPr/>
            <p:nvPr/>
          </p:nvSpPr>
          <p:spPr bwMode="auto">
            <a:xfrm>
              <a:off x="6536670" y="3811608"/>
              <a:ext cx="444307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Buzzer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08" name="직사각형 207">
              <a:extLst>
                <a:ext uri="{FF2B5EF4-FFF2-40B4-BE49-F238E27FC236}">
                  <a16:creationId xmlns:a16="http://schemas.microsoft.com/office/drawing/2014/main" id="{4C75703E-A153-4B77-8C79-D78F84C6883F}"/>
                </a:ext>
              </a:extLst>
            </p:cNvPr>
            <p:cNvSpPr/>
            <p:nvPr/>
          </p:nvSpPr>
          <p:spPr bwMode="auto">
            <a:xfrm>
              <a:off x="7022988" y="1784746"/>
              <a:ext cx="926805" cy="205139"/>
            </a:xfrm>
            <a:prstGeom prst="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Button</a:t>
              </a:r>
              <a:r>
                <a:rPr lang="ko-KR" altLang="en-US" sz="480" dirty="0">
                  <a:solidFill>
                    <a:schemeClr val="tx1"/>
                  </a:solidFill>
                </a:rPr>
                <a:t> </a:t>
              </a:r>
              <a:r>
                <a:rPr lang="en-US" altLang="ko-KR" sz="480" dirty="0">
                  <a:solidFill>
                    <a:schemeClr val="tx1"/>
                  </a:solidFill>
                </a:rPr>
                <a:t>x 4</a:t>
              </a:r>
            </a:p>
            <a:p>
              <a:pPr algn="ctr">
                <a:defRPr/>
              </a:pPr>
              <a:r>
                <a:rPr lang="ko-KR" altLang="en-US" sz="480" dirty="0">
                  <a:solidFill>
                    <a:schemeClr val="tx1"/>
                  </a:solidFill>
                </a:rPr>
                <a:t>상</a:t>
              </a:r>
              <a:r>
                <a:rPr lang="en-US" altLang="ko-KR" sz="480" dirty="0">
                  <a:solidFill>
                    <a:schemeClr val="tx1"/>
                  </a:solidFill>
                </a:rPr>
                <a:t>, </a:t>
              </a:r>
              <a:r>
                <a:rPr lang="ko-KR" altLang="en-US" sz="480" dirty="0">
                  <a:solidFill>
                    <a:schemeClr val="tx1"/>
                  </a:solidFill>
                </a:rPr>
                <a:t>하</a:t>
              </a:r>
              <a:r>
                <a:rPr lang="en-US" altLang="ko-KR" sz="480" dirty="0">
                  <a:solidFill>
                    <a:schemeClr val="tx1"/>
                  </a:solidFill>
                </a:rPr>
                <a:t>, </a:t>
              </a:r>
              <a:r>
                <a:rPr lang="ko-KR" altLang="en-US" sz="480" dirty="0">
                  <a:solidFill>
                    <a:schemeClr val="tx1"/>
                  </a:solidFill>
                </a:rPr>
                <a:t>선택</a:t>
              </a:r>
              <a:r>
                <a:rPr lang="en-US" altLang="ko-KR" sz="480" dirty="0">
                  <a:solidFill>
                    <a:schemeClr val="tx1"/>
                  </a:solidFill>
                </a:rPr>
                <a:t>, </a:t>
              </a:r>
              <a:r>
                <a:rPr lang="ko-KR" altLang="en-US" sz="480" dirty="0">
                  <a:solidFill>
                    <a:schemeClr val="tx1"/>
                  </a:solidFill>
                </a:rPr>
                <a:t>취소</a:t>
              </a:r>
              <a:endParaRPr lang="en-US" altLang="ko-KR" sz="480" dirty="0">
                <a:solidFill>
                  <a:schemeClr val="tx1"/>
                </a:solidFill>
              </a:endParaRPr>
            </a:p>
          </p:txBody>
        </p:sp>
        <p:sp>
          <p:nvSpPr>
            <p:cNvPr id="209" name="직사각형 208">
              <a:extLst>
                <a:ext uri="{FF2B5EF4-FFF2-40B4-BE49-F238E27FC236}">
                  <a16:creationId xmlns:a16="http://schemas.microsoft.com/office/drawing/2014/main" id="{FE26BD48-786D-4083-A7E0-EE727B85B948}"/>
                </a:ext>
              </a:extLst>
            </p:cNvPr>
            <p:cNvSpPr/>
            <p:nvPr/>
          </p:nvSpPr>
          <p:spPr bwMode="auto">
            <a:xfrm>
              <a:off x="4769629" y="3811608"/>
              <a:ext cx="527057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LED x 5</a:t>
              </a:r>
            </a:p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Status</a:t>
              </a:r>
            </a:p>
          </p:txBody>
        </p:sp>
        <p:sp>
          <p:nvSpPr>
            <p:cNvPr id="210" name="직사각형 209">
              <a:extLst>
                <a:ext uri="{FF2B5EF4-FFF2-40B4-BE49-F238E27FC236}">
                  <a16:creationId xmlns:a16="http://schemas.microsoft.com/office/drawing/2014/main" id="{7DA90AD4-1CA4-434C-A5D7-05BFCA5B5BAF}"/>
                </a:ext>
              </a:extLst>
            </p:cNvPr>
            <p:cNvSpPr/>
            <p:nvPr/>
          </p:nvSpPr>
          <p:spPr bwMode="auto">
            <a:xfrm>
              <a:off x="5905220" y="3811608"/>
              <a:ext cx="589438" cy="205139"/>
            </a:xfrm>
            <a:prstGeom prst="rect">
              <a:avLst/>
            </a:prstGeom>
            <a:noFill/>
            <a:ln>
              <a:solidFill>
                <a:srgbClr val="92D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LED x 2</a:t>
              </a:r>
            </a:p>
            <a:p>
              <a:pPr algn="ctr"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Customizing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sp>
          <p:nvSpPr>
            <p:cNvPr id="211" name="직사각형 210">
              <a:extLst>
                <a:ext uri="{FF2B5EF4-FFF2-40B4-BE49-F238E27FC236}">
                  <a16:creationId xmlns:a16="http://schemas.microsoft.com/office/drawing/2014/main" id="{B44B794B-B32D-41BE-A4EA-42F52ACFD279}"/>
                </a:ext>
              </a:extLst>
            </p:cNvPr>
            <p:cNvSpPr/>
            <p:nvPr/>
          </p:nvSpPr>
          <p:spPr bwMode="auto">
            <a:xfrm>
              <a:off x="4857750" y="2226241"/>
              <a:ext cx="3942217" cy="132782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>
                <a:lnSpc>
                  <a:spcPct val="150000"/>
                </a:lnSpc>
                <a:defRPr/>
              </a:pPr>
              <a:r>
                <a:rPr lang="en-US" altLang="ko-KR" sz="480" b="1" dirty="0">
                  <a:solidFill>
                    <a:schemeClr val="tx1"/>
                  </a:solidFill>
                </a:rPr>
                <a:t>Firmware</a:t>
              </a:r>
            </a:p>
          </p:txBody>
        </p:sp>
        <p:sp>
          <p:nvSpPr>
            <p:cNvPr id="212" name="TextBox 105">
              <a:extLst>
                <a:ext uri="{FF2B5EF4-FFF2-40B4-BE49-F238E27FC236}">
                  <a16:creationId xmlns:a16="http://schemas.microsoft.com/office/drawing/2014/main" id="{12A36B15-D159-4615-BCE6-B874C1750F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70651" y="2042284"/>
              <a:ext cx="394970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송수신</a:t>
              </a:r>
            </a:p>
          </p:txBody>
        </p:sp>
        <p:cxnSp>
          <p:nvCxnSpPr>
            <p:cNvPr id="213" name="직선 화살표 연결선 212">
              <a:extLst>
                <a:ext uri="{FF2B5EF4-FFF2-40B4-BE49-F238E27FC236}">
                  <a16:creationId xmlns:a16="http://schemas.microsoft.com/office/drawing/2014/main" id="{655B11D1-7159-4958-9E2E-14AB680DBDF0}"/>
                </a:ext>
              </a:extLst>
            </p:cNvPr>
            <p:cNvCxnSpPr>
              <a:stCxn id="199" idx="2"/>
            </p:cNvCxnSpPr>
            <p:nvPr/>
          </p:nvCxnSpPr>
          <p:spPr bwMode="auto">
            <a:xfrm>
              <a:off x="5854297" y="1989885"/>
              <a:ext cx="0" cy="23635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4" name="TextBox 109">
              <a:extLst>
                <a:ext uri="{FF2B5EF4-FFF2-40B4-BE49-F238E27FC236}">
                  <a16:creationId xmlns:a16="http://schemas.microsoft.com/office/drawing/2014/main" id="{F843A778-D60D-4C15-B9B7-D7677AAEEAE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16230" y="2042284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수신</a:t>
              </a:r>
            </a:p>
          </p:txBody>
        </p:sp>
        <p:cxnSp>
          <p:nvCxnSpPr>
            <p:cNvPr id="215" name="직선 화살표 연결선 214">
              <a:extLst>
                <a:ext uri="{FF2B5EF4-FFF2-40B4-BE49-F238E27FC236}">
                  <a16:creationId xmlns:a16="http://schemas.microsoft.com/office/drawing/2014/main" id="{DCFFC352-114E-45FD-9C07-A44A575B580C}"/>
                </a:ext>
              </a:extLst>
            </p:cNvPr>
            <p:cNvCxnSpPr/>
            <p:nvPr/>
          </p:nvCxnSpPr>
          <p:spPr bwMode="auto">
            <a:xfrm>
              <a:off x="6297330" y="1989885"/>
              <a:ext cx="0" cy="23635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TextBox 111">
              <a:extLst>
                <a:ext uri="{FF2B5EF4-FFF2-40B4-BE49-F238E27FC236}">
                  <a16:creationId xmlns:a16="http://schemas.microsoft.com/office/drawing/2014/main" id="{5C8242BE-5744-45E5-98C7-50C9CB62A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59264" y="2042284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수신</a:t>
              </a:r>
            </a:p>
          </p:txBody>
        </p:sp>
        <p:cxnSp>
          <p:nvCxnSpPr>
            <p:cNvPr id="217" name="직선 화살표 연결선 216">
              <a:extLst>
                <a:ext uri="{FF2B5EF4-FFF2-40B4-BE49-F238E27FC236}">
                  <a16:creationId xmlns:a16="http://schemas.microsoft.com/office/drawing/2014/main" id="{66E6B733-3CF1-4C35-8DED-A61FE43F9E39}"/>
                </a:ext>
              </a:extLst>
            </p:cNvPr>
            <p:cNvCxnSpPr/>
            <p:nvPr/>
          </p:nvCxnSpPr>
          <p:spPr bwMode="auto">
            <a:xfrm>
              <a:off x="6737817" y="1989885"/>
              <a:ext cx="0" cy="23635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TextBox 113">
              <a:extLst>
                <a:ext uri="{FF2B5EF4-FFF2-40B4-BE49-F238E27FC236}">
                  <a16:creationId xmlns:a16="http://schemas.microsoft.com/office/drawing/2014/main" id="{32B5B388-ED21-4857-93AC-CE93AF274C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01024" y="2042284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수신</a:t>
              </a:r>
            </a:p>
          </p:txBody>
        </p:sp>
        <p:cxnSp>
          <p:nvCxnSpPr>
            <p:cNvPr id="219" name="직선 화살표 연결선 218">
              <a:extLst>
                <a:ext uri="{FF2B5EF4-FFF2-40B4-BE49-F238E27FC236}">
                  <a16:creationId xmlns:a16="http://schemas.microsoft.com/office/drawing/2014/main" id="{A607303E-2F15-4E6D-8A05-19D783C2DCFE}"/>
                </a:ext>
              </a:extLst>
            </p:cNvPr>
            <p:cNvCxnSpPr/>
            <p:nvPr/>
          </p:nvCxnSpPr>
          <p:spPr bwMode="auto">
            <a:xfrm>
              <a:off x="7454564" y="1989885"/>
              <a:ext cx="0" cy="236356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0" name="TextBox 115">
              <a:extLst>
                <a:ext uri="{FF2B5EF4-FFF2-40B4-BE49-F238E27FC236}">
                  <a16:creationId xmlns:a16="http://schemas.microsoft.com/office/drawing/2014/main" id="{43327D38-DFBB-467E-8168-985BDA89BE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16497" y="2042284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수신</a:t>
              </a:r>
            </a:p>
          </p:txBody>
        </p:sp>
        <p:cxnSp>
          <p:nvCxnSpPr>
            <p:cNvPr id="221" name="직선 화살표 연결선 220">
              <a:extLst>
                <a:ext uri="{FF2B5EF4-FFF2-40B4-BE49-F238E27FC236}">
                  <a16:creationId xmlns:a16="http://schemas.microsoft.com/office/drawing/2014/main" id="{0372B5FF-E71B-464B-847D-043E58A68D8F}"/>
                </a:ext>
              </a:extLst>
            </p:cNvPr>
            <p:cNvCxnSpPr/>
            <p:nvPr/>
          </p:nvCxnSpPr>
          <p:spPr bwMode="auto">
            <a:xfrm>
              <a:off x="8794323" y="3003530"/>
              <a:ext cx="421391" cy="0"/>
            </a:xfrm>
            <a:prstGeom prst="straightConnector1">
              <a:avLst/>
            </a:prstGeom>
            <a:ln w="19050">
              <a:solidFill>
                <a:srgbClr val="C0504D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2" name="TextBox 124">
              <a:extLst>
                <a:ext uri="{FF2B5EF4-FFF2-40B4-BE49-F238E27FC236}">
                  <a16:creationId xmlns:a16="http://schemas.microsoft.com/office/drawing/2014/main" id="{F6CE2EAA-A253-4CA8-8508-D1D1FCE48D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18511" y="2869744"/>
              <a:ext cx="394970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송수신</a:t>
              </a:r>
            </a:p>
          </p:txBody>
        </p:sp>
        <p:sp>
          <p:nvSpPr>
            <p:cNvPr id="223" name="TextBox 126">
              <a:extLst>
                <a:ext uri="{FF2B5EF4-FFF2-40B4-BE49-F238E27FC236}">
                  <a16:creationId xmlns:a16="http://schemas.microsoft.com/office/drawing/2014/main" id="{F28D8BA4-691E-4B27-A2D5-5FC71686DB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791272" y="2042284"/>
              <a:ext cx="394970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송수신</a:t>
              </a:r>
            </a:p>
          </p:txBody>
        </p:sp>
        <p:cxnSp>
          <p:nvCxnSpPr>
            <p:cNvPr id="224" name="직선 화살표 연결선 223">
              <a:extLst>
                <a:ext uri="{FF2B5EF4-FFF2-40B4-BE49-F238E27FC236}">
                  <a16:creationId xmlns:a16="http://schemas.microsoft.com/office/drawing/2014/main" id="{C43FAFDD-3E10-4118-BECE-CEA124F6B431}"/>
                </a:ext>
              </a:extLst>
            </p:cNvPr>
            <p:cNvCxnSpPr/>
            <p:nvPr/>
          </p:nvCxnSpPr>
          <p:spPr bwMode="auto">
            <a:xfrm>
              <a:off x="5483830" y="1995459"/>
              <a:ext cx="0" cy="237471"/>
            </a:xfrm>
            <a:prstGeom prst="straightConnector1">
              <a:avLst/>
            </a:prstGeom>
            <a:ln w="19050">
              <a:solidFill>
                <a:srgbClr val="C0504D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5" name="직선 화살표 연결선 224">
              <a:extLst>
                <a:ext uri="{FF2B5EF4-FFF2-40B4-BE49-F238E27FC236}">
                  <a16:creationId xmlns:a16="http://schemas.microsoft.com/office/drawing/2014/main" id="{F2F2EFF9-F189-42BC-9C5F-520B866AB5F1}"/>
                </a:ext>
              </a:extLst>
            </p:cNvPr>
            <p:cNvCxnSpPr/>
            <p:nvPr/>
          </p:nvCxnSpPr>
          <p:spPr bwMode="auto">
            <a:xfrm>
              <a:off x="5110816" y="1995459"/>
              <a:ext cx="0" cy="237471"/>
            </a:xfrm>
            <a:prstGeom prst="straightConnector1">
              <a:avLst/>
            </a:prstGeom>
            <a:ln w="19050">
              <a:solidFill>
                <a:srgbClr val="C0504D"/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6" name="직선 화살표 연결선 225">
              <a:extLst>
                <a:ext uri="{FF2B5EF4-FFF2-40B4-BE49-F238E27FC236}">
                  <a16:creationId xmlns:a16="http://schemas.microsoft.com/office/drawing/2014/main" id="{312F95AB-00D8-408A-BE8C-728BB65E3FCE}"/>
                </a:ext>
              </a:extLst>
            </p:cNvPr>
            <p:cNvCxnSpPr/>
            <p:nvPr/>
          </p:nvCxnSpPr>
          <p:spPr bwMode="auto">
            <a:xfrm>
              <a:off x="5044615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7" name="직선 화살표 연결선 226">
              <a:extLst>
                <a:ext uri="{FF2B5EF4-FFF2-40B4-BE49-F238E27FC236}">
                  <a16:creationId xmlns:a16="http://schemas.microsoft.com/office/drawing/2014/main" id="{6BA9DFF6-1AFC-48C7-B264-BF2B7FFA9558}"/>
                </a:ext>
              </a:extLst>
            </p:cNvPr>
            <p:cNvCxnSpPr/>
            <p:nvPr/>
          </p:nvCxnSpPr>
          <p:spPr bwMode="auto">
            <a:xfrm>
              <a:off x="5590769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8" name="직선 화살표 연결선 227">
              <a:extLst>
                <a:ext uri="{FF2B5EF4-FFF2-40B4-BE49-F238E27FC236}">
                  <a16:creationId xmlns:a16="http://schemas.microsoft.com/office/drawing/2014/main" id="{086CAAD8-5C94-461B-99D6-9ADF672A9F22}"/>
                </a:ext>
              </a:extLst>
            </p:cNvPr>
            <p:cNvCxnSpPr/>
            <p:nvPr/>
          </p:nvCxnSpPr>
          <p:spPr bwMode="auto">
            <a:xfrm>
              <a:off x="6223491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9" name="직선 화살표 연결선 228">
              <a:extLst>
                <a:ext uri="{FF2B5EF4-FFF2-40B4-BE49-F238E27FC236}">
                  <a16:creationId xmlns:a16="http://schemas.microsoft.com/office/drawing/2014/main" id="{AD7DAA4E-2D22-4F0C-A12C-C36DDEE00F35}"/>
                </a:ext>
              </a:extLst>
            </p:cNvPr>
            <p:cNvCxnSpPr/>
            <p:nvPr/>
          </p:nvCxnSpPr>
          <p:spPr bwMode="auto">
            <a:xfrm>
              <a:off x="6769645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0" name="직선 화살표 연결선 229">
              <a:extLst>
                <a:ext uri="{FF2B5EF4-FFF2-40B4-BE49-F238E27FC236}">
                  <a16:creationId xmlns:a16="http://schemas.microsoft.com/office/drawing/2014/main" id="{7B8D602F-EBB7-491C-BDFF-FFA967717E1C}"/>
                </a:ext>
              </a:extLst>
            </p:cNvPr>
            <p:cNvCxnSpPr/>
            <p:nvPr/>
          </p:nvCxnSpPr>
          <p:spPr bwMode="auto">
            <a:xfrm>
              <a:off x="7275059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1" name="직선 화살표 연결선 230">
              <a:extLst>
                <a:ext uri="{FF2B5EF4-FFF2-40B4-BE49-F238E27FC236}">
                  <a16:creationId xmlns:a16="http://schemas.microsoft.com/office/drawing/2014/main" id="{3A7A81F1-7A76-4FE4-837B-B85778905595}"/>
                </a:ext>
              </a:extLst>
            </p:cNvPr>
            <p:cNvCxnSpPr/>
            <p:nvPr/>
          </p:nvCxnSpPr>
          <p:spPr bwMode="auto">
            <a:xfrm>
              <a:off x="7780474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2" name="직선 화살표 연결선 231">
              <a:extLst>
                <a:ext uri="{FF2B5EF4-FFF2-40B4-BE49-F238E27FC236}">
                  <a16:creationId xmlns:a16="http://schemas.microsoft.com/office/drawing/2014/main" id="{A7B43C33-284B-4670-BAA4-E0EFF476FED5}"/>
                </a:ext>
              </a:extLst>
            </p:cNvPr>
            <p:cNvCxnSpPr/>
            <p:nvPr/>
          </p:nvCxnSpPr>
          <p:spPr bwMode="auto">
            <a:xfrm>
              <a:off x="8243876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3" name="직선 화살표 연결선 232">
              <a:extLst>
                <a:ext uri="{FF2B5EF4-FFF2-40B4-BE49-F238E27FC236}">
                  <a16:creationId xmlns:a16="http://schemas.microsoft.com/office/drawing/2014/main" id="{4B14DEC3-48D5-4C80-B1E5-5B3617C6C9A3}"/>
                </a:ext>
              </a:extLst>
            </p:cNvPr>
            <p:cNvCxnSpPr/>
            <p:nvPr/>
          </p:nvCxnSpPr>
          <p:spPr bwMode="auto">
            <a:xfrm>
              <a:off x="8748018" y="3554069"/>
              <a:ext cx="0" cy="257539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4" name="TextBox 147">
              <a:extLst>
                <a:ext uri="{FF2B5EF4-FFF2-40B4-BE49-F238E27FC236}">
                  <a16:creationId xmlns:a16="http://schemas.microsoft.com/office/drawing/2014/main" id="{CEEDF4AE-D2A6-49ED-8A26-DD61D0DD580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12914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35" name="TextBox 148">
              <a:extLst>
                <a:ext uri="{FF2B5EF4-FFF2-40B4-BE49-F238E27FC236}">
                  <a16:creationId xmlns:a16="http://schemas.microsoft.com/office/drawing/2014/main" id="{F03D0C47-0C2C-474C-98EC-49CA1955C80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8698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36" name="TextBox 149">
              <a:extLst>
                <a:ext uri="{FF2B5EF4-FFF2-40B4-BE49-F238E27FC236}">
                  <a16:creationId xmlns:a16="http://schemas.microsoft.com/office/drawing/2014/main" id="{F1E5C8F8-1562-434A-BB42-C988B8927AC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91790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37" name="TextBox 150">
              <a:extLst>
                <a:ext uri="{FF2B5EF4-FFF2-40B4-BE49-F238E27FC236}">
                  <a16:creationId xmlns:a16="http://schemas.microsoft.com/office/drawing/2014/main" id="{B2834113-DEAC-465C-A104-9658492D1B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517574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38" name="TextBox 151">
              <a:extLst>
                <a:ext uri="{FF2B5EF4-FFF2-40B4-BE49-F238E27FC236}">
                  <a16:creationId xmlns:a16="http://schemas.microsoft.com/office/drawing/2014/main" id="{6D8C04BF-9147-4463-ABF6-52A6D648D33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44631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39" name="TextBox 152">
              <a:extLst>
                <a:ext uri="{FF2B5EF4-FFF2-40B4-BE49-F238E27FC236}">
                  <a16:creationId xmlns:a16="http://schemas.microsoft.com/office/drawing/2014/main" id="{7AD5DC80-E2A7-44E1-BC47-B43E3D69624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50045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40" name="TextBox 153">
              <a:extLst>
                <a:ext uri="{FF2B5EF4-FFF2-40B4-BE49-F238E27FC236}">
                  <a16:creationId xmlns:a16="http://schemas.microsoft.com/office/drawing/2014/main" id="{F917D759-639F-40B1-978E-02541BA1114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12175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41" name="TextBox 154">
              <a:extLst>
                <a:ext uri="{FF2B5EF4-FFF2-40B4-BE49-F238E27FC236}">
                  <a16:creationId xmlns:a16="http://schemas.microsoft.com/office/drawing/2014/main" id="{5E4EE4BD-6B20-4318-AE7E-BC568E3B337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18863" y="3604240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42" name="직사각형 241">
              <a:extLst>
                <a:ext uri="{FF2B5EF4-FFF2-40B4-BE49-F238E27FC236}">
                  <a16:creationId xmlns:a16="http://schemas.microsoft.com/office/drawing/2014/main" id="{E6BDE0B6-02AB-48DB-93FF-2017E7F7EC40}"/>
                </a:ext>
              </a:extLst>
            </p:cNvPr>
            <p:cNvSpPr/>
            <p:nvPr/>
          </p:nvSpPr>
          <p:spPr bwMode="auto">
            <a:xfrm>
              <a:off x="5844112" y="2521685"/>
              <a:ext cx="1430947" cy="11037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CAN,GPS,AIN,DIN </a:t>
              </a:r>
              <a:r>
                <a:rPr lang="ko-KR" altLang="en-US" sz="480" dirty="0">
                  <a:solidFill>
                    <a:schemeClr val="tx1"/>
                  </a:solidFill>
                </a:rPr>
                <a:t>저장 또는 전송</a:t>
              </a:r>
            </a:p>
          </p:txBody>
        </p:sp>
        <p:sp>
          <p:nvSpPr>
            <p:cNvPr id="243" name="직사각형 242">
              <a:extLst>
                <a:ext uri="{FF2B5EF4-FFF2-40B4-BE49-F238E27FC236}">
                  <a16:creationId xmlns:a16="http://schemas.microsoft.com/office/drawing/2014/main" id="{E7112D6E-DC13-42D5-A04D-4FB4E41DE764}"/>
                </a:ext>
              </a:extLst>
            </p:cNvPr>
            <p:cNvSpPr/>
            <p:nvPr/>
          </p:nvSpPr>
          <p:spPr bwMode="auto">
            <a:xfrm>
              <a:off x="5844112" y="2632059"/>
              <a:ext cx="1430947" cy="11037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LCD Display </a:t>
              </a:r>
              <a:r>
                <a:rPr lang="ko-KR" altLang="en-US" sz="480" dirty="0">
                  <a:solidFill>
                    <a:schemeClr val="tx1"/>
                  </a:solidFill>
                </a:rPr>
                <a:t>제어</a:t>
              </a:r>
            </a:p>
          </p:txBody>
        </p:sp>
        <p:sp>
          <p:nvSpPr>
            <p:cNvPr id="244" name="직사각형 243">
              <a:extLst>
                <a:ext uri="{FF2B5EF4-FFF2-40B4-BE49-F238E27FC236}">
                  <a16:creationId xmlns:a16="http://schemas.microsoft.com/office/drawing/2014/main" id="{B1FAEB82-90DD-4D90-8D16-2D9FF6A3F1E9}"/>
                </a:ext>
              </a:extLst>
            </p:cNvPr>
            <p:cNvSpPr/>
            <p:nvPr/>
          </p:nvSpPr>
          <p:spPr bwMode="auto">
            <a:xfrm>
              <a:off x="5844112" y="2742432"/>
              <a:ext cx="1430947" cy="11037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LED</a:t>
              </a:r>
              <a:r>
                <a:rPr lang="ko-KR" altLang="en-US" sz="480" dirty="0">
                  <a:solidFill>
                    <a:schemeClr val="tx1"/>
                  </a:solidFill>
                </a:rPr>
                <a:t> </a:t>
              </a:r>
              <a:r>
                <a:rPr lang="en-US" altLang="ko-KR" sz="480" dirty="0">
                  <a:solidFill>
                    <a:schemeClr val="tx1"/>
                  </a:solidFill>
                </a:rPr>
                <a:t>x 2 </a:t>
              </a:r>
              <a:r>
                <a:rPr lang="ko-KR" altLang="en-US" sz="480" dirty="0">
                  <a:solidFill>
                    <a:schemeClr val="tx1"/>
                  </a:solidFill>
                </a:rPr>
                <a:t>제어</a:t>
              </a:r>
            </a:p>
          </p:txBody>
        </p:sp>
        <p:sp>
          <p:nvSpPr>
            <p:cNvPr id="245" name="직사각형 244">
              <a:extLst>
                <a:ext uri="{FF2B5EF4-FFF2-40B4-BE49-F238E27FC236}">
                  <a16:creationId xmlns:a16="http://schemas.microsoft.com/office/drawing/2014/main" id="{F7E2DD42-A67D-401A-8333-2F90E00790C6}"/>
                </a:ext>
              </a:extLst>
            </p:cNvPr>
            <p:cNvSpPr/>
            <p:nvPr/>
          </p:nvSpPr>
          <p:spPr bwMode="auto">
            <a:xfrm>
              <a:off x="4856075" y="2705641"/>
              <a:ext cx="432849" cy="848428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Power, GPS, CAN1, CAN2 </a:t>
              </a:r>
            </a:p>
            <a:p>
              <a:pPr algn="ctr">
                <a:lnSpc>
                  <a:spcPct val="150000"/>
                </a:lnSpc>
                <a:defRPr/>
              </a:pPr>
              <a:r>
                <a:rPr lang="ko-KR" altLang="en-US" sz="480" dirty="0">
                  <a:solidFill>
                    <a:schemeClr val="tx1"/>
                  </a:solidFill>
                </a:rPr>
                <a:t>상태</a:t>
              </a:r>
            </a:p>
          </p:txBody>
        </p:sp>
        <p:sp>
          <p:nvSpPr>
            <p:cNvPr id="246" name="직사각형 245">
              <a:extLst>
                <a:ext uri="{FF2B5EF4-FFF2-40B4-BE49-F238E27FC236}">
                  <a16:creationId xmlns:a16="http://schemas.microsoft.com/office/drawing/2014/main" id="{424848B3-0054-464E-8708-0979A63EBB51}"/>
                </a:ext>
              </a:extLst>
            </p:cNvPr>
            <p:cNvSpPr/>
            <p:nvPr/>
          </p:nvSpPr>
          <p:spPr bwMode="auto">
            <a:xfrm>
              <a:off x="5844112" y="2852806"/>
              <a:ext cx="1430947" cy="11037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Buzzer </a:t>
              </a:r>
              <a:r>
                <a:rPr lang="ko-KR" altLang="en-US" sz="480" dirty="0">
                  <a:solidFill>
                    <a:schemeClr val="tx1"/>
                  </a:solidFill>
                </a:rPr>
                <a:t>제어</a:t>
              </a:r>
            </a:p>
          </p:txBody>
        </p:sp>
        <p:sp>
          <p:nvSpPr>
            <p:cNvPr id="247" name="직사각형 246">
              <a:extLst>
                <a:ext uri="{FF2B5EF4-FFF2-40B4-BE49-F238E27FC236}">
                  <a16:creationId xmlns:a16="http://schemas.microsoft.com/office/drawing/2014/main" id="{2407829A-C9DE-4A1E-9F39-7164B38EEE79}"/>
                </a:ext>
              </a:extLst>
            </p:cNvPr>
            <p:cNvSpPr/>
            <p:nvPr/>
          </p:nvSpPr>
          <p:spPr bwMode="auto">
            <a:xfrm>
              <a:off x="5844112" y="2963180"/>
              <a:ext cx="1430947" cy="111489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5V Output </a:t>
              </a:r>
              <a:r>
                <a:rPr lang="ko-KR" altLang="en-US" sz="480" dirty="0">
                  <a:solidFill>
                    <a:schemeClr val="tx1"/>
                  </a:solidFill>
                </a:rPr>
                <a:t>제어</a:t>
              </a:r>
            </a:p>
          </p:txBody>
        </p:sp>
        <p:sp>
          <p:nvSpPr>
            <p:cNvPr id="248" name="직사각형 247">
              <a:extLst>
                <a:ext uri="{FF2B5EF4-FFF2-40B4-BE49-F238E27FC236}">
                  <a16:creationId xmlns:a16="http://schemas.microsoft.com/office/drawing/2014/main" id="{E0801400-CDE3-4AB3-AC5F-8E2ADB9E4992}"/>
                </a:ext>
              </a:extLst>
            </p:cNvPr>
            <p:cNvSpPr/>
            <p:nvPr/>
          </p:nvSpPr>
          <p:spPr bwMode="auto">
            <a:xfrm>
              <a:off x="5844112" y="3074668"/>
              <a:ext cx="1430947" cy="11037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IGN Output </a:t>
              </a:r>
              <a:r>
                <a:rPr lang="ko-KR" altLang="en-US" sz="480" dirty="0">
                  <a:solidFill>
                    <a:schemeClr val="tx1"/>
                  </a:solidFill>
                </a:rPr>
                <a:t>제어</a:t>
              </a:r>
            </a:p>
          </p:txBody>
        </p:sp>
        <p:sp>
          <p:nvSpPr>
            <p:cNvPr id="249" name="직사각형 248">
              <a:extLst>
                <a:ext uri="{FF2B5EF4-FFF2-40B4-BE49-F238E27FC236}">
                  <a16:creationId xmlns:a16="http://schemas.microsoft.com/office/drawing/2014/main" id="{C2E792A0-0B00-4186-9013-69E26F3681D1}"/>
                </a:ext>
              </a:extLst>
            </p:cNvPr>
            <p:cNvSpPr/>
            <p:nvPr/>
          </p:nvSpPr>
          <p:spPr bwMode="auto">
            <a:xfrm>
              <a:off x="5844112" y="3185042"/>
              <a:ext cx="1430947" cy="110373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DOUT x 4 </a:t>
              </a:r>
              <a:r>
                <a:rPr lang="ko-KR" altLang="en-US" sz="480" dirty="0">
                  <a:solidFill>
                    <a:schemeClr val="tx1"/>
                  </a:solidFill>
                </a:rPr>
                <a:t>제어</a:t>
              </a:r>
            </a:p>
          </p:txBody>
        </p:sp>
        <p:sp>
          <p:nvSpPr>
            <p:cNvPr id="250" name="직사각형 249">
              <a:extLst>
                <a:ext uri="{FF2B5EF4-FFF2-40B4-BE49-F238E27FC236}">
                  <a16:creationId xmlns:a16="http://schemas.microsoft.com/office/drawing/2014/main" id="{7368118D-8EEB-47DB-AC90-01E33C1FAFF0}"/>
                </a:ext>
              </a:extLst>
            </p:cNvPr>
            <p:cNvSpPr/>
            <p:nvPr/>
          </p:nvSpPr>
          <p:spPr bwMode="auto">
            <a:xfrm>
              <a:off x="5844112" y="3295416"/>
              <a:ext cx="1430947" cy="110374"/>
            </a:xfrm>
            <a:prstGeom prst="rect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AOUT x 2 </a:t>
              </a:r>
              <a:r>
                <a:rPr lang="ko-KR" altLang="en-US" sz="480" dirty="0">
                  <a:solidFill>
                    <a:schemeClr val="tx1"/>
                  </a:solidFill>
                </a:rPr>
                <a:t>제어</a:t>
              </a:r>
            </a:p>
          </p:txBody>
        </p:sp>
        <p:sp>
          <p:nvSpPr>
            <p:cNvPr id="251" name="직사각형 250">
              <a:extLst>
                <a:ext uri="{FF2B5EF4-FFF2-40B4-BE49-F238E27FC236}">
                  <a16:creationId xmlns:a16="http://schemas.microsoft.com/office/drawing/2014/main" id="{64DCD71A-EB05-415A-828F-139DA8B17984}"/>
                </a:ext>
              </a:extLst>
            </p:cNvPr>
            <p:cNvSpPr/>
            <p:nvPr/>
          </p:nvSpPr>
          <p:spPr bwMode="auto">
            <a:xfrm>
              <a:off x="7738462" y="2889597"/>
              <a:ext cx="463403" cy="516192"/>
            </a:xfrm>
            <a:prstGeom prst="rect">
              <a:avLst/>
            </a:prstGeom>
            <a:noFill/>
            <a:ln>
              <a:solidFill>
                <a:srgbClr val="C0504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lnSpc>
                  <a:spcPct val="150000"/>
                </a:lnSpc>
                <a:defRPr/>
              </a:pPr>
              <a:r>
                <a:rPr lang="en-US" altLang="ko-KR" sz="480" dirty="0">
                  <a:solidFill>
                    <a:schemeClr val="tx1"/>
                  </a:solidFill>
                </a:rPr>
                <a:t>Script</a:t>
              </a:r>
              <a:endParaRPr lang="ko-KR" altLang="en-US" sz="480" dirty="0">
                <a:solidFill>
                  <a:schemeClr val="tx1"/>
                </a:solidFill>
              </a:endParaRPr>
            </a:p>
          </p:txBody>
        </p:sp>
        <p:cxnSp>
          <p:nvCxnSpPr>
            <p:cNvPr id="252" name="직선 화살표 연결선 251">
              <a:extLst>
                <a:ext uri="{FF2B5EF4-FFF2-40B4-BE49-F238E27FC236}">
                  <a16:creationId xmlns:a16="http://schemas.microsoft.com/office/drawing/2014/main" id="{33C1870E-2205-463E-94E7-3CD47D79AF63}"/>
                </a:ext>
              </a:extLst>
            </p:cNvPr>
            <p:cNvCxnSpPr>
              <a:stCxn id="251" idx="1"/>
            </p:cNvCxnSpPr>
            <p:nvPr/>
          </p:nvCxnSpPr>
          <p:spPr bwMode="auto">
            <a:xfrm flipH="1">
              <a:off x="7275059" y="3148251"/>
              <a:ext cx="463403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3" name="TextBox 171">
              <a:extLst>
                <a:ext uri="{FF2B5EF4-FFF2-40B4-BE49-F238E27FC236}">
                  <a16:creationId xmlns:a16="http://schemas.microsoft.com/office/drawing/2014/main" id="{BE3BA43B-C395-4E71-A474-6A417B5BC3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86391" y="3014464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cxnSp>
          <p:nvCxnSpPr>
            <p:cNvPr id="254" name="Shape 173">
              <a:extLst>
                <a:ext uri="{FF2B5EF4-FFF2-40B4-BE49-F238E27FC236}">
                  <a16:creationId xmlns:a16="http://schemas.microsoft.com/office/drawing/2014/main" id="{82188A8E-422C-4421-9F58-899EE404C5DC}"/>
                </a:ext>
              </a:extLst>
            </p:cNvPr>
            <p:cNvCxnSpPr>
              <a:cxnSpLocks/>
              <a:endCxn id="251" idx="3"/>
            </p:cNvCxnSpPr>
            <p:nvPr/>
          </p:nvCxnSpPr>
          <p:spPr bwMode="auto">
            <a:xfrm rot="10800000" flipV="1">
              <a:off x="8201865" y="3001325"/>
              <a:ext cx="598102" cy="146368"/>
            </a:xfrm>
            <a:prstGeom prst="bentConnector3">
              <a:avLst>
                <a:gd name="adj1" fmla="val 50000"/>
              </a:avLst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5" name="TextBox 176">
              <a:extLst>
                <a:ext uri="{FF2B5EF4-FFF2-40B4-BE49-F238E27FC236}">
                  <a16:creationId xmlns:a16="http://schemas.microsoft.com/office/drawing/2014/main" id="{4A12E87C-5E48-48CE-9580-62A4F392226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69911" y="3124839"/>
              <a:ext cx="332933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480">
                  <a:ea typeface="+mn-ea"/>
                </a:rPr>
                <a:t>Read</a:t>
              </a:r>
              <a:endParaRPr lang="ko-KR" altLang="en-US" sz="480">
                <a:ea typeface="+mn-ea"/>
              </a:endParaRPr>
            </a:p>
          </p:txBody>
        </p:sp>
        <p:cxnSp>
          <p:nvCxnSpPr>
            <p:cNvPr id="256" name="직선 화살표 연결선 255">
              <a:extLst>
                <a:ext uri="{FF2B5EF4-FFF2-40B4-BE49-F238E27FC236}">
                  <a16:creationId xmlns:a16="http://schemas.microsoft.com/office/drawing/2014/main" id="{2B5147F5-73E0-4D00-8567-1A43C047297C}"/>
                </a:ext>
              </a:extLst>
            </p:cNvPr>
            <p:cNvCxnSpPr/>
            <p:nvPr/>
          </p:nvCxnSpPr>
          <p:spPr bwMode="auto">
            <a:xfrm flipH="1">
              <a:off x="7275059" y="2448103"/>
              <a:ext cx="1390208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7" name="직선 화살표 연결선 256">
              <a:extLst>
                <a:ext uri="{FF2B5EF4-FFF2-40B4-BE49-F238E27FC236}">
                  <a16:creationId xmlns:a16="http://schemas.microsoft.com/office/drawing/2014/main" id="{CD3F0A21-16F4-4875-A105-5336CDEFCD9A}"/>
                </a:ext>
              </a:extLst>
            </p:cNvPr>
            <p:cNvCxnSpPr/>
            <p:nvPr/>
          </p:nvCxnSpPr>
          <p:spPr bwMode="auto">
            <a:xfrm>
              <a:off x="8665267" y="2337729"/>
              <a:ext cx="0" cy="441495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8" name="직선 화살표 연결선 257">
              <a:extLst>
                <a:ext uri="{FF2B5EF4-FFF2-40B4-BE49-F238E27FC236}">
                  <a16:creationId xmlns:a16="http://schemas.microsoft.com/office/drawing/2014/main" id="{7947390B-98FF-4576-BFB5-83FF56AB018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58902" y="2332154"/>
              <a:ext cx="141065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9" name="직선 화살표 연결선 258">
              <a:extLst>
                <a:ext uri="{FF2B5EF4-FFF2-40B4-BE49-F238E27FC236}">
                  <a16:creationId xmlns:a16="http://schemas.microsoft.com/office/drawing/2014/main" id="{3A216F1A-7860-4C46-AC9A-5AAB4B7D62C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65267" y="2558477"/>
              <a:ext cx="13470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직선 화살표 연결선 259">
              <a:extLst>
                <a:ext uri="{FF2B5EF4-FFF2-40B4-BE49-F238E27FC236}">
                  <a16:creationId xmlns:a16="http://schemas.microsoft.com/office/drawing/2014/main" id="{E43E939A-C151-4B07-B6F5-F208C788FA2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65267" y="2779224"/>
              <a:ext cx="134700" cy="0"/>
            </a:xfrm>
            <a:prstGeom prst="straightConnector1">
              <a:avLst/>
            </a:prstGeom>
            <a:ln w="19050">
              <a:solidFill>
                <a:srgbClr val="92D050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1" name="TextBox 189">
              <a:extLst>
                <a:ext uri="{FF2B5EF4-FFF2-40B4-BE49-F238E27FC236}">
                  <a16:creationId xmlns:a16="http://schemas.microsoft.com/office/drawing/2014/main" id="{A869D8C7-DC57-428F-B213-AD89395EA6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22485" y="2300938"/>
              <a:ext cx="329487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ko-KR" altLang="en-US" sz="480">
                  <a:ea typeface="+mn-ea"/>
                </a:rPr>
                <a:t>제어</a:t>
              </a:r>
            </a:p>
          </p:txBody>
        </p:sp>
        <p:sp>
          <p:nvSpPr>
            <p:cNvPr id="262" name="TextBox 190">
              <a:extLst>
                <a:ext uri="{FF2B5EF4-FFF2-40B4-BE49-F238E27FC236}">
                  <a16:creationId xmlns:a16="http://schemas.microsoft.com/office/drawing/2014/main" id="{0E9AF178-0681-4976-B1C7-1DBFED2CF2C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654438" y="2521685"/>
              <a:ext cx="631450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480">
                  <a:ea typeface="+mn-ea"/>
                </a:rPr>
                <a:t>Rx Data </a:t>
              </a:r>
              <a:r>
                <a:rPr lang="ko-KR" altLang="en-US" sz="480">
                  <a:ea typeface="+mn-ea"/>
                </a:rPr>
                <a:t>전송</a:t>
              </a:r>
            </a:p>
          </p:txBody>
        </p:sp>
        <p:cxnSp>
          <p:nvCxnSpPr>
            <p:cNvPr id="263" name="직선 화살표 연결선 262">
              <a:extLst>
                <a:ext uri="{FF2B5EF4-FFF2-40B4-BE49-F238E27FC236}">
                  <a16:creationId xmlns:a16="http://schemas.microsoft.com/office/drawing/2014/main" id="{A9252676-4A25-4B71-9FE1-ABE4982DFEFC}"/>
                </a:ext>
              </a:extLst>
            </p:cNvPr>
            <p:cNvCxnSpPr/>
            <p:nvPr/>
          </p:nvCxnSpPr>
          <p:spPr bwMode="auto">
            <a:xfrm>
              <a:off x="7275059" y="2668850"/>
              <a:ext cx="1346923" cy="0"/>
            </a:xfrm>
            <a:prstGeom prst="straightConnector1">
              <a:avLst/>
            </a:prstGeom>
            <a:ln w="19050"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4" name="직선 화살표 연결선 263">
              <a:extLst>
                <a:ext uri="{FF2B5EF4-FFF2-40B4-BE49-F238E27FC236}">
                  <a16:creationId xmlns:a16="http://schemas.microsoft.com/office/drawing/2014/main" id="{2CD1E1DF-3746-473F-9ADF-CFC99C57A422}"/>
                </a:ext>
              </a:extLst>
            </p:cNvPr>
            <p:cNvCxnSpPr/>
            <p:nvPr/>
          </p:nvCxnSpPr>
          <p:spPr bwMode="auto">
            <a:xfrm flipH="1">
              <a:off x="8621982" y="2373406"/>
              <a:ext cx="0" cy="589774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5" name="직선 화살표 연결선 264">
              <a:extLst>
                <a:ext uri="{FF2B5EF4-FFF2-40B4-BE49-F238E27FC236}">
                  <a16:creationId xmlns:a16="http://schemas.microsoft.com/office/drawing/2014/main" id="{7E8ADC9B-DDF5-4448-9FB1-6887A701F2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21982" y="2373406"/>
              <a:ext cx="177985" cy="0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6" name="직선 화살표 연결선 265">
              <a:extLst>
                <a:ext uri="{FF2B5EF4-FFF2-40B4-BE49-F238E27FC236}">
                  <a16:creationId xmlns:a16="http://schemas.microsoft.com/office/drawing/2014/main" id="{9229EAF9-FAD4-46E3-8051-47787241779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28348" y="2595267"/>
              <a:ext cx="171619" cy="0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7" name="직선 화살표 연결선 266">
              <a:extLst>
                <a:ext uri="{FF2B5EF4-FFF2-40B4-BE49-F238E27FC236}">
                  <a16:creationId xmlns:a16="http://schemas.microsoft.com/office/drawing/2014/main" id="{BA3FFB71-A593-49CD-88CE-904C7697B52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21982" y="2817130"/>
              <a:ext cx="181503" cy="0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직선 화살표 연결선 267">
              <a:extLst>
                <a:ext uri="{FF2B5EF4-FFF2-40B4-BE49-F238E27FC236}">
                  <a16:creationId xmlns:a16="http://schemas.microsoft.com/office/drawing/2014/main" id="{73AE062F-B351-462F-9894-5515F90AE537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8624408" y="2954556"/>
              <a:ext cx="180000" cy="0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9" name="TextBox 204">
              <a:extLst>
                <a:ext uri="{FF2B5EF4-FFF2-40B4-BE49-F238E27FC236}">
                  <a16:creationId xmlns:a16="http://schemas.microsoft.com/office/drawing/2014/main" id="{7997D599-1F2B-4E43-8405-E1729CAA90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836335" y="3003531"/>
              <a:ext cx="410481" cy="2715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480">
                  <a:ea typeface="+mn-ea"/>
                </a:rPr>
                <a:t>Read</a:t>
              </a:r>
            </a:p>
            <a:p>
              <a:pPr>
                <a:defRPr/>
              </a:pPr>
              <a:r>
                <a:rPr lang="en-US" altLang="ko-KR" sz="480">
                  <a:ea typeface="+mn-ea"/>
                </a:rPr>
                <a:t>&amp; Write</a:t>
              </a:r>
              <a:endParaRPr lang="ko-KR" altLang="en-US" sz="480">
                <a:ea typeface="+mn-ea"/>
              </a:endParaRPr>
            </a:p>
          </p:txBody>
        </p:sp>
        <p:sp>
          <p:nvSpPr>
            <p:cNvPr id="270" name="TextBox 207">
              <a:extLst>
                <a:ext uri="{FF2B5EF4-FFF2-40B4-BE49-F238E27FC236}">
                  <a16:creationId xmlns:a16="http://schemas.microsoft.com/office/drawing/2014/main" id="{5A85F2FE-BF1D-4489-9F8C-379BF4CD122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58454" y="2829393"/>
              <a:ext cx="350166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ko-KR" sz="480">
                  <a:ea typeface="+mn-ea"/>
                </a:rPr>
                <a:t>Write</a:t>
              </a:r>
              <a:endParaRPr lang="ko-KR" altLang="en-US" sz="480">
                <a:ea typeface="+mn-ea"/>
              </a:endParaRPr>
            </a:p>
          </p:txBody>
        </p:sp>
        <p:cxnSp>
          <p:nvCxnSpPr>
            <p:cNvPr id="271" name="Shape 173">
              <a:extLst>
                <a:ext uri="{FF2B5EF4-FFF2-40B4-BE49-F238E27FC236}">
                  <a16:creationId xmlns:a16="http://schemas.microsoft.com/office/drawing/2014/main" id="{240EA034-2934-46EF-82A5-9147C7AC06A3}"/>
                </a:ext>
              </a:extLst>
            </p:cNvPr>
            <p:cNvCxnSpPr>
              <a:endCxn id="242" idx="1"/>
            </p:cNvCxnSpPr>
            <p:nvPr/>
          </p:nvCxnSpPr>
          <p:spPr bwMode="auto">
            <a:xfrm>
              <a:off x="5296686" y="2300938"/>
              <a:ext cx="547426" cy="276492"/>
            </a:xfrm>
            <a:prstGeom prst="bentConnector3">
              <a:avLst>
                <a:gd name="adj1" fmla="val -1467"/>
              </a:avLst>
            </a:prstGeom>
            <a:ln w="19050">
              <a:solidFill>
                <a:srgbClr val="C0504D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직선 화살표 연결선 271">
              <a:extLst>
                <a:ext uri="{FF2B5EF4-FFF2-40B4-BE49-F238E27FC236}">
                  <a16:creationId xmlns:a16="http://schemas.microsoft.com/office/drawing/2014/main" id="{084AEB38-2C76-4410-866F-D2AD1EA3C2D9}"/>
                </a:ext>
              </a:extLst>
            </p:cNvPr>
            <p:cNvCxnSpPr/>
            <p:nvPr/>
          </p:nvCxnSpPr>
          <p:spPr bwMode="auto">
            <a:xfrm flipH="1">
              <a:off x="5110816" y="2226241"/>
              <a:ext cx="0" cy="55744"/>
            </a:xfrm>
            <a:prstGeom prst="straightConnector1">
              <a:avLst/>
            </a:prstGeom>
            <a:ln w="19050">
              <a:solidFill>
                <a:srgbClr val="C0504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3" name="직선 화살표 연결선 272">
              <a:extLst>
                <a:ext uri="{FF2B5EF4-FFF2-40B4-BE49-F238E27FC236}">
                  <a16:creationId xmlns:a16="http://schemas.microsoft.com/office/drawing/2014/main" id="{1AD23C87-092B-4C77-BADB-60E8ABEC8BB3}"/>
                </a:ext>
              </a:extLst>
            </p:cNvPr>
            <p:cNvCxnSpPr/>
            <p:nvPr/>
          </p:nvCxnSpPr>
          <p:spPr bwMode="auto">
            <a:xfrm>
              <a:off x="5103177" y="2285329"/>
              <a:ext cx="379379" cy="0"/>
            </a:xfrm>
            <a:prstGeom prst="straightConnector1">
              <a:avLst/>
            </a:prstGeom>
            <a:ln w="19050">
              <a:solidFill>
                <a:srgbClr val="C0504D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4" name="직선 화살표 연결선 273">
              <a:extLst>
                <a:ext uri="{FF2B5EF4-FFF2-40B4-BE49-F238E27FC236}">
                  <a16:creationId xmlns:a16="http://schemas.microsoft.com/office/drawing/2014/main" id="{A0FA6205-9D34-4F0B-903E-16673AE87B8D}"/>
                </a:ext>
              </a:extLst>
            </p:cNvPr>
            <p:cNvCxnSpPr/>
            <p:nvPr/>
          </p:nvCxnSpPr>
          <p:spPr bwMode="auto">
            <a:xfrm flipH="1">
              <a:off x="5482556" y="2226241"/>
              <a:ext cx="0" cy="55744"/>
            </a:xfrm>
            <a:prstGeom prst="straightConnector1">
              <a:avLst/>
            </a:prstGeom>
            <a:ln w="19050">
              <a:solidFill>
                <a:srgbClr val="C0504D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5" name="TextBox 222">
              <a:extLst>
                <a:ext uri="{FF2B5EF4-FFF2-40B4-BE49-F238E27FC236}">
                  <a16:creationId xmlns:a16="http://schemas.microsoft.com/office/drawing/2014/main" id="{96F9FDF6-1CED-4F23-B74B-F2AE6EBFF6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296686" y="2448103"/>
              <a:ext cx="379379" cy="1880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altLang="ko-KR" sz="480">
                  <a:ea typeface="+mn-ea"/>
                </a:rPr>
                <a:t>Tx, Rx</a:t>
              </a:r>
              <a:endParaRPr lang="ko-KR" altLang="en-US" sz="480">
                <a:ea typeface="+mn-ea"/>
              </a:endParaRPr>
            </a:p>
          </p:txBody>
        </p:sp>
        <p:cxnSp>
          <p:nvCxnSpPr>
            <p:cNvPr id="276" name="직선 화살표 연결선 275">
              <a:extLst>
                <a:ext uri="{FF2B5EF4-FFF2-40B4-BE49-F238E27FC236}">
                  <a16:creationId xmlns:a16="http://schemas.microsoft.com/office/drawing/2014/main" id="{A63FD607-888E-44F3-A9FA-48C4FDA9FF1B}"/>
                </a:ext>
              </a:extLst>
            </p:cNvPr>
            <p:cNvCxnSpPr/>
            <p:nvPr/>
          </p:nvCxnSpPr>
          <p:spPr bwMode="auto">
            <a:xfrm flipH="1">
              <a:off x="5855570" y="2226241"/>
              <a:ext cx="0" cy="92535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7" name="직선 화살표 연결선 276">
              <a:extLst>
                <a:ext uri="{FF2B5EF4-FFF2-40B4-BE49-F238E27FC236}">
                  <a16:creationId xmlns:a16="http://schemas.microsoft.com/office/drawing/2014/main" id="{BA7F4230-272A-4CA7-A697-3A665569FCF0}"/>
                </a:ext>
              </a:extLst>
            </p:cNvPr>
            <p:cNvCxnSpPr/>
            <p:nvPr/>
          </p:nvCxnSpPr>
          <p:spPr bwMode="auto">
            <a:xfrm>
              <a:off x="6517574" y="2315432"/>
              <a:ext cx="0" cy="92535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8" name="직선 화살표 연결선 277">
              <a:extLst>
                <a:ext uri="{FF2B5EF4-FFF2-40B4-BE49-F238E27FC236}">
                  <a16:creationId xmlns:a16="http://schemas.microsoft.com/office/drawing/2014/main" id="{BDC9AF8C-6391-4C2C-9F4F-BBC6EF6F2EC0}"/>
                </a:ext>
              </a:extLst>
            </p:cNvPr>
            <p:cNvCxnSpPr/>
            <p:nvPr/>
          </p:nvCxnSpPr>
          <p:spPr bwMode="auto">
            <a:xfrm>
              <a:off x="5855570" y="2319891"/>
              <a:ext cx="1598994" cy="0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9" name="직선 화살표 연결선 278">
              <a:extLst>
                <a:ext uri="{FF2B5EF4-FFF2-40B4-BE49-F238E27FC236}">
                  <a16:creationId xmlns:a16="http://schemas.microsoft.com/office/drawing/2014/main" id="{DDBC2FC5-D1D0-4766-8E61-15FB477E0297}"/>
                </a:ext>
              </a:extLst>
            </p:cNvPr>
            <p:cNvCxnSpPr/>
            <p:nvPr/>
          </p:nvCxnSpPr>
          <p:spPr bwMode="auto">
            <a:xfrm flipH="1">
              <a:off x="6296057" y="2226241"/>
              <a:ext cx="0" cy="92535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0" name="직선 화살표 연결선 279">
              <a:extLst>
                <a:ext uri="{FF2B5EF4-FFF2-40B4-BE49-F238E27FC236}">
                  <a16:creationId xmlns:a16="http://schemas.microsoft.com/office/drawing/2014/main" id="{C4A6D85F-5AF9-42A2-9AA6-EBD60A9A7560}"/>
                </a:ext>
              </a:extLst>
            </p:cNvPr>
            <p:cNvCxnSpPr/>
            <p:nvPr/>
          </p:nvCxnSpPr>
          <p:spPr bwMode="auto">
            <a:xfrm flipH="1">
              <a:off x="6741637" y="2226241"/>
              <a:ext cx="0" cy="92535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1" name="직선 화살표 연결선 280">
              <a:extLst>
                <a:ext uri="{FF2B5EF4-FFF2-40B4-BE49-F238E27FC236}">
                  <a16:creationId xmlns:a16="http://schemas.microsoft.com/office/drawing/2014/main" id="{09ED6206-2590-41D5-92DD-F15BB6F99295}"/>
                </a:ext>
              </a:extLst>
            </p:cNvPr>
            <p:cNvCxnSpPr/>
            <p:nvPr/>
          </p:nvCxnSpPr>
          <p:spPr bwMode="auto">
            <a:xfrm flipH="1">
              <a:off x="7455837" y="2226241"/>
              <a:ext cx="0" cy="92535"/>
            </a:xfrm>
            <a:prstGeom prst="straightConnector1">
              <a:avLst/>
            </a:prstGeom>
            <a:ln w="19050">
              <a:solidFill>
                <a:srgbClr val="4A7EBB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5" name="TextBox 104">
            <a:extLst>
              <a:ext uri="{FF2B5EF4-FFF2-40B4-BE49-F238E27FC236}">
                <a16:creationId xmlns:a16="http://schemas.microsoft.com/office/drawing/2014/main" id="{B58A4C3C-C1C2-4C35-B382-9404B47C44C1}"/>
              </a:ext>
            </a:extLst>
          </p:cNvPr>
          <p:cNvSpPr txBox="1"/>
          <p:nvPr/>
        </p:nvSpPr>
        <p:spPr>
          <a:xfrm>
            <a:off x="222250" y="700468"/>
            <a:ext cx="31375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b="1" dirty="0">
                <a:solidFill>
                  <a:srgbClr val="FF0000"/>
                </a:solidFill>
                <a:ea typeface="Noto Sans CJK KR Bold" panose="020B0800000000000000" pitchFamily="34" charset="-127"/>
              </a:rPr>
              <a:t>C</a:t>
            </a:r>
            <a:r>
              <a:rPr lang="en-US" altLang="ko-KR" b="1" dirty="0">
                <a:solidFill>
                  <a:srgbClr val="001B42"/>
                </a:solidFill>
                <a:ea typeface="Noto Sans CJK KR Bold" panose="020B0800000000000000" pitchFamily="34" charset="-127"/>
              </a:rPr>
              <a:t>AN </a:t>
            </a:r>
            <a:r>
              <a:rPr lang="en-US" altLang="ko-KR" b="1" dirty="0" err="1">
                <a:solidFill>
                  <a:srgbClr val="001B42"/>
                </a:solidFill>
                <a:ea typeface="Noto Sans CJK KR Bold" panose="020B0800000000000000" pitchFamily="34" charset="-127"/>
              </a:rPr>
              <a:t>Rlog</a:t>
            </a:r>
            <a:endParaRPr lang="en-US" altLang="ko-KR" b="1" dirty="0">
              <a:solidFill>
                <a:srgbClr val="001B42"/>
              </a:solidFill>
              <a:ea typeface="Noto Sans CJK KR Bold" panose="020B0800000000000000" pitchFamily="34" charset="-127"/>
            </a:endParaRPr>
          </a:p>
        </p:txBody>
      </p:sp>
      <p:grpSp>
        <p:nvGrpSpPr>
          <p:cNvPr id="107" name="그룹 106">
            <a:extLst>
              <a:ext uri="{FF2B5EF4-FFF2-40B4-BE49-F238E27FC236}">
                <a16:creationId xmlns:a16="http://schemas.microsoft.com/office/drawing/2014/main" id="{8E370732-C7A5-4E9A-B946-DB2944299ED9}"/>
              </a:ext>
            </a:extLst>
          </p:cNvPr>
          <p:cNvGrpSpPr/>
          <p:nvPr/>
        </p:nvGrpSpPr>
        <p:grpSpPr>
          <a:xfrm>
            <a:off x="5817254" y="2816056"/>
            <a:ext cx="3752037" cy="251812"/>
            <a:chOff x="5649474" y="2455329"/>
            <a:chExt cx="3752037" cy="251812"/>
          </a:xfrm>
        </p:grpSpPr>
        <p:sp>
          <p:nvSpPr>
            <p:cNvPr id="108" name="모서리가 둥근 직사각형 12">
              <a:extLst>
                <a:ext uri="{FF2B5EF4-FFF2-40B4-BE49-F238E27FC236}">
                  <a16:creationId xmlns:a16="http://schemas.microsoft.com/office/drawing/2014/main" id="{A7CEECB9-2202-4E1B-9B32-62F321153F36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Tahoma" panose="020B0604030504040204" pitchFamily="34" charset="0"/>
                  <a:cs typeface="Segoe UI Semibold" panose="020B0702040204020203" pitchFamily="34" charset="0"/>
                </a:rPr>
                <a:t>Specifications</a:t>
              </a:r>
              <a:endParaRPr lang="ko-KR" altLang="en-US" sz="900" b="1" dirty="0">
                <a:cs typeface="Segoe UI Semibold" panose="020B0702040204020203" pitchFamily="34" charset="0"/>
              </a:endParaRPr>
            </a:p>
          </p:txBody>
        </p:sp>
        <p:cxnSp>
          <p:nvCxnSpPr>
            <p:cNvPr id="109" name="직선 연결선 108">
              <a:extLst>
                <a:ext uri="{FF2B5EF4-FFF2-40B4-BE49-F238E27FC236}">
                  <a16:creationId xmlns:a16="http://schemas.microsoft.com/office/drawing/2014/main" id="{A3B755FC-C551-41EB-8494-C8E9D88348C6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직선 연결선 109">
            <a:extLst>
              <a:ext uri="{FF2B5EF4-FFF2-40B4-BE49-F238E27FC236}">
                <a16:creationId xmlns:a16="http://schemas.microsoft.com/office/drawing/2014/main" id="{82B6DD18-9A3F-4D33-B9D2-8EBFB2E4777C}"/>
              </a:ext>
            </a:extLst>
          </p:cNvPr>
          <p:cNvCxnSpPr>
            <a:cxnSpLocks/>
          </p:cNvCxnSpPr>
          <p:nvPr/>
        </p:nvCxnSpPr>
        <p:spPr>
          <a:xfrm>
            <a:off x="5817254" y="269385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1" name="그룹 110">
            <a:extLst>
              <a:ext uri="{FF2B5EF4-FFF2-40B4-BE49-F238E27FC236}">
                <a16:creationId xmlns:a16="http://schemas.microsoft.com/office/drawing/2014/main" id="{2517B881-342B-442B-8FAA-1C7A79DA1168}"/>
              </a:ext>
            </a:extLst>
          </p:cNvPr>
          <p:cNvGrpSpPr/>
          <p:nvPr/>
        </p:nvGrpSpPr>
        <p:grpSpPr>
          <a:xfrm>
            <a:off x="5782778" y="1279328"/>
            <a:ext cx="3752037" cy="251812"/>
            <a:chOff x="5649474" y="2455329"/>
            <a:chExt cx="3752037" cy="251812"/>
          </a:xfrm>
        </p:grpSpPr>
        <p:sp>
          <p:nvSpPr>
            <p:cNvPr id="112" name="모서리가 둥근 직사각형 12">
              <a:extLst>
                <a:ext uri="{FF2B5EF4-FFF2-40B4-BE49-F238E27FC236}">
                  <a16:creationId xmlns:a16="http://schemas.microsoft.com/office/drawing/2014/main" id="{4E628955-33C9-4172-BD1F-9130AEA46405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i="0" dirty="0">
                  <a:solidFill>
                    <a:schemeClr val="bg1"/>
                  </a:solidFill>
                  <a:effectLst/>
                </a:rPr>
                <a:t>Introduction</a:t>
              </a:r>
              <a:endParaRPr lang="ko-KR" altLang="en-US" sz="900" b="1" dirty="0">
                <a:solidFill>
                  <a:schemeClr val="bg1"/>
                </a:solidFill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113" name="직선 연결선 112">
              <a:extLst>
                <a:ext uri="{FF2B5EF4-FFF2-40B4-BE49-F238E27FC236}">
                  <a16:creationId xmlns:a16="http://schemas.microsoft.com/office/drawing/2014/main" id="{575E08CB-DB2E-4F52-B746-9FAC3585FD37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20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4" name="그룹 113">
            <a:extLst>
              <a:ext uri="{FF2B5EF4-FFF2-40B4-BE49-F238E27FC236}">
                <a16:creationId xmlns:a16="http://schemas.microsoft.com/office/drawing/2014/main" id="{A7F948A1-5DBA-4197-966B-A3AB4DB1215B}"/>
              </a:ext>
            </a:extLst>
          </p:cNvPr>
          <p:cNvGrpSpPr/>
          <p:nvPr/>
        </p:nvGrpSpPr>
        <p:grpSpPr>
          <a:xfrm>
            <a:off x="5771915" y="4453148"/>
            <a:ext cx="3788037" cy="251812"/>
            <a:chOff x="5649474" y="2455329"/>
            <a:chExt cx="3788037" cy="251812"/>
          </a:xfrm>
        </p:grpSpPr>
        <p:sp>
          <p:nvSpPr>
            <p:cNvPr id="115" name="모서리가 둥근 직사각형 12">
              <a:extLst>
                <a:ext uri="{FF2B5EF4-FFF2-40B4-BE49-F238E27FC236}">
                  <a16:creationId xmlns:a16="http://schemas.microsoft.com/office/drawing/2014/main" id="{919E6222-1F61-43D7-98F2-DF4266DB97ED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Keyword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116" name="직선 연결선 115">
              <a:extLst>
                <a:ext uri="{FF2B5EF4-FFF2-40B4-BE49-F238E27FC236}">
                  <a16:creationId xmlns:a16="http://schemas.microsoft.com/office/drawing/2014/main" id="{27EF95FF-CA38-4C46-A011-7A6116B5A5CD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7" name="직선 연결선 116">
            <a:extLst>
              <a:ext uri="{FF2B5EF4-FFF2-40B4-BE49-F238E27FC236}">
                <a16:creationId xmlns:a16="http://schemas.microsoft.com/office/drawing/2014/main" id="{2DD45104-8F1C-4755-A8AB-30CB0B22F5EA}"/>
              </a:ext>
            </a:extLst>
          </p:cNvPr>
          <p:cNvCxnSpPr>
            <a:cxnSpLocks/>
          </p:cNvCxnSpPr>
          <p:nvPr/>
        </p:nvCxnSpPr>
        <p:spPr>
          <a:xfrm>
            <a:off x="5817254" y="4301078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그룹 117">
            <a:extLst>
              <a:ext uri="{FF2B5EF4-FFF2-40B4-BE49-F238E27FC236}">
                <a16:creationId xmlns:a16="http://schemas.microsoft.com/office/drawing/2014/main" id="{E24175FF-A49C-4B64-ACF3-A4F1A57A6451}"/>
              </a:ext>
            </a:extLst>
          </p:cNvPr>
          <p:cNvGrpSpPr/>
          <p:nvPr/>
        </p:nvGrpSpPr>
        <p:grpSpPr>
          <a:xfrm>
            <a:off x="5771915" y="5513650"/>
            <a:ext cx="3788037" cy="251812"/>
            <a:chOff x="5649474" y="2455329"/>
            <a:chExt cx="3788037" cy="251812"/>
          </a:xfrm>
        </p:grpSpPr>
        <p:sp>
          <p:nvSpPr>
            <p:cNvPr id="119" name="모서리가 둥근 직사각형 12">
              <a:extLst>
                <a:ext uri="{FF2B5EF4-FFF2-40B4-BE49-F238E27FC236}">
                  <a16:creationId xmlns:a16="http://schemas.microsoft.com/office/drawing/2014/main" id="{2B5CE513-F19D-4093-A6A9-3BFD9E3A8185}"/>
                </a:ext>
              </a:extLst>
            </p:cNvPr>
            <p:cNvSpPr/>
            <p:nvPr/>
          </p:nvSpPr>
          <p:spPr>
            <a:xfrm>
              <a:off x="5649474" y="2455329"/>
              <a:ext cx="1232038" cy="251812"/>
            </a:xfrm>
            <a:prstGeom prst="roundRect">
              <a:avLst/>
            </a:prstGeom>
            <a:solidFill>
              <a:srgbClr val="00113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ko-KR" sz="900" b="1" dirty="0">
                  <a:ea typeface="+mj-ea"/>
                  <a:cs typeface="Segoe UI Semibold" panose="020B0702040204020203" pitchFamily="34" charset="0"/>
                </a:rPr>
                <a:t>Customer</a:t>
              </a:r>
              <a:endParaRPr lang="ko-KR" altLang="en-US" sz="900" b="1" dirty="0">
                <a:ea typeface="+mj-ea"/>
                <a:cs typeface="Segoe UI Semibold" panose="020B0702040204020203" pitchFamily="34" charset="0"/>
              </a:endParaRPr>
            </a:p>
          </p:txBody>
        </p:sp>
        <p:cxnSp>
          <p:nvCxnSpPr>
            <p:cNvPr id="120" name="직선 연결선 119">
              <a:extLst>
                <a:ext uri="{FF2B5EF4-FFF2-40B4-BE49-F238E27FC236}">
                  <a16:creationId xmlns:a16="http://schemas.microsoft.com/office/drawing/2014/main" id="{C40BDAE0-0BA8-42D2-BAD9-EAF88B5F78D8}"/>
                </a:ext>
              </a:extLst>
            </p:cNvPr>
            <p:cNvCxnSpPr>
              <a:cxnSpLocks/>
            </p:cNvCxnSpPr>
            <p:nvPr/>
          </p:nvCxnSpPr>
          <p:spPr>
            <a:xfrm>
              <a:off x="6881511" y="2568357"/>
              <a:ext cx="2556000" cy="0"/>
            </a:xfrm>
            <a:prstGeom prst="line">
              <a:avLst/>
            </a:prstGeom>
            <a:ln>
              <a:solidFill>
                <a:srgbClr val="00113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1" name="직선 연결선 120">
            <a:extLst>
              <a:ext uri="{FF2B5EF4-FFF2-40B4-BE49-F238E27FC236}">
                <a16:creationId xmlns:a16="http://schemas.microsoft.com/office/drawing/2014/main" id="{BEC743A4-D4A0-4D3A-A9F0-E58109CCF23B}"/>
              </a:ext>
            </a:extLst>
          </p:cNvPr>
          <p:cNvCxnSpPr>
            <a:cxnSpLocks/>
          </p:cNvCxnSpPr>
          <p:nvPr/>
        </p:nvCxnSpPr>
        <p:spPr>
          <a:xfrm>
            <a:off x="5817254" y="5275113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직사각형 121">
            <a:extLst>
              <a:ext uri="{FF2B5EF4-FFF2-40B4-BE49-F238E27FC236}">
                <a16:creationId xmlns:a16="http://schemas.microsoft.com/office/drawing/2014/main" id="{2BF33D70-6529-4119-B6CC-EBF23DFA4332}"/>
              </a:ext>
            </a:extLst>
          </p:cNvPr>
          <p:cNvSpPr/>
          <p:nvPr/>
        </p:nvSpPr>
        <p:spPr>
          <a:xfrm>
            <a:off x="5771915" y="4739458"/>
            <a:ext cx="3840367" cy="396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#LOGGER,</a:t>
            </a:r>
            <a:r>
              <a:rPr lang="ko-KR" altLang="en-US" sz="9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altLang="ko-KR" sz="900" dirty="0">
                <a:solidFill>
                  <a:schemeClr val="tx1"/>
                </a:solidFill>
                <a:sym typeface="Wingdings" panose="05000000000000000000" pitchFamily="2" charset="2"/>
              </a:rPr>
              <a:t>#Embeded #CAN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cxnSp>
        <p:nvCxnSpPr>
          <p:cNvPr id="123" name="직선 연결선 122">
            <a:extLst>
              <a:ext uri="{FF2B5EF4-FFF2-40B4-BE49-F238E27FC236}">
                <a16:creationId xmlns:a16="http://schemas.microsoft.com/office/drawing/2014/main" id="{BFBBF6BA-237F-43C8-B5B6-D8F693C86AE0}"/>
              </a:ext>
            </a:extLst>
          </p:cNvPr>
          <p:cNvCxnSpPr>
            <a:cxnSpLocks/>
          </p:cNvCxnSpPr>
          <p:nvPr/>
        </p:nvCxnSpPr>
        <p:spPr>
          <a:xfrm>
            <a:off x="5817254" y="6215656"/>
            <a:ext cx="3749690" cy="0"/>
          </a:xfrm>
          <a:prstGeom prst="line">
            <a:avLst/>
          </a:prstGeom>
          <a:ln>
            <a:solidFill>
              <a:srgbClr val="00113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직사각형 123">
            <a:extLst>
              <a:ext uri="{FF2B5EF4-FFF2-40B4-BE49-F238E27FC236}">
                <a16:creationId xmlns:a16="http://schemas.microsoft.com/office/drawing/2014/main" id="{BEDFDB88-00C7-4702-923B-0D1CC0DFF9AA}"/>
              </a:ext>
            </a:extLst>
          </p:cNvPr>
          <p:cNvSpPr/>
          <p:nvPr/>
        </p:nvSpPr>
        <p:spPr>
          <a:xfrm>
            <a:off x="5771915" y="5820502"/>
            <a:ext cx="3840367" cy="2825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altLang="ko-KR" sz="900" dirty="0">
                <a:solidFill>
                  <a:schemeClr val="tx1"/>
                </a:solidFill>
              </a:rPr>
              <a:t>H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A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M</a:t>
            </a:r>
            <a:r>
              <a:rPr lang="ko-KR" altLang="en-US" sz="900" dirty="0">
                <a:solidFill>
                  <a:schemeClr val="tx1"/>
                </a:solidFill>
              </a:rPr>
              <a:t>사</a:t>
            </a:r>
            <a:r>
              <a:rPr lang="en-US" altLang="ko-KR" sz="900" dirty="0">
                <a:solidFill>
                  <a:schemeClr val="tx1"/>
                </a:solidFill>
              </a:rPr>
              <a:t>, S</a:t>
            </a:r>
            <a:r>
              <a:rPr lang="ko-KR" altLang="en-US" sz="900" dirty="0">
                <a:solidFill>
                  <a:schemeClr val="tx1"/>
                </a:solidFill>
              </a:rPr>
              <a:t>사 </a:t>
            </a:r>
            <a:endParaRPr lang="en-US" altLang="ko-KR" sz="900" dirty="0">
              <a:solidFill>
                <a:schemeClr val="tx1"/>
              </a:solidFill>
            </a:endParaRPr>
          </a:p>
        </p:txBody>
      </p:sp>
      <p:sp>
        <p:nvSpPr>
          <p:cNvPr id="125" name="직사각형 124">
            <a:extLst>
              <a:ext uri="{FF2B5EF4-FFF2-40B4-BE49-F238E27FC236}">
                <a16:creationId xmlns:a16="http://schemas.microsoft.com/office/drawing/2014/main" id="{C9073C5D-3F7A-485D-BCC8-C5EEA08F2494}"/>
              </a:ext>
            </a:extLst>
          </p:cNvPr>
          <p:cNvSpPr/>
          <p:nvPr/>
        </p:nvSpPr>
        <p:spPr>
          <a:xfrm>
            <a:off x="5817255" y="3121033"/>
            <a:ext cx="4217986" cy="127707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defRPr/>
            </a:pP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CAN : High Speed CAN x 2ch (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외장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 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액세서리를 통한 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LSFT CAN 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사용가능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)</a:t>
            </a:r>
          </a:p>
          <a:p>
            <a:pPr>
              <a:defRPr/>
            </a:pP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GPS Interface : Serial Interface (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외장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 GPS 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모듈 장착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)</a:t>
            </a:r>
          </a:p>
          <a:p>
            <a:pPr>
              <a:defRPr/>
            </a:pP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AIN : 8ch, 0~30V / AOUT : 2ch, 0~10V</a:t>
            </a:r>
          </a:p>
          <a:p>
            <a:pPr>
              <a:defRPr/>
            </a:pP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DIO : 4ch, 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입출력 선택 가능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, 5V</a:t>
            </a:r>
          </a:p>
          <a:p>
            <a:pPr>
              <a:defRPr/>
            </a:pP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4 x 20 Character LCD</a:t>
            </a:r>
          </a:p>
          <a:p>
            <a:pPr>
              <a:defRPr/>
            </a:pP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Status LED :  5EA (Power, WIFI, GPS, CAN1, CAN2) </a:t>
            </a:r>
          </a:p>
          <a:p>
            <a:pPr>
              <a:defRPr/>
            </a:pP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사용자정의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 LED : 2EA (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스크립트를 통한 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On/Off </a:t>
            </a:r>
            <a:r>
              <a:rPr lang="ko-KR" altLang="en-US" sz="900" dirty="0">
                <a:solidFill>
                  <a:srgbClr val="00113A"/>
                </a:solidFill>
                <a:latin typeface="+mn-ea"/>
                <a:ea typeface="+mn-ea"/>
              </a:rPr>
              <a:t>제어 가능</a:t>
            </a: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)</a:t>
            </a:r>
          </a:p>
          <a:p>
            <a:pPr>
              <a:defRPr/>
            </a:pPr>
            <a:r>
              <a:rPr lang="en-US" altLang="ko-KR" sz="900" dirty="0">
                <a:solidFill>
                  <a:srgbClr val="00113A"/>
                </a:solidFill>
                <a:latin typeface="+mn-ea"/>
                <a:ea typeface="+mn-ea"/>
              </a:rPr>
              <a:t>SD Card Interface : SDHC (Max : 32GB)</a:t>
            </a:r>
          </a:p>
          <a:p>
            <a:pPr>
              <a:lnSpc>
                <a:spcPct val="120000"/>
              </a:lnSpc>
            </a:pPr>
            <a:endParaRPr lang="en-US" altLang="ko-KR" sz="900" dirty="0">
              <a:solidFill>
                <a:schemeClr val="tx1"/>
              </a:solidFill>
              <a:latin typeface="+mn-ea"/>
              <a:sym typeface="Wingdings" panose="05000000000000000000" pitchFamily="2" charset="2"/>
            </a:endParaRPr>
          </a:p>
        </p:txBody>
      </p:sp>
      <p:sp>
        <p:nvSpPr>
          <p:cNvPr id="126" name="직사각형 125">
            <a:extLst>
              <a:ext uri="{FF2B5EF4-FFF2-40B4-BE49-F238E27FC236}">
                <a16:creationId xmlns:a16="http://schemas.microsoft.com/office/drawing/2014/main" id="{B8776570-5828-40EF-98A4-1348678935BC}"/>
              </a:ext>
            </a:extLst>
          </p:cNvPr>
          <p:cNvSpPr/>
          <p:nvPr/>
        </p:nvSpPr>
        <p:spPr>
          <a:xfrm>
            <a:off x="5817253" y="1535803"/>
            <a:ext cx="3840367" cy="11030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defRPr/>
            </a:pP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CAN-</a:t>
            </a:r>
            <a:r>
              <a:rPr lang="en-US" altLang="ko-KR" sz="900" dirty="0" err="1">
                <a:solidFill>
                  <a:srgbClr val="00113A"/>
                </a:solidFill>
                <a:ea typeface="+mn-ea"/>
              </a:rPr>
              <a:t>Rlog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는 자체 스크립트 엔진을 가지고 있어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,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 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Text 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기반의 스크립트를 작성하여 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SD 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카드에 저장 후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 SD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카드를 장착하면 해당 스크립트의 내용에 따라 장비가 동작하게 된다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.</a:t>
            </a:r>
          </a:p>
          <a:p>
            <a:pPr algn="just">
              <a:defRPr/>
            </a:pP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 이 스크립트는 장비가 가지고 있는 모든 기능을 제어할 수 있고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, 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변수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, 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환경변수 등을 이용하여 여러 가지 응용 기능들을 생성 할 수 있다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. 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또한 장비에 장착된 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LCD,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 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LED, Buzzer</a:t>
            </a:r>
            <a:r>
              <a:rPr lang="ko-KR" altLang="en-US" sz="900" dirty="0">
                <a:solidFill>
                  <a:srgbClr val="00113A"/>
                </a:solidFill>
                <a:ea typeface="+mn-ea"/>
              </a:rPr>
              <a:t>의 출력 제어가 스크립트에서 가능하기 때문에 사용자가 원하는 상태 모니터링에 유연하게 대응이 가능하다</a:t>
            </a:r>
            <a:r>
              <a:rPr lang="en-US" altLang="ko-KR" sz="900" dirty="0">
                <a:solidFill>
                  <a:srgbClr val="00113A"/>
                </a:solidFill>
                <a:ea typeface="+mn-ea"/>
              </a:rPr>
              <a:t>.</a:t>
            </a:r>
            <a:endParaRPr lang="en-US" altLang="ko-KR" sz="900" dirty="0">
              <a:solidFill>
                <a:srgbClr val="00113A"/>
              </a:solidFill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0475E84F-AC58-4AED-A107-8061C2F735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245" y="1315043"/>
            <a:ext cx="3164796" cy="1944000"/>
          </a:xfrm>
          <a:prstGeom prst="rect">
            <a:avLst/>
          </a:prstGeom>
        </p:spPr>
      </p:pic>
      <p:sp>
        <p:nvSpPr>
          <p:cNvPr id="7" name="TextBox 21">
            <a:extLst>
              <a:ext uri="{FF2B5EF4-FFF2-40B4-BE49-F238E27FC236}">
                <a16:creationId xmlns:a16="http://schemas.microsoft.com/office/drawing/2014/main" id="{888F012D-5BCA-4E06-9C92-D8E3A5C74F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021" y="3271887"/>
            <a:ext cx="4600968" cy="600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ko-KR" sz="1100" b="1" dirty="0">
                <a:solidFill>
                  <a:srgbClr val="00113A"/>
                </a:solidFill>
                <a:ea typeface="굴림" pitchFamily="50" charset="-127"/>
              </a:rPr>
              <a:t>CAN Network, Analog, Digital, GPS data Logging</a:t>
            </a:r>
            <a:endParaRPr lang="en-US" altLang="ko-KR" sz="1100" b="1" dirty="0">
              <a:solidFill>
                <a:srgbClr val="00113A"/>
              </a:solidFill>
            </a:endParaRPr>
          </a:p>
          <a:p>
            <a:pPr algn="just">
              <a:defRPr/>
            </a:pPr>
            <a:r>
              <a:rPr lang="en-US" altLang="ko-KR" sz="1100" b="1" dirty="0">
                <a:solidFill>
                  <a:srgbClr val="00113A"/>
                </a:solidFill>
                <a:ea typeface="+mn-ea"/>
              </a:rPr>
              <a:t>ECU Reprogramming (UDS, KWP2000, CCP via CAN)</a:t>
            </a:r>
          </a:p>
          <a:p>
            <a:pPr algn="just">
              <a:defRPr/>
            </a:pPr>
            <a:r>
              <a:rPr lang="en-US" altLang="ko-KR" sz="1100" b="1" dirty="0">
                <a:solidFill>
                  <a:srgbClr val="00113A"/>
                </a:solidFill>
                <a:ea typeface="+mn-ea"/>
              </a:rPr>
              <a:t>Embedded Hardware for Stand-Alone</a:t>
            </a:r>
            <a:endParaRPr lang="ko-KR" altLang="en-US" sz="1100" b="1" dirty="0">
              <a:solidFill>
                <a:srgbClr val="00113A"/>
              </a:solidFill>
              <a:ea typeface="+mn-ea"/>
            </a:endParaRPr>
          </a:p>
        </p:txBody>
      </p:sp>
      <p:sp>
        <p:nvSpPr>
          <p:cNvPr id="127" name="순서도: 대체 처리 126">
            <a:extLst>
              <a:ext uri="{FF2B5EF4-FFF2-40B4-BE49-F238E27FC236}">
                <a16:creationId xmlns:a16="http://schemas.microsoft.com/office/drawing/2014/main" id="{D535C3BF-5C6C-41AB-95C6-E79628F270C7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  <p:pic>
        <p:nvPicPr>
          <p:cNvPr id="128" name="그림 127">
            <a:hlinkClick r:id="rId4" action="ppaction://hlinksldjump"/>
            <a:extLst>
              <a:ext uri="{FF2B5EF4-FFF2-40B4-BE49-F238E27FC236}">
                <a16:creationId xmlns:a16="http://schemas.microsoft.com/office/drawing/2014/main" id="{83C994F6-5F6E-4F13-AFEB-C863E2A3C91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22340" y="650576"/>
            <a:ext cx="462022" cy="46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6562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548D9B15-90E8-446A-865A-4245F96542A5}"/>
              </a:ext>
            </a:extLst>
          </p:cNvPr>
          <p:cNvCxnSpPr>
            <a:cxnSpLocks/>
          </p:cNvCxnSpPr>
          <p:nvPr/>
        </p:nvCxnSpPr>
        <p:spPr>
          <a:xfrm>
            <a:off x="2163309" y="5914623"/>
            <a:ext cx="5652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DA202901-7441-463D-AB83-9F882847662B}"/>
              </a:ext>
            </a:extLst>
          </p:cNvPr>
          <p:cNvGrpSpPr/>
          <p:nvPr/>
        </p:nvGrpSpPr>
        <p:grpSpPr>
          <a:xfrm>
            <a:off x="6096153" y="5794612"/>
            <a:ext cx="224769" cy="224769"/>
            <a:chOff x="5168065" y="6264978"/>
            <a:chExt cx="224769" cy="224769"/>
          </a:xfrm>
        </p:grpSpPr>
        <p:sp>
          <p:nvSpPr>
            <p:cNvPr id="27" name="타원 26">
              <a:extLst>
                <a:ext uri="{FF2B5EF4-FFF2-40B4-BE49-F238E27FC236}">
                  <a16:creationId xmlns:a16="http://schemas.microsoft.com/office/drawing/2014/main" id="{064256B2-0A78-4E02-817C-58BF7CDAC77D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4D40341-F73A-42A4-917C-56EF5AE36835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4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0C817AED-119E-4F75-BFF1-0B2252D2EFE2}"/>
              </a:ext>
            </a:extLst>
          </p:cNvPr>
          <p:cNvGrpSpPr/>
          <p:nvPr/>
        </p:nvGrpSpPr>
        <p:grpSpPr>
          <a:xfrm>
            <a:off x="5239163" y="5794613"/>
            <a:ext cx="224769" cy="224769"/>
            <a:chOff x="5168065" y="6264978"/>
            <a:chExt cx="224769" cy="224769"/>
          </a:xfrm>
        </p:grpSpPr>
        <p:sp>
          <p:nvSpPr>
            <p:cNvPr id="30" name="타원 29">
              <a:hlinkClick r:id="rId2" action="ppaction://hlinksldjump"/>
              <a:extLst>
                <a:ext uri="{FF2B5EF4-FFF2-40B4-BE49-F238E27FC236}">
                  <a16:creationId xmlns:a16="http://schemas.microsoft.com/office/drawing/2014/main" id="{F9465737-6355-46A3-B554-E0E9C9088468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TextBox 30">
              <a:hlinkClick r:id="rId2" action="ppaction://hlinksldjump"/>
              <a:extLst>
                <a:ext uri="{FF2B5EF4-FFF2-40B4-BE49-F238E27FC236}">
                  <a16:creationId xmlns:a16="http://schemas.microsoft.com/office/drawing/2014/main" id="{10AFC6CA-2525-4B4A-8925-7530A01EABD6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3</a:t>
              </a: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7C4C2669-B997-402C-A7A8-7DAE95DE6F51}"/>
              </a:ext>
            </a:extLst>
          </p:cNvPr>
          <p:cNvGrpSpPr/>
          <p:nvPr/>
        </p:nvGrpSpPr>
        <p:grpSpPr>
          <a:xfrm>
            <a:off x="3550770" y="5802282"/>
            <a:ext cx="224769" cy="224769"/>
            <a:chOff x="5168065" y="6264978"/>
            <a:chExt cx="224769" cy="224769"/>
          </a:xfrm>
        </p:grpSpPr>
        <p:sp>
          <p:nvSpPr>
            <p:cNvPr id="33" name="타원 32">
              <a:hlinkClick r:id="rId3" action="ppaction://hlinksldjump"/>
              <a:extLst>
                <a:ext uri="{FF2B5EF4-FFF2-40B4-BE49-F238E27FC236}">
                  <a16:creationId xmlns:a16="http://schemas.microsoft.com/office/drawing/2014/main" id="{6C10F7A0-16E7-402B-99D4-EA638892BA27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TextBox 33">
              <a:hlinkClick r:id="rId3" action="ppaction://hlinksldjump"/>
              <a:extLst>
                <a:ext uri="{FF2B5EF4-FFF2-40B4-BE49-F238E27FC236}">
                  <a16:creationId xmlns:a16="http://schemas.microsoft.com/office/drawing/2014/main" id="{BD2C5483-5D29-4ED6-A5D8-D4146B7CBA28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1</a:t>
              </a:r>
            </a:p>
          </p:txBody>
        </p:sp>
      </p:grpSp>
      <p:grpSp>
        <p:nvGrpSpPr>
          <p:cNvPr id="35" name="그룹 34">
            <a:extLst>
              <a:ext uri="{FF2B5EF4-FFF2-40B4-BE49-F238E27FC236}">
                <a16:creationId xmlns:a16="http://schemas.microsoft.com/office/drawing/2014/main" id="{D8181B1A-3EB4-47D1-87B2-CC715598F0E1}"/>
              </a:ext>
            </a:extLst>
          </p:cNvPr>
          <p:cNvGrpSpPr/>
          <p:nvPr/>
        </p:nvGrpSpPr>
        <p:grpSpPr>
          <a:xfrm>
            <a:off x="4382173" y="5794613"/>
            <a:ext cx="224769" cy="224769"/>
            <a:chOff x="5168065" y="6264978"/>
            <a:chExt cx="224769" cy="224769"/>
          </a:xfrm>
        </p:grpSpPr>
        <p:sp>
          <p:nvSpPr>
            <p:cNvPr id="36" name="타원 35">
              <a:extLst>
                <a:ext uri="{FF2B5EF4-FFF2-40B4-BE49-F238E27FC236}">
                  <a16:creationId xmlns:a16="http://schemas.microsoft.com/office/drawing/2014/main" id="{57239998-9B9D-415B-ACC8-C29AD2E3C48C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TextBox 36">
              <a:hlinkClick r:id="rId4" action="ppaction://hlinksldjump"/>
              <a:extLst>
                <a:ext uri="{FF2B5EF4-FFF2-40B4-BE49-F238E27FC236}">
                  <a16:creationId xmlns:a16="http://schemas.microsoft.com/office/drawing/2014/main" id="{1D47F488-21EA-422D-939A-3DC399C7BDEF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latin typeface="Noto Sans CJK KR Bold" panose="020B0800000000000000" pitchFamily="34" charset="-127"/>
                  <a:ea typeface="Noto Sans CJK KR Bold" panose="020B0800000000000000" pitchFamily="34" charset="-127"/>
                </a:rPr>
                <a:t>2</a:t>
              </a: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42</a:t>
            </a:fld>
            <a:endParaRPr lang="ko-KR" altLang="en-US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9A5A0A24-C9F3-4040-89CA-91C953E51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089743" y="5779298"/>
            <a:ext cx="246900" cy="246900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F3DD43CB-36C0-4B8F-9650-F5FA4AF4EB7A}"/>
              </a:ext>
            </a:extLst>
          </p:cNvPr>
          <p:cNvSpPr txBox="1">
            <a:spLocks/>
          </p:cNvSpPr>
          <p:nvPr/>
        </p:nvSpPr>
        <p:spPr>
          <a:xfrm>
            <a:off x="581025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algn="ctr">
              <a:buAutoNum type="arabicPeriod"/>
            </a:pPr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About Techways</a:t>
            </a:r>
          </a:p>
          <a:p>
            <a:pPr algn="ctr"/>
            <a:endParaRPr lang="en-US" altLang="ko-KR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1A344C06-741F-4F8E-9B60-B2C6C3699B41}"/>
              </a:ext>
            </a:extLst>
          </p:cNvPr>
          <p:cNvSpPr txBox="1">
            <a:spLocks/>
          </p:cNvSpPr>
          <p:nvPr/>
        </p:nvSpPr>
        <p:spPr>
          <a:xfrm>
            <a:off x="2853578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rgbClr val="B6B7B7"/>
                </a:solidFill>
                <a:latin typeface="+mn-lt"/>
              </a:rPr>
              <a:t>2. Measurement </a:t>
            </a:r>
          </a:p>
          <a:p>
            <a:pPr algn="ctr"/>
            <a:r>
              <a:rPr lang="en-US" altLang="ko-KR" sz="1400" b="1" dirty="0">
                <a:solidFill>
                  <a:srgbClr val="B6B7B7"/>
                </a:solidFill>
                <a:latin typeface="+mn-lt"/>
              </a:rPr>
              <a:t>Solution</a:t>
            </a:r>
            <a:endParaRPr lang="ko-KR" altLang="en-US" sz="1400" b="1" dirty="0">
              <a:solidFill>
                <a:srgbClr val="B6B7B7"/>
              </a:solidFill>
              <a:latin typeface="+mn-lt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5364541-5C4D-44B5-9E71-B08FE8382962}"/>
              </a:ext>
            </a:extLst>
          </p:cNvPr>
          <p:cNvSpPr txBox="1">
            <a:spLocks/>
          </p:cNvSpPr>
          <p:nvPr/>
        </p:nvSpPr>
        <p:spPr>
          <a:xfrm>
            <a:off x="5126131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rgbClr val="B6B7B7"/>
                </a:solidFill>
                <a:latin typeface="+mn-lt"/>
              </a:rPr>
              <a:t>3. Test Solution</a:t>
            </a:r>
            <a:endParaRPr lang="ko-KR" altLang="en-US" sz="1400" b="1" dirty="0">
              <a:solidFill>
                <a:srgbClr val="B6B7B7"/>
              </a:solidFill>
              <a:latin typeface="+mn-lt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393096DB-A9B9-49CF-B85E-57466AED91E1}"/>
              </a:ext>
            </a:extLst>
          </p:cNvPr>
          <p:cNvSpPr txBox="1">
            <a:spLocks/>
          </p:cNvSpPr>
          <p:nvPr/>
        </p:nvSpPr>
        <p:spPr>
          <a:xfrm>
            <a:off x="7413896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rgbClr val="00113A"/>
                </a:solidFill>
                <a:latin typeface="+mn-lt"/>
              </a:rPr>
              <a:t>4. Training &amp; </a:t>
            </a:r>
          </a:p>
          <a:p>
            <a:pPr algn="ctr"/>
            <a:r>
              <a:rPr lang="en-US" altLang="ko-KR" sz="1400" b="1" dirty="0">
                <a:solidFill>
                  <a:srgbClr val="00113A"/>
                </a:solidFill>
                <a:latin typeface="+mn-lt"/>
              </a:rPr>
              <a:t>Other Business</a:t>
            </a:r>
            <a:endParaRPr lang="ko-KR" altLang="en-US" sz="1400" b="1" dirty="0">
              <a:solidFill>
                <a:srgbClr val="00113A"/>
              </a:solidFill>
              <a:latin typeface="+mn-lt"/>
            </a:endParaRPr>
          </a:p>
        </p:txBody>
      </p: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B34D0890-A94B-42A7-B09A-B7AEE1A8BC61}"/>
              </a:ext>
            </a:extLst>
          </p:cNvPr>
          <p:cNvGrpSpPr/>
          <p:nvPr/>
        </p:nvGrpSpPr>
        <p:grpSpPr>
          <a:xfrm>
            <a:off x="574862" y="1889764"/>
            <a:ext cx="1908000" cy="3605342"/>
            <a:chOff x="2836250" y="1889764"/>
            <a:chExt cx="1908000" cy="3605342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0D8D4FC2-8E19-4043-9EAE-332F0864F8E5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89908A9A-34F0-48C7-845A-9C47216726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A9091D8C-87B7-4D2B-BD14-BE7702DF43A7}"/>
              </a:ext>
            </a:extLst>
          </p:cNvPr>
          <p:cNvGrpSpPr/>
          <p:nvPr/>
        </p:nvGrpSpPr>
        <p:grpSpPr>
          <a:xfrm>
            <a:off x="2847415" y="1889764"/>
            <a:ext cx="1908000" cy="3605342"/>
            <a:chOff x="2836250" y="1889764"/>
            <a:chExt cx="1908000" cy="3605342"/>
          </a:xfrm>
        </p:grpSpPr>
        <p:sp>
          <p:nvSpPr>
            <p:cNvPr id="44" name="직사각형 43">
              <a:extLst>
                <a:ext uri="{FF2B5EF4-FFF2-40B4-BE49-F238E27FC236}">
                  <a16:creationId xmlns:a16="http://schemas.microsoft.com/office/drawing/2014/main" id="{F43FA506-CAB7-419B-888B-93BB041A701F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5" name="그래픽 44">
              <a:extLst>
                <a:ext uri="{FF2B5EF4-FFF2-40B4-BE49-F238E27FC236}">
                  <a16:creationId xmlns:a16="http://schemas.microsoft.com/office/drawing/2014/main" id="{D4877B7C-75D3-4784-A4BE-CE35FB202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46" name="그룹 45">
            <a:extLst>
              <a:ext uri="{FF2B5EF4-FFF2-40B4-BE49-F238E27FC236}">
                <a16:creationId xmlns:a16="http://schemas.microsoft.com/office/drawing/2014/main" id="{87E817BF-9D79-421E-9949-B58B84DC51CB}"/>
              </a:ext>
            </a:extLst>
          </p:cNvPr>
          <p:cNvGrpSpPr/>
          <p:nvPr/>
        </p:nvGrpSpPr>
        <p:grpSpPr>
          <a:xfrm>
            <a:off x="5118833" y="1889764"/>
            <a:ext cx="1908000" cy="3605342"/>
            <a:chOff x="2836250" y="1889764"/>
            <a:chExt cx="1908000" cy="3605342"/>
          </a:xfrm>
        </p:grpSpPr>
        <p:sp>
          <p:nvSpPr>
            <p:cNvPr id="47" name="직사각형 46">
              <a:extLst>
                <a:ext uri="{FF2B5EF4-FFF2-40B4-BE49-F238E27FC236}">
                  <a16:creationId xmlns:a16="http://schemas.microsoft.com/office/drawing/2014/main" id="{19C296D7-6BCD-40D1-8903-C385E79464F5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8" name="그래픽 47">
              <a:extLst>
                <a:ext uri="{FF2B5EF4-FFF2-40B4-BE49-F238E27FC236}">
                  <a16:creationId xmlns:a16="http://schemas.microsoft.com/office/drawing/2014/main" id="{50030114-8A76-471F-B64A-5896D01A0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90767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E5E484-0C5C-4BFF-B1BE-5DE80CA9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sz="1600" b="1" dirty="0">
                <a:solidFill>
                  <a:srgbClr val="00113A"/>
                </a:solidFill>
                <a:latin typeface="+mn-lt"/>
              </a:rPr>
              <a:t>Training &amp; Other Business</a:t>
            </a:r>
            <a:endParaRPr lang="ko-KR" altLang="en-US" sz="1600" b="1" dirty="0">
              <a:solidFill>
                <a:srgbClr val="00113A"/>
              </a:solidFill>
              <a:latin typeface="+mn-lt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2311D5C-AE96-4D0E-A6C2-552CE6FA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43</a:t>
            </a:fld>
            <a:endParaRPr lang="ko-KR" altLang="en-US"/>
          </a:p>
        </p:txBody>
      </p:sp>
      <p:sp>
        <p:nvSpPr>
          <p:cNvPr id="7" name="직사각형 6">
            <a:extLst>
              <a:ext uri="{FF2B5EF4-FFF2-40B4-BE49-F238E27FC236}">
                <a16:creationId xmlns:a16="http://schemas.microsoft.com/office/drawing/2014/main" id="{A8D066A0-34E5-41DF-922B-8359A0BC1517}"/>
              </a:ext>
            </a:extLst>
          </p:cNvPr>
          <p:cNvSpPr/>
          <p:nvPr/>
        </p:nvSpPr>
        <p:spPr bwMode="auto">
          <a:xfrm>
            <a:off x="1029804" y="1611431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MOST Foundation Training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A7BE31A-C18D-47F4-AAFC-25A07D02E405}"/>
              </a:ext>
            </a:extLst>
          </p:cNvPr>
          <p:cNvSpPr/>
          <p:nvPr/>
        </p:nvSpPr>
        <p:spPr bwMode="auto">
          <a:xfrm>
            <a:off x="1029804" y="2182931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INIC</a:t>
            </a:r>
            <a:r>
              <a:rPr lang="ko-KR" altLang="en-US" sz="1600" b="1" dirty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Training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9" name="직사각형 8">
            <a:extLst>
              <a:ext uri="{FF2B5EF4-FFF2-40B4-BE49-F238E27FC236}">
                <a16:creationId xmlns:a16="http://schemas.microsoft.com/office/drawing/2014/main" id="{EE4589A3-DF36-45EB-B1B8-A5B440F1A2B3}"/>
              </a:ext>
            </a:extLst>
          </p:cNvPr>
          <p:cNvSpPr/>
          <p:nvPr/>
        </p:nvSpPr>
        <p:spPr bwMode="auto">
          <a:xfrm>
            <a:off x="1029804" y="2754431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MOST NetServices Training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0" name="직사각형 9">
            <a:extLst>
              <a:ext uri="{FF2B5EF4-FFF2-40B4-BE49-F238E27FC236}">
                <a16:creationId xmlns:a16="http://schemas.microsoft.com/office/drawing/2014/main" id="{8AF6A886-D9A1-4FB1-B804-7A8D039AFCB6}"/>
              </a:ext>
            </a:extLst>
          </p:cNvPr>
          <p:cNvSpPr/>
          <p:nvPr/>
        </p:nvSpPr>
        <p:spPr bwMode="auto">
          <a:xfrm>
            <a:off x="1029804" y="3325931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MOST Network Analysis Lab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1" name="직사각형 10">
            <a:extLst>
              <a:ext uri="{FF2B5EF4-FFF2-40B4-BE49-F238E27FC236}">
                <a16:creationId xmlns:a16="http://schemas.microsoft.com/office/drawing/2014/main" id="{2D7A6D8C-E122-4206-94FD-F8368CE57347}"/>
              </a:ext>
            </a:extLst>
          </p:cNvPr>
          <p:cNvSpPr/>
          <p:nvPr/>
        </p:nvSpPr>
        <p:spPr bwMode="auto">
          <a:xfrm>
            <a:off x="1029804" y="3897431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CAN/LIN Training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2" name="직사각형 11">
            <a:extLst>
              <a:ext uri="{FF2B5EF4-FFF2-40B4-BE49-F238E27FC236}">
                <a16:creationId xmlns:a16="http://schemas.microsoft.com/office/drawing/2014/main" id="{835DD5A8-F771-4D0E-B430-CF87E371E06B}"/>
              </a:ext>
            </a:extLst>
          </p:cNvPr>
          <p:cNvSpPr/>
          <p:nvPr/>
        </p:nvSpPr>
        <p:spPr bwMode="auto">
          <a:xfrm>
            <a:off x="1029804" y="4469603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DTS 7 Training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3" name="직사각형 12">
            <a:extLst>
              <a:ext uri="{FF2B5EF4-FFF2-40B4-BE49-F238E27FC236}">
                <a16:creationId xmlns:a16="http://schemas.microsoft.com/office/drawing/2014/main" id="{DFE4FFDF-F4D0-4DFE-8A4A-ABE9D9182191}"/>
              </a:ext>
            </a:extLst>
          </p:cNvPr>
          <p:cNvSpPr/>
          <p:nvPr/>
        </p:nvSpPr>
        <p:spPr bwMode="auto">
          <a:xfrm>
            <a:off x="1029804" y="5041103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FlexRay Training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4" name="직사각형 13">
            <a:extLst>
              <a:ext uri="{FF2B5EF4-FFF2-40B4-BE49-F238E27FC236}">
                <a16:creationId xmlns:a16="http://schemas.microsoft.com/office/drawing/2014/main" id="{AE194D11-CD85-4E3F-BC4C-B274AB94C9A0}"/>
              </a:ext>
            </a:extLst>
          </p:cNvPr>
          <p:cNvSpPr/>
          <p:nvPr/>
        </p:nvSpPr>
        <p:spPr bwMode="auto">
          <a:xfrm>
            <a:off x="4388954" y="1611431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2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5" name="직사각형 14">
            <a:extLst>
              <a:ext uri="{FF2B5EF4-FFF2-40B4-BE49-F238E27FC236}">
                <a16:creationId xmlns:a16="http://schemas.microsoft.com/office/drawing/2014/main" id="{C0F88566-4F88-4EBC-AF24-1792C059599B}"/>
              </a:ext>
            </a:extLst>
          </p:cNvPr>
          <p:cNvSpPr/>
          <p:nvPr/>
        </p:nvSpPr>
        <p:spPr bwMode="auto">
          <a:xfrm>
            <a:off x="4388954" y="2182931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2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AA7BE957-E770-43EC-B390-D6DD14D0C9C2}"/>
              </a:ext>
            </a:extLst>
          </p:cNvPr>
          <p:cNvSpPr/>
          <p:nvPr/>
        </p:nvSpPr>
        <p:spPr bwMode="auto">
          <a:xfrm>
            <a:off x="4388954" y="2754431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2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6EC1B9A1-43BD-4F87-AC7A-01ABB1007FA0}"/>
              </a:ext>
            </a:extLst>
          </p:cNvPr>
          <p:cNvSpPr/>
          <p:nvPr/>
        </p:nvSpPr>
        <p:spPr bwMode="auto">
          <a:xfrm>
            <a:off x="4388954" y="3325931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1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8" name="직사각형 17">
            <a:extLst>
              <a:ext uri="{FF2B5EF4-FFF2-40B4-BE49-F238E27FC236}">
                <a16:creationId xmlns:a16="http://schemas.microsoft.com/office/drawing/2014/main" id="{146AE1D7-B7FA-4988-A1D7-3E670DCA1013}"/>
              </a:ext>
            </a:extLst>
          </p:cNvPr>
          <p:cNvSpPr/>
          <p:nvPr/>
        </p:nvSpPr>
        <p:spPr bwMode="auto">
          <a:xfrm>
            <a:off x="4388954" y="3897431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1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19" name="직사각형 18">
            <a:extLst>
              <a:ext uri="{FF2B5EF4-FFF2-40B4-BE49-F238E27FC236}">
                <a16:creationId xmlns:a16="http://schemas.microsoft.com/office/drawing/2014/main" id="{A21F0038-A857-4800-9807-750335405633}"/>
              </a:ext>
            </a:extLst>
          </p:cNvPr>
          <p:cNvSpPr/>
          <p:nvPr/>
        </p:nvSpPr>
        <p:spPr bwMode="auto">
          <a:xfrm>
            <a:off x="4388954" y="4469603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1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4FC8BC4A-AC5B-467B-93E9-CF3D724AEA2C}"/>
              </a:ext>
            </a:extLst>
          </p:cNvPr>
          <p:cNvSpPr/>
          <p:nvPr/>
        </p:nvSpPr>
        <p:spPr bwMode="auto">
          <a:xfrm>
            <a:off x="4388954" y="5041103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2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21" name="직사각형 20">
            <a:extLst>
              <a:ext uri="{FF2B5EF4-FFF2-40B4-BE49-F238E27FC236}">
                <a16:creationId xmlns:a16="http://schemas.microsoft.com/office/drawing/2014/main" id="{7BD67C0C-AD96-46B7-9B23-85AE785E901D}"/>
              </a:ext>
            </a:extLst>
          </p:cNvPr>
          <p:cNvSpPr/>
          <p:nvPr/>
        </p:nvSpPr>
        <p:spPr bwMode="auto">
          <a:xfrm>
            <a:off x="5389079" y="1611431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MOST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기술에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대한 전반적인 입문과정</a:t>
            </a:r>
          </a:p>
        </p:txBody>
      </p:sp>
      <p:sp>
        <p:nvSpPr>
          <p:cNvPr id="22" name="직사각형 21">
            <a:extLst>
              <a:ext uri="{FF2B5EF4-FFF2-40B4-BE49-F238E27FC236}">
                <a16:creationId xmlns:a16="http://schemas.microsoft.com/office/drawing/2014/main" id="{0029B7C6-90BF-47C3-9773-F675B3A43389}"/>
              </a:ext>
            </a:extLst>
          </p:cNvPr>
          <p:cNvSpPr/>
          <p:nvPr/>
        </p:nvSpPr>
        <p:spPr bwMode="auto">
          <a:xfrm>
            <a:off x="5389079" y="2182931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INIC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계열의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하드웨어 아키텍쳐와 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API</a:t>
            </a:r>
            <a:endParaRPr lang="ko-KR" altLang="en-US" sz="12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25" name="직사각형 24">
            <a:extLst>
              <a:ext uri="{FF2B5EF4-FFF2-40B4-BE49-F238E27FC236}">
                <a16:creationId xmlns:a16="http://schemas.microsoft.com/office/drawing/2014/main" id="{E36A9F1A-35A8-491E-9D17-B061943029FA}"/>
              </a:ext>
            </a:extLst>
          </p:cNvPr>
          <p:cNvSpPr/>
          <p:nvPr/>
        </p:nvSpPr>
        <p:spPr bwMode="auto">
          <a:xfrm>
            <a:off x="5389079" y="2754431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NetService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를 이용한 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INIC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의 기본 응용 지식</a:t>
            </a:r>
          </a:p>
        </p:txBody>
      </p:sp>
      <p:sp>
        <p:nvSpPr>
          <p:cNvPr id="26" name="직사각형 25">
            <a:extLst>
              <a:ext uri="{FF2B5EF4-FFF2-40B4-BE49-F238E27FC236}">
                <a16:creationId xmlns:a16="http://schemas.microsoft.com/office/drawing/2014/main" id="{C7E4185A-EE5C-45C4-88FB-C1486DBF6379}"/>
              </a:ext>
            </a:extLst>
          </p:cNvPr>
          <p:cNvSpPr/>
          <p:nvPr/>
        </p:nvSpPr>
        <p:spPr bwMode="auto">
          <a:xfrm>
            <a:off x="5389079" y="3325931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OptoLyzerG2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를 활용한 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MOST Network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분석</a:t>
            </a:r>
            <a:endParaRPr lang="en-US" altLang="ko-KR" sz="12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27" name="직사각형 26">
            <a:extLst>
              <a:ext uri="{FF2B5EF4-FFF2-40B4-BE49-F238E27FC236}">
                <a16:creationId xmlns:a16="http://schemas.microsoft.com/office/drawing/2014/main" id="{7D884370-A66E-4C74-B627-5B5CC74E5EB9}"/>
              </a:ext>
            </a:extLst>
          </p:cNvPr>
          <p:cNvSpPr/>
          <p:nvPr/>
        </p:nvSpPr>
        <p:spPr bwMode="auto">
          <a:xfrm>
            <a:off x="5389079" y="3897431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차량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네트워크인 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CAN/LIN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의 개념 이해</a:t>
            </a:r>
          </a:p>
        </p:txBody>
      </p:sp>
      <p:sp>
        <p:nvSpPr>
          <p:cNvPr id="28" name="직사각형 27">
            <a:extLst>
              <a:ext uri="{FF2B5EF4-FFF2-40B4-BE49-F238E27FC236}">
                <a16:creationId xmlns:a16="http://schemas.microsoft.com/office/drawing/2014/main" id="{3A56F0AD-3768-4D1F-BE4A-1BAB2C11D67F}"/>
              </a:ext>
            </a:extLst>
          </p:cNvPr>
          <p:cNvSpPr/>
          <p:nvPr/>
        </p:nvSpPr>
        <p:spPr bwMode="auto">
          <a:xfrm>
            <a:off x="5389079" y="4469603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Softing 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사의 </a:t>
            </a: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Diagnostic Network Tool</a:t>
            </a:r>
            <a:endParaRPr lang="ko-KR" altLang="en-US" sz="12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A700B2B8-2DF7-42A8-A747-21BE0E14CE75}"/>
              </a:ext>
            </a:extLst>
          </p:cNvPr>
          <p:cNvSpPr/>
          <p:nvPr/>
        </p:nvSpPr>
        <p:spPr bwMode="auto">
          <a:xfrm>
            <a:off x="5389079" y="5041103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FlexRay Bus System</a:t>
            </a:r>
            <a:r>
              <a:rPr lang="ko-KR" altLang="en-US" sz="1200" dirty="0">
                <a:solidFill>
                  <a:schemeClr val="tx1"/>
                </a:solidFill>
                <a:cs typeface="Tahoma" pitchFamily="34" charset="0"/>
              </a:rPr>
              <a:t>의 전반적인 개념</a:t>
            </a:r>
          </a:p>
        </p:txBody>
      </p:sp>
      <p:sp>
        <p:nvSpPr>
          <p:cNvPr id="30" name="직사각형 29">
            <a:extLst>
              <a:ext uri="{FF2B5EF4-FFF2-40B4-BE49-F238E27FC236}">
                <a16:creationId xmlns:a16="http://schemas.microsoft.com/office/drawing/2014/main" id="{51FC71F3-E458-425C-BE29-2BE8D7D12E26}"/>
              </a:ext>
            </a:extLst>
          </p:cNvPr>
          <p:cNvSpPr/>
          <p:nvPr/>
        </p:nvSpPr>
        <p:spPr bwMode="auto">
          <a:xfrm>
            <a:off x="1029804" y="968494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>
                <a:solidFill>
                  <a:srgbClr val="00113A"/>
                </a:solidFill>
                <a:cs typeface="Tahoma" pitchFamily="34" charset="0"/>
              </a:rPr>
              <a:t>교      육      명</a:t>
            </a:r>
          </a:p>
        </p:txBody>
      </p:sp>
      <p:sp>
        <p:nvSpPr>
          <p:cNvPr id="31" name="직사각형 30">
            <a:extLst>
              <a:ext uri="{FF2B5EF4-FFF2-40B4-BE49-F238E27FC236}">
                <a16:creationId xmlns:a16="http://schemas.microsoft.com/office/drawing/2014/main" id="{BDC6CC51-04FF-4F0D-9003-E61F5F6600E7}"/>
              </a:ext>
            </a:extLst>
          </p:cNvPr>
          <p:cNvSpPr/>
          <p:nvPr/>
        </p:nvSpPr>
        <p:spPr bwMode="auto">
          <a:xfrm>
            <a:off x="4388954" y="968494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>
                <a:solidFill>
                  <a:srgbClr val="00113A"/>
                </a:solidFill>
                <a:cs typeface="Tahoma" pitchFamily="34" charset="0"/>
              </a:rPr>
              <a:t>기간</a:t>
            </a:r>
          </a:p>
        </p:txBody>
      </p:sp>
      <p:sp>
        <p:nvSpPr>
          <p:cNvPr id="32" name="직사각형 31">
            <a:extLst>
              <a:ext uri="{FF2B5EF4-FFF2-40B4-BE49-F238E27FC236}">
                <a16:creationId xmlns:a16="http://schemas.microsoft.com/office/drawing/2014/main" id="{08DCF4AF-705B-4E45-AE8D-066D5FDCAAD4}"/>
              </a:ext>
            </a:extLst>
          </p:cNvPr>
          <p:cNvSpPr/>
          <p:nvPr/>
        </p:nvSpPr>
        <p:spPr bwMode="auto">
          <a:xfrm>
            <a:off x="5389079" y="968494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ko-KR" altLang="en-US" sz="1600" b="1" dirty="0">
                <a:solidFill>
                  <a:srgbClr val="00113A"/>
                </a:solidFill>
                <a:cs typeface="Tahoma" pitchFamily="34" charset="0"/>
              </a:rPr>
              <a:t>교   육   내   용</a:t>
            </a:r>
          </a:p>
        </p:txBody>
      </p:sp>
      <p:sp>
        <p:nvSpPr>
          <p:cNvPr id="33" name="직사각형 32">
            <a:extLst>
              <a:ext uri="{FF2B5EF4-FFF2-40B4-BE49-F238E27FC236}">
                <a16:creationId xmlns:a16="http://schemas.microsoft.com/office/drawing/2014/main" id="{5FE02A9A-62A7-4D9A-8119-4FCB4A541BD8}"/>
              </a:ext>
            </a:extLst>
          </p:cNvPr>
          <p:cNvSpPr/>
          <p:nvPr/>
        </p:nvSpPr>
        <p:spPr bwMode="auto">
          <a:xfrm>
            <a:off x="1029804" y="5612603"/>
            <a:ext cx="33591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600" b="1" dirty="0">
                <a:solidFill>
                  <a:schemeClr val="tx1"/>
                </a:solidFill>
                <a:cs typeface="Tahoma" pitchFamily="34" charset="0"/>
              </a:rPr>
              <a:t>Automotive Ethernet Training</a:t>
            </a:r>
            <a:endParaRPr lang="ko-KR" altLang="en-US" sz="1600" b="1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34" name="직사각형 33">
            <a:extLst>
              <a:ext uri="{FF2B5EF4-FFF2-40B4-BE49-F238E27FC236}">
                <a16:creationId xmlns:a16="http://schemas.microsoft.com/office/drawing/2014/main" id="{E8EB123D-F6C8-4E16-ABEC-0DFB443D0DBB}"/>
              </a:ext>
            </a:extLst>
          </p:cNvPr>
          <p:cNvSpPr/>
          <p:nvPr/>
        </p:nvSpPr>
        <p:spPr bwMode="auto">
          <a:xfrm>
            <a:off x="4388954" y="5612603"/>
            <a:ext cx="1000125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400" dirty="0">
                <a:solidFill>
                  <a:schemeClr val="tx1"/>
                </a:solidFill>
                <a:cs typeface="Tahoma" pitchFamily="34" charset="0"/>
              </a:rPr>
              <a:t>1 Days</a:t>
            </a:r>
            <a:endParaRPr lang="ko-KR" altLang="en-US" sz="14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35" name="직사각형 34">
            <a:extLst>
              <a:ext uri="{FF2B5EF4-FFF2-40B4-BE49-F238E27FC236}">
                <a16:creationId xmlns:a16="http://schemas.microsoft.com/office/drawing/2014/main" id="{E567E50D-0501-4315-828D-E6896B0B5CB7}"/>
              </a:ext>
            </a:extLst>
          </p:cNvPr>
          <p:cNvSpPr/>
          <p:nvPr/>
        </p:nvSpPr>
        <p:spPr bwMode="auto">
          <a:xfrm>
            <a:off x="5389079" y="5612603"/>
            <a:ext cx="3714750" cy="571500"/>
          </a:xfrm>
          <a:prstGeom prst="rect">
            <a:avLst/>
          </a:prstGeom>
          <a:noFill/>
          <a:ln w="2540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>
            <a:defPPr>
              <a:defRPr lang="ko-KR"/>
            </a:defPPr>
            <a:lvl1pPr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ctr" rtl="0" fontAlgn="base" latinLnBrk="1">
              <a:spcBef>
                <a:spcPct val="0"/>
              </a:spcBef>
              <a:spcAft>
                <a:spcPct val="0"/>
              </a:spcAft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1" hangingPunct="1">
              <a:defRPr kumimoji="1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OSI Model, Ethernet Protocol, Internet Protocol</a:t>
            </a:r>
          </a:p>
          <a:p>
            <a:pPr>
              <a:defRPr/>
            </a:pPr>
            <a:r>
              <a:rPr lang="en-US" altLang="ko-KR" sz="1200" dirty="0">
                <a:solidFill>
                  <a:schemeClr val="tx1"/>
                </a:solidFill>
                <a:cs typeface="Tahoma" pitchFamily="34" charset="0"/>
              </a:rPr>
              <a:t>TCP / UDP, Help Protocol, AVB</a:t>
            </a:r>
            <a:endParaRPr lang="ko-KR" altLang="en-US" sz="1200" dirty="0">
              <a:solidFill>
                <a:schemeClr val="tx1"/>
              </a:solidFill>
              <a:cs typeface="Tahoma" pitchFamily="34" charset="0"/>
            </a:endParaRPr>
          </a:p>
        </p:txBody>
      </p:sp>
      <p:sp>
        <p:nvSpPr>
          <p:cNvPr id="36" name="순서도: 대체 처리 35">
            <a:extLst>
              <a:ext uri="{FF2B5EF4-FFF2-40B4-BE49-F238E27FC236}">
                <a16:creationId xmlns:a16="http://schemas.microsoft.com/office/drawing/2014/main" id="{86D3FBA4-FB1E-4463-BCA0-5DAED8FDE9AB}"/>
              </a:ext>
            </a:extLst>
          </p:cNvPr>
          <p:cNvSpPr/>
          <p:nvPr/>
        </p:nvSpPr>
        <p:spPr>
          <a:xfrm>
            <a:off x="8087240" y="79016"/>
            <a:ext cx="1594654" cy="341523"/>
          </a:xfrm>
          <a:prstGeom prst="flowChartAlternateProcess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b="1" dirty="0">
                <a:solidFill>
                  <a:srgbClr val="FF0000"/>
                </a:solidFill>
                <a:latin typeface="Cooper Black" panose="0208090404030B020404" pitchFamily="18" charset="0"/>
              </a:rPr>
              <a:t>EXAMPLE</a:t>
            </a:r>
            <a:endParaRPr lang="ko-KR" altLang="en-US" b="1" dirty="0">
              <a:solidFill>
                <a:srgbClr val="FF0000"/>
              </a:solidFill>
              <a:latin typeface="Cooper Black" panose="0208090404030B0204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00583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AE5E484-0C5C-4BFF-B1BE-5DE80CA976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sz="1600" b="1" i="0" dirty="0">
                <a:solidFill>
                  <a:srgbClr val="1B2241"/>
                </a:solidFill>
                <a:latin typeface="Calibri" panose="020F0502020204030204" pitchFamily="34" charset="0"/>
                <a:ea typeface="Arial Unicode MS" pitchFamily="50" charset="-127"/>
                <a:cs typeface="Calibri" panose="020F0502020204030204" pitchFamily="34" charset="0"/>
              </a:rPr>
              <a:t>We are professionals in Automotive Testing</a:t>
            </a:r>
            <a:endParaRPr lang="ko-KR" altLang="en-US" b="1" i="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92311D5C-AE96-4D0E-A6C2-552CE6FA8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44</a:t>
            </a:fld>
            <a:endParaRPr lang="ko-KR" altLang="en-US"/>
          </a:p>
        </p:txBody>
      </p:sp>
      <p:sp>
        <p:nvSpPr>
          <p:cNvPr id="5" name="직사각형 4">
            <a:extLst>
              <a:ext uri="{FF2B5EF4-FFF2-40B4-BE49-F238E27FC236}">
                <a16:creationId xmlns:a16="http://schemas.microsoft.com/office/drawing/2014/main" id="{634538DD-EDCA-42AA-AA62-1BA4F5AA985A}"/>
              </a:ext>
            </a:extLst>
          </p:cNvPr>
          <p:cNvSpPr/>
          <p:nvPr/>
        </p:nvSpPr>
        <p:spPr>
          <a:xfrm>
            <a:off x="524950" y="708975"/>
            <a:ext cx="8856100" cy="1177577"/>
          </a:xfrm>
          <a:prstGeom prst="rect">
            <a:avLst/>
          </a:prstGeom>
          <a:noFill/>
          <a:ln w="25400">
            <a:gradFill>
              <a:gsLst>
                <a:gs pos="0">
                  <a:srgbClr val="0D0E0F"/>
                </a:gs>
                <a:gs pos="26000">
                  <a:srgbClr val="860708"/>
                </a:gs>
                <a:gs pos="100000">
                  <a:srgbClr val="C4151B"/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ko-KR" altLang="en-US" sz="1400" b="1" dirty="0">
                <a:solidFill>
                  <a:srgbClr val="00113A"/>
                </a:solidFill>
                <a:latin typeface="+mj-ea"/>
                <a:ea typeface="+mj-ea"/>
              </a:rPr>
              <a:t> ㈜테크웨이즈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는 전장 테스트 분야의 </a:t>
            </a:r>
            <a:r>
              <a:rPr lang="en-US" altLang="ko-KR" sz="1400" b="1" dirty="0">
                <a:solidFill>
                  <a:srgbClr val="00113A"/>
                </a:solidFill>
                <a:latin typeface="+mj-ea"/>
                <a:ea typeface="+mj-ea"/>
              </a:rPr>
              <a:t>18</a:t>
            </a:r>
            <a:r>
              <a:rPr lang="ko-KR" altLang="en-US" sz="1400" b="1" dirty="0">
                <a:solidFill>
                  <a:srgbClr val="00113A"/>
                </a:solidFill>
                <a:latin typeface="+mj-ea"/>
                <a:ea typeface="+mj-ea"/>
              </a:rPr>
              <a:t>년간의 </a:t>
            </a:r>
            <a:r>
              <a:rPr lang="en-US" altLang="ko-KR" sz="1400" b="1" dirty="0">
                <a:solidFill>
                  <a:srgbClr val="00113A"/>
                </a:solidFill>
                <a:latin typeface="+mj-ea"/>
                <a:ea typeface="+mj-ea"/>
              </a:rPr>
              <a:t>Know-How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를 바탕으로 고객 만족을 위하여 임직원 모두가 </a:t>
            </a:r>
            <a:r>
              <a:rPr lang="ko-KR" altLang="en-US" sz="1400" b="1" dirty="0">
                <a:solidFill>
                  <a:srgbClr val="00113A"/>
                </a:solidFill>
                <a:latin typeface="+mj-ea"/>
                <a:ea typeface="+mj-ea"/>
              </a:rPr>
              <a:t>최선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을 다하고 있습니다</a:t>
            </a:r>
            <a:r>
              <a:rPr lang="en-US" altLang="ko-KR" sz="1400" dirty="0">
                <a:solidFill>
                  <a:srgbClr val="00113A"/>
                </a:solidFill>
                <a:latin typeface="+mj-ea"/>
                <a:ea typeface="+mj-ea"/>
              </a:rPr>
              <a:t>.  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고객의 요구 사항을 바탕으로 언제나 고객의 </a:t>
            </a:r>
            <a:r>
              <a:rPr lang="ko-KR" altLang="en-US" sz="1400" b="1" dirty="0">
                <a:solidFill>
                  <a:srgbClr val="00113A"/>
                </a:solidFill>
                <a:latin typeface="+mj-ea"/>
                <a:ea typeface="+mj-ea"/>
              </a:rPr>
              <a:t>성공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적인 </a:t>
            </a:r>
            <a:r>
              <a:rPr lang="ko-KR" altLang="en-US" sz="1400" b="1" dirty="0">
                <a:solidFill>
                  <a:srgbClr val="00113A"/>
                </a:solidFill>
                <a:latin typeface="+mj-ea"/>
                <a:ea typeface="+mj-ea"/>
              </a:rPr>
              <a:t>비즈니스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를 위해 </a:t>
            </a:r>
            <a:r>
              <a:rPr lang="ko-KR" altLang="en-US" sz="1400" b="1" dirty="0">
                <a:solidFill>
                  <a:srgbClr val="00113A"/>
                </a:solidFill>
                <a:latin typeface="+mj-ea"/>
                <a:ea typeface="+mj-ea"/>
              </a:rPr>
              <a:t>최적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의 테스트 </a:t>
            </a:r>
            <a:r>
              <a:rPr lang="ko-KR" altLang="en-US" sz="1400" b="1" dirty="0">
                <a:solidFill>
                  <a:srgbClr val="00113A"/>
                </a:solidFill>
                <a:latin typeface="+mj-ea"/>
                <a:ea typeface="+mj-ea"/>
              </a:rPr>
              <a:t>솔루션</a:t>
            </a:r>
            <a:r>
              <a:rPr lang="ko-KR" altLang="en-US" sz="1400" dirty="0">
                <a:solidFill>
                  <a:srgbClr val="00113A"/>
                </a:solidFill>
                <a:latin typeface="+mj-ea"/>
                <a:ea typeface="+mj-ea"/>
              </a:rPr>
              <a:t> 제작 및 공급을 약속하겠습니다</a:t>
            </a:r>
            <a:r>
              <a:rPr lang="en-US" altLang="ko-KR" sz="1400" dirty="0">
                <a:solidFill>
                  <a:srgbClr val="00113A"/>
                </a:solidFill>
                <a:latin typeface="+mj-ea"/>
                <a:ea typeface="+mj-ea"/>
              </a:rPr>
              <a:t>.</a:t>
            </a:r>
          </a:p>
        </p:txBody>
      </p:sp>
      <p:pic>
        <p:nvPicPr>
          <p:cNvPr id="22" name="그래픽 21">
            <a:extLst>
              <a:ext uri="{FF2B5EF4-FFF2-40B4-BE49-F238E27FC236}">
                <a16:creationId xmlns:a16="http://schemas.microsoft.com/office/drawing/2014/main" id="{5FE4F92B-9F39-4965-8689-C1DD67C2C4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2880137" y="-419833"/>
            <a:ext cx="4145722" cy="919975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AD56282-B669-4E5D-9585-66A9CB5F0E2B}"/>
              </a:ext>
            </a:extLst>
          </p:cNvPr>
          <p:cNvSpPr txBox="1"/>
          <p:nvPr/>
        </p:nvSpPr>
        <p:spPr>
          <a:xfrm>
            <a:off x="4085193" y="3675238"/>
            <a:ext cx="1735610" cy="1615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500" dirty="0">
                <a:solidFill>
                  <a:schemeClr val="bg2">
                    <a:lumMod val="2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Image</a:t>
            </a:r>
          </a:p>
          <a:p>
            <a:pPr algn="ctr"/>
            <a:endParaRPr lang="en-US" altLang="ko-KR" sz="1200" dirty="0">
              <a:solidFill>
                <a:schemeClr val="bg1">
                  <a:lumMod val="6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endParaRPr lang="en-US" altLang="ko-KR" sz="1200" dirty="0">
              <a:solidFill>
                <a:schemeClr val="bg1">
                  <a:lumMod val="6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T.B.D</a:t>
            </a:r>
          </a:p>
          <a:p>
            <a:pPr algn="ctr"/>
            <a:endParaRPr lang="en-US" altLang="ko-KR" sz="1200" dirty="0">
              <a:solidFill>
                <a:schemeClr val="bg1">
                  <a:lumMod val="6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단체 사진 첨부 예정</a:t>
            </a:r>
            <a:endParaRPr lang="en-US" altLang="ko-KR" sz="1200" dirty="0">
              <a:solidFill>
                <a:schemeClr val="bg1">
                  <a:lumMod val="6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endParaRPr lang="en-US" altLang="ko-KR" sz="1200" dirty="0">
              <a:solidFill>
                <a:schemeClr val="bg1">
                  <a:lumMod val="6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  <a:p>
            <a:pPr algn="ctr"/>
            <a:r>
              <a:rPr lang="ko-KR" altLang="en-US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목표일정 </a:t>
            </a:r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: 8</a:t>
            </a:r>
            <a:r>
              <a:rPr lang="ko-KR" altLang="en-US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월</a:t>
            </a:r>
            <a:r>
              <a:rPr lang="en-US" altLang="ko-KR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10</a:t>
            </a:r>
            <a:r>
              <a:rPr lang="ko-KR" altLang="en-US" sz="1200" dirty="0">
                <a:solidFill>
                  <a:schemeClr val="bg1">
                    <a:lumMod val="65000"/>
                  </a:schemeClr>
                </a:solidFill>
                <a:latin typeface="Noto Sans KR Regular" panose="020B0500000000000000" pitchFamily="34" charset="-127"/>
                <a:ea typeface="Noto Sans KR Regular" panose="020B0500000000000000" pitchFamily="34" charset="-127"/>
              </a:rPr>
              <a:t>일</a:t>
            </a:r>
            <a:endParaRPr lang="en-US" altLang="ko-KR" sz="1200" dirty="0">
              <a:solidFill>
                <a:schemeClr val="bg1">
                  <a:lumMod val="65000"/>
                </a:schemeClr>
              </a:solidFill>
              <a:latin typeface="Noto Sans KR Regular" panose="020B0500000000000000" pitchFamily="34" charset="-127"/>
              <a:ea typeface="Noto Sans KR Regular" panose="020B0500000000000000" pitchFamily="34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13816024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391EC4BA-62B8-4489-B6CE-FA61AC39C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45</a:t>
            </a:fld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856739-B7DE-4A07-ABC8-17AC15A810A3}"/>
              </a:ext>
            </a:extLst>
          </p:cNvPr>
          <p:cNvSpPr txBox="1"/>
          <p:nvPr/>
        </p:nvSpPr>
        <p:spPr>
          <a:xfrm>
            <a:off x="2004600" y="6257096"/>
            <a:ext cx="10984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2860" algn="ctr" latinLnBrk="1">
              <a:spcAft>
                <a:spcPts val="0"/>
              </a:spcAft>
            </a:pPr>
            <a:r>
              <a:rPr lang="en-US" altLang="ko-KR" sz="1000" dirty="0">
                <a:solidFill>
                  <a:srgbClr val="231F20"/>
                </a:solidFill>
                <a:effectLst/>
                <a:latin typeface="맑은 고딕" panose="020B0503020000020004" pitchFamily="50" charset="-127"/>
                <a:ea typeface="Noto Sans CJK KR Bold" panose="020B0800000000000000"/>
                <a:cs typeface="굴림" panose="020B0600000101010101" pitchFamily="50" charset="-127"/>
              </a:rPr>
              <a:t>031-7374-750</a:t>
            </a:r>
            <a:endParaRPr lang="en-US" altLang="ko-KR" sz="1000" dirty="0">
              <a:latin typeface="맑은 고딕" panose="020B0503020000020004" pitchFamily="50" charset="-127"/>
              <a:ea typeface="Noto Sans CJK KR Bold" panose="020B0800000000000000"/>
              <a:cs typeface="굴림" panose="020B0600000101010101" pitchFamily="50" charset="-127"/>
            </a:endParaRPr>
          </a:p>
        </p:txBody>
      </p:sp>
      <p:pic>
        <p:nvPicPr>
          <p:cNvPr id="5" name="그래픽 4" descr="스피커폰">
            <a:extLst>
              <a:ext uri="{FF2B5EF4-FFF2-40B4-BE49-F238E27FC236}">
                <a16:creationId xmlns:a16="http://schemas.microsoft.com/office/drawing/2014/main" id="{BBB74886-61AC-41C1-AA0B-7B00C76670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42600" y="6245782"/>
            <a:ext cx="252000" cy="252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F20F656-B41B-4C8D-B590-EB5B192385C2}"/>
              </a:ext>
            </a:extLst>
          </p:cNvPr>
          <p:cNvSpPr txBox="1"/>
          <p:nvPr/>
        </p:nvSpPr>
        <p:spPr>
          <a:xfrm>
            <a:off x="3359200" y="6257096"/>
            <a:ext cx="10984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2860" algn="ctr" latinLnBrk="1">
              <a:spcAft>
                <a:spcPts val="0"/>
              </a:spcAft>
            </a:pPr>
            <a:r>
              <a:rPr lang="en-US" altLang="ko-KR" sz="1000" dirty="0">
                <a:solidFill>
                  <a:srgbClr val="231F20"/>
                </a:solidFill>
                <a:effectLst/>
                <a:latin typeface="맑은 고딕" panose="020B0503020000020004" pitchFamily="50" charset="-127"/>
                <a:ea typeface="Noto Sans CJK KR Bold" panose="020B0800000000000000"/>
                <a:cs typeface="굴림" panose="020B0600000101010101" pitchFamily="50" charset="-127"/>
              </a:rPr>
              <a:t>031-7374-754</a:t>
            </a:r>
            <a:endParaRPr lang="en-US" altLang="ko-KR" sz="1000" dirty="0">
              <a:latin typeface="맑은 고딕" panose="020B0503020000020004" pitchFamily="50" charset="-127"/>
              <a:ea typeface="Noto Sans CJK KR Bold" panose="020B0800000000000000"/>
              <a:cs typeface="굴림" panose="020B0600000101010101" pitchFamily="50" charset="-127"/>
            </a:endParaRPr>
          </a:p>
        </p:txBody>
      </p:sp>
      <p:pic>
        <p:nvPicPr>
          <p:cNvPr id="8" name="그래픽 7" descr="Fax">
            <a:extLst>
              <a:ext uri="{FF2B5EF4-FFF2-40B4-BE49-F238E27FC236}">
                <a16:creationId xmlns:a16="http://schemas.microsoft.com/office/drawing/2014/main" id="{8B4104AE-288A-456E-80BC-F1B739BE9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235300" y="6281782"/>
            <a:ext cx="180000" cy="180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1D4FD7C-21DC-4075-BE35-5894BE4E2BB2}"/>
              </a:ext>
            </a:extLst>
          </p:cNvPr>
          <p:cNvSpPr txBox="1"/>
          <p:nvPr/>
        </p:nvSpPr>
        <p:spPr>
          <a:xfrm>
            <a:off x="4709600" y="6257096"/>
            <a:ext cx="16024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2860" algn="ctr" latinLnBrk="1">
              <a:spcAft>
                <a:spcPts val="0"/>
              </a:spcAft>
            </a:pPr>
            <a:r>
              <a:rPr lang="en-US" altLang="ko-KR" sz="1000" dirty="0">
                <a:solidFill>
                  <a:srgbClr val="231F20"/>
                </a:solidFill>
                <a:latin typeface="맑은 고딕" panose="020B0503020000020004" pitchFamily="50" charset="-127"/>
                <a:ea typeface="Noto Sans CJK KR Bold" panose="020B0800000000000000"/>
                <a:cs typeface="굴림" panose="020B0600000101010101" pitchFamily="50" charset="-127"/>
                <a:hlinkClick r:id="rId6"/>
              </a:rPr>
              <a:t>Sales@techways.co.kr</a:t>
            </a:r>
            <a:endParaRPr lang="en-US" altLang="ko-KR" sz="1000" dirty="0">
              <a:latin typeface="맑은 고딕" panose="020B0503020000020004" pitchFamily="50" charset="-127"/>
              <a:ea typeface="Noto Sans CJK KR Bold" panose="020B0800000000000000"/>
              <a:cs typeface="굴림" panose="020B0600000101010101" pitchFamily="50" charset="-127"/>
            </a:endParaRPr>
          </a:p>
        </p:txBody>
      </p:sp>
      <p:pic>
        <p:nvPicPr>
          <p:cNvPr id="10" name="グラフィックス 22" descr="Email">
            <a:extLst>
              <a:ext uri="{FF2B5EF4-FFF2-40B4-BE49-F238E27FC236}">
                <a16:creationId xmlns:a16="http://schemas.microsoft.com/office/drawing/2014/main" id="{F1DBDD3A-24AA-4A43-B4B5-BFD3F396E7B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625900" y="6283882"/>
            <a:ext cx="180000" cy="180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9DCE6A-B2B3-4718-822E-854315E8FCDE}"/>
              </a:ext>
            </a:extLst>
          </p:cNvPr>
          <p:cNvSpPr txBox="1"/>
          <p:nvPr/>
        </p:nvSpPr>
        <p:spPr>
          <a:xfrm>
            <a:off x="6530002" y="6251561"/>
            <a:ext cx="1866800" cy="246221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marL="22860" algn="just" latinLnBrk="1">
              <a:spcAft>
                <a:spcPts val="0"/>
              </a:spcAft>
            </a:pPr>
            <a:r>
              <a:rPr lang="en-US" altLang="ko-KR" sz="1000" dirty="0">
                <a:latin typeface="맑은 고딕" panose="020B0503020000020004" pitchFamily="50" charset="-127"/>
                <a:ea typeface="Noto Sans CJK KR Bold" panose="020B0800000000000000"/>
                <a:cs typeface="굴림" panose="020B0600000101010101" pitchFamily="50" charset="-127"/>
                <a:hlinkClick r:id="rId9"/>
              </a:rPr>
              <a:t>http://www.techways.co.kr</a:t>
            </a:r>
            <a:endParaRPr lang="en-US" altLang="ko-KR" sz="1000" dirty="0">
              <a:latin typeface="맑은 고딕" panose="020B0503020000020004" pitchFamily="50" charset="-127"/>
              <a:ea typeface="Noto Sans CJK KR Bold" panose="020B0800000000000000"/>
              <a:cs typeface="굴림" panose="020B0600000101010101" pitchFamily="50" charset="-127"/>
            </a:endParaRPr>
          </a:p>
        </p:txBody>
      </p:sp>
      <p:pic>
        <p:nvPicPr>
          <p:cNvPr id="12" name="グラフィックス 22" descr="인터넷">
            <a:extLst>
              <a:ext uri="{FF2B5EF4-FFF2-40B4-BE49-F238E27FC236}">
                <a16:creationId xmlns:a16="http://schemas.microsoft.com/office/drawing/2014/main" id="{A2F9D74C-6179-4B07-B5C7-390313C7B6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/>
        </p:blipFill>
        <p:spPr>
          <a:xfrm>
            <a:off x="6312000" y="6257096"/>
            <a:ext cx="252000" cy="25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9895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FC4C9C3F-3E39-40AB-98FE-0C212F0D4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677150" y="6656403"/>
            <a:ext cx="2228850" cy="201597"/>
          </a:xfrm>
        </p:spPr>
        <p:txBody>
          <a:bodyPr/>
          <a:lstStyle/>
          <a:p>
            <a:fld id="{48F63A3B-78C7-47BE-AE5E-E10140E04643}" type="slidenum">
              <a:rPr lang="en-US" smtClean="0"/>
              <a:t>5</a:t>
            </a:fld>
            <a:endParaRPr lang="en-US" dirty="0"/>
          </a:p>
        </p:txBody>
      </p:sp>
      <p:sp>
        <p:nvSpPr>
          <p:cNvPr id="4" name="제목 1">
            <a:extLst>
              <a:ext uri="{FF2B5EF4-FFF2-40B4-BE49-F238E27FC236}">
                <a16:creationId xmlns:a16="http://schemas.microsoft.com/office/drawing/2014/main" id="{B1423F35-EAB1-4FBB-A35F-A88BF6469EB3}"/>
              </a:ext>
            </a:extLst>
          </p:cNvPr>
          <p:cNvSpPr txBox="1">
            <a:spLocks/>
          </p:cNvSpPr>
          <p:nvPr/>
        </p:nvSpPr>
        <p:spPr>
          <a:xfrm>
            <a:off x="0" y="2132939"/>
            <a:ext cx="7170946" cy="683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Noto Sans CJK KR Bold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2400" b="1" dirty="0">
                <a:solidFill>
                  <a:srgbClr val="1B2241"/>
                </a:solidFill>
                <a:latin typeface="Calibri" panose="020F0502020204030204" pitchFamily="34" charset="0"/>
                <a:ea typeface="Arial Unicode MS" pitchFamily="50" charset="-127"/>
                <a:cs typeface="Calibri" panose="020F0502020204030204" pitchFamily="34" charset="0"/>
              </a:rPr>
              <a:t>We are professionals in Automotive Testing</a:t>
            </a:r>
            <a:endParaRPr lang="ko-KR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964DA06-E962-46E3-9A03-BBECB314B6DB}"/>
              </a:ext>
            </a:extLst>
          </p:cNvPr>
          <p:cNvSpPr txBox="1"/>
          <p:nvPr/>
        </p:nvSpPr>
        <p:spPr>
          <a:xfrm>
            <a:off x="8791575" y="6200368"/>
            <a:ext cx="104578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</a:rPr>
              <a:t>Ver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</a:rPr>
              <a:t>. </a:t>
            </a:r>
            <a:r>
              <a:rPr lang="ko-KR" altLang="en-US" sz="1200" dirty="0" err="1">
                <a:solidFill>
                  <a:schemeClr val="bg2">
                    <a:lumMod val="25000"/>
                  </a:schemeClr>
                </a:solidFill>
              </a:rPr>
              <a:t>Draft</a:t>
            </a:r>
            <a:r>
              <a:rPr lang="ko-KR" altLang="en-US" sz="1200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6267694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직선 연결선 7">
            <a:extLst>
              <a:ext uri="{FF2B5EF4-FFF2-40B4-BE49-F238E27FC236}">
                <a16:creationId xmlns:a16="http://schemas.microsoft.com/office/drawing/2014/main" id="{E2E24040-770A-4CDB-8CF8-565572B9D56A}"/>
              </a:ext>
            </a:extLst>
          </p:cNvPr>
          <p:cNvCxnSpPr>
            <a:cxnSpLocks/>
          </p:cNvCxnSpPr>
          <p:nvPr/>
        </p:nvCxnSpPr>
        <p:spPr>
          <a:xfrm>
            <a:off x="2163309" y="5914623"/>
            <a:ext cx="5652000" cy="0"/>
          </a:xfrm>
          <a:prstGeom prst="line">
            <a:avLst/>
          </a:prstGeom>
          <a:ln w="9525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370A04C7-FE54-4AD1-B3D6-DA392E1F0983}"/>
              </a:ext>
            </a:extLst>
          </p:cNvPr>
          <p:cNvGrpSpPr/>
          <p:nvPr/>
        </p:nvGrpSpPr>
        <p:grpSpPr>
          <a:xfrm>
            <a:off x="6096153" y="5794612"/>
            <a:ext cx="224769" cy="224769"/>
            <a:chOff x="5168065" y="6264978"/>
            <a:chExt cx="224769" cy="224769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1CA7C382-4E28-47CF-980D-4C7D72A4A4C7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hlinkClick r:id="rId2" action="ppaction://hlinksldjump"/>
              <a:extLst>
                <a:ext uri="{FF2B5EF4-FFF2-40B4-BE49-F238E27FC236}">
                  <a16:creationId xmlns:a16="http://schemas.microsoft.com/office/drawing/2014/main" id="{E69CC804-1085-461D-B319-92B4EC0272EE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ea typeface="Noto Sans CJK KR Bold" panose="020B0800000000000000" pitchFamily="34" charset="-127"/>
                </a:rPr>
                <a:t>4</a:t>
              </a:r>
            </a:p>
          </p:txBody>
        </p:sp>
      </p:grpSp>
      <p:grpSp>
        <p:nvGrpSpPr>
          <p:cNvPr id="16" name="그룹 15">
            <a:extLst>
              <a:ext uri="{FF2B5EF4-FFF2-40B4-BE49-F238E27FC236}">
                <a16:creationId xmlns:a16="http://schemas.microsoft.com/office/drawing/2014/main" id="{66C02223-9DDB-4508-B922-4BBE3D9B5846}"/>
              </a:ext>
            </a:extLst>
          </p:cNvPr>
          <p:cNvGrpSpPr/>
          <p:nvPr/>
        </p:nvGrpSpPr>
        <p:grpSpPr>
          <a:xfrm>
            <a:off x="5239163" y="5794613"/>
            <a:ext cx="224769" cy="224769"/>
            <a:chOff x="5168065" y="6264978"/>
            <a:chExt cx="224769" cy="224769"/>
          </a:xfrm>
        </p:grpSpPr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CCD6EAE9-7008-40DC-B45D-7002BC3D08DE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TextBox 17">
              <a:hlinkClick r:id="rId3" action="ppaction://hlinksldjump"/>
              <a:extLst>
                <a:ext uri="{FF2B5EF4-FFF2-40B4-BE49-F238E27FC236}">
                  <a16:creationId xmlns:a16="http://schemas.microsoft.com/office/drawing/2014/main" id="{F382ACAC-2E4B-445A-9959-A6B0CC7D7DB1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ea typeface="Noto Sans CJK KR Bold" panose="020B0800000000000000" pitchFamily="34" charset="-127"/>
                </a:rPr>
                <a:t>3</a:t>
              </a:r>
            </a:p>
          </p:txBody>
        </p:sp>
      </p:grpSp>
      <p:grpSp>
        <p:nvGrpSpPr>
          <p:cNvPr id="19" name="그룹 18">
            <a:extLst>
              <a:ext uri="{FF2B5EF4-FFF2-40B4-BE49-F238E27FC236}">
                <a16:creationId xmlns:a16="http://schemas.microsoft.com/office/drawing/2014/main" id="{9C687EB3-BFCF-4EFF-88EB-5901F4C63E8B}"/>
              </a:ext>
            </a:extLst>
          </p:cNvPr>
          <p:cNvGrpSpPr/>
          <p:nvPr/>
        </p:nvGrpSpPr>
        <p:grpSpPr>
          <a:xfrm>
            <a:off x="3550770" y="5802282"/>
            <a:ext cx="224769" cy="224769"/>
            <a:chOff x="5168065" y="6264978"/>
            <a:chExt cx="224769" cy="224769"/>
          </a:xfrm>
        </p:grpSpPr>
        <p:sp>
          <p:nvSpPr>
            <p:cNvPr id="20" name="타원 19">
              <a:extLst>
                <a:ext uri="{FF2B5EF4-FFF2-40B4-BE49-F238E27FC236}">
                  <a16:creationId xmlns:a16="http://schemas.microsoft.com/office/drawing/2014/main" id="{5F91E4E5-515D-457F-B422-A177C69C0DA9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1C8992E-F38A-4904-9544-996C03F7D65E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ea typeface="Noto Sans CJK KR Bold" panose="020B0800000000000000" pitchFamily="34" charset="-127"/>
                </a:rPr>
                <a:t>1</a:t>
              </a:r>
            </a:p>
          </p:txBody>
        </p:sp>
      </p:grp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66200D10-2D48-4C30-8ED1-DF5B9D13A867}"/>
              </a:ext>
            </a:extLst>
          </p:cNvPr>
          <p:cNvGrpSpPr/>
          <p:nvPr/>
        </p:nvGrpSpPr>
        <p:grpSpPr>
          <a:xfrm>
            <a:off x="4382173" y="5803325"/>
            <a:ext cx="224769" cy="224769"/>
            <a:chOff x="5168065" y="6264978"/>
            <a:chExt cx="224769" cy="224769"/>
          </a:xfrm>
        </p:grpSpPr>
        <p:sp>
          <p:nvSpPr>
            <p:cNvPr id="23" name="타원 22">
              <a:extLst>
                <a:ext uri="{FF2B5EF4-FFF2-40B4-BE49-F238E27FC236}">
                  <a16:creationId xmlns:a16="http://schemas.microsoft.com/office/drawing/2014/main" id="{A20C3917-D31C-49DE-811E-9E507EA89897}"/>
                </a:ext>
              </a:extLst>
            </p:cNvPr>
            <p:cNvSpPr/>
            <p:nvPr/>
          </p:nvSpPr>
          <p:spPr>
            <a:xfrm>
              <a:off x="5168065" y="6264978"/>
              <a:ext cx="224769" cy="224769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4" name="TextBox 23">
              <a:hlinkClick r:id="rId4" action="ppaction://hlinksldjump"/>
              <a:extLst>
                <a:ext uri="{FF2B5EF4-FFF2-40B4-BE49-F238E27FC236}">
                  <a16:creationId xmlns:a16="http://schemas.microsoft.com/office/drawing/2014/main" id="{0251A568-30D3-48A6-AAE7-E6C1E91623C4}"/>
                </a:ext>
              </a:extLst>
            </p:cNvPr>
            <p:cNvSpPr txBox="1"/>
            <p:nvPr/>
          </p:nvSpPr>
          <p:spPr>
            <a:xfrm>
              <a:off x="5203829" y="6274303"/>
              <a:ext cx="153239" cy="2154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800" dirty="0">
                  <a:solidFill>
                    <a:schemeClr val="bg1">
                      <a:lumMod val="65000"/>
                    </a:schemeClr>
                  </a:solidFill>
                  <a:ea typeface="Noto Sans CJK KR Bold" panose="020B0800000000000000" pitchFamily="34" charset="-127"/>
                </a:rPr>
                <a:t>2</a:t>
              </a:r>
            </a:p>
          </p:txBody>
        </p:sp>
      </p:grp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pic>
        <p:nvPicPr>
          <p:cNvPr id="7" name="그래픽 6">
            <a:extLst>
              <a:ext uri="{FF2B5EF4-FFF2-40B4-BE49-F238E27FC236}">
                <a16:creationId xmlns:a16="http://schemas.microsoft.com/office/drawing/2014/main" id="{9A5A0A24-C9F3-4040-89CA-91C953E514E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544890" y="5800707"/>
            <a:ext cx="246900" cy="246900"/>
          </a:xfrm>
          <a:prstGeom prst="rect">
            <a:avLst/>
          </a:prstGeom>
        </p:spPr>
      </p:pic>
      <p:sp>
        <p:nvSpPr>
          <p:cNvPr id="9" name="제목 1">
            <a:extLst>
              <a:ext uri="{FF2B5EF4-FFF2-40B4-BE49-F238E27FC236}">
                <a16:creationId xmlns:a16="http://schemas.microsoft.com/office/drawing/2014/main" id="{F3DD43CB-36C0-4B8F-9650-F5FA4AF4EB7A}"/>
              </a:ext>
            </a:extLst>
          </p:cNvPr>
          <p:cNvSpPr txBox="1">
            <a:spLocks/>
          </p:cNvSpPr>
          <p:nvPr/>
        </p:nvSpPr>
        <p:spPr>
          <a:xfrm>
            <a:off x="581025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28600" indent="-228600" algn="ctr">
              <a:buAutoNum type="arabicPeriod"/>
            </a:pPr>
            <a:r>
              <a:rPr lang="en-US" altLang="ko-KR" sz="1400" b="1" dirty="0">
                <a:solidFill>
                  <a:srgbClr val="001943"/>
                </a:solidFill>
                <a:latin typeface="+mn-lt"/>
              </a:rPr>
              <a:t>About Techways</a:t>
            </a:r>
          </a:p>
          <a:p>
            <a:pPr algn="ctr"/>
            <a:endParaRPr lang="en-US" altLang="ko-KR" sz="1400" b="1" dirty="0">
              <a:solidFill>
                <a:srgbClr val="001943"/>
              </a:solidFill>
              <a:latin typeface="+mn-lt"/>
            </a:endParaRPr>
          </a:p>
        </p:txBody>
      </p:sp>
      <p:sp>
        <p:nvSpPr>
          <p:cNvPr id="10" name="제목 1">
            <a:extLst>
              <a:ext uri="{FF2B5EF4-FFF2-40B4-BE49-F238E27FC236}">
                <a16:creationId xmlns:a16="http://schemas.microsoft.com/office/drawing/2014/main" id="{1A344C06-741F-4F8E-9B60-B2C6C3699B41}"/>
              </a:ext>
            </a:extLst>
          </p:cNvPr>
          <p:cNvSpPr txBox="1">
            <a:spLocks/>
          </p:cNvSpPr>
          <p:nvPr/>
        </p:nvSpPr>
        <p:spPr>
          <a:xfrm>
            <a:off x="2818467" y="3970750"/>
            <a:ext cx="1833159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2. Measurement </a:t>
            </a:r>
          </a:p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Solution</a:t>
            </a:r>
            <a:endParaRPr lang="ko-KR" alt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1" name="제목 1">
            <a:extLst>
              <a:ext uri="{FF2B5EF4-FFF2-40B4-BE49-F238E27FC236}">
                <a16:creationId xmlns:a16="http://schemas.microsoft.com/office/drawing/2014/main" id="{F5364541-5C4D-44B5-9E71-B08FE8382962}"/>
              </a:ext>
            </a:extLst>
          </p:cNvPr>
          <p:cNvSpPr txBox="1">
            <a:spLocks/>
          </p:cNvSpPr>
          <p:nvPr/>
        </p:nvSpPr>
        <p:spPr>
          <a:xfrm>
            <a:off x="5126131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3. Test</a:t>
            </a:r>
            <a:r>
              <a:rPr lang="ko-KR" altLang="en-US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 </a:t>
            </a:r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Solution</a:t>
            </a:r>
            <a:endParaRPr lang="ko-KR" alt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12" name="제목 1">
            <a:extLst>
              <a:ext uri="{FF2B5EF4-FFF2-40B4-BE49-F238E27FC236}">
                <a16:creationId xmlns:a16="http://schemas.microsoft.com/office/drawing/2014/main" id="{393096DB-A9B9-49CF-B85E-57466AED91E1}"/>
              </a:ext>
            </a:extLst>
          </p:cNvPr>
          <p:cNvSpPr txBox="1">
            <a:spLocks/>
          </p:cNvSpPr>
          <p:nvPr/>
        </p:nvSpPr>
        <p:spPr>
          <a:xfrm>
            <a:off x="7413896" y="3970750"/>
            <a:ext cx="1876425" cy="1115600"/>
          </a:xfrm>
          <a:prstGeom prst="rect">
            <a:avLst/>
          </a:prstGeom>
        </p:spPr>
        <p:txBody>
          <a:bodyPr>
            <a:normAutofit/>
          </a:bodyPr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4. Training &amp; </a:t>
            </a:r>
          </a:p>
          <a:p>
            <a:pPr algn="ctr"/>
            <a:r>
              <a:rPr lang="en-US" altLang="ko-KR" sz="1400" b="1" dirty="0">
                <a:solidFill>
                  <a:schemeClr val="bg2">
                    <a:lumMod val="75000"/>
                  </a:schemeClr>
                </a:solidFill>
                <a:latin typeface="+mn-lt"/>
              </a:rPr>
              <a:t>Other Business</a:t>
            </a:r>
            <a:endParaRPr lang="ko-KR" altLang="en-US" sz="1400" b="1" dirty="0">
              <a:solidFill>
                <a:schemeClr val="bg2">
                  <a:lumMod val="75000"/>
                </a:schemeClr>
              </a:solidFill>
              <a:latin typeface="+mn-lt"/>
            </a:endParaRPr>
          </a:p>
        </p:txBody>
      </p:sp>
      <p:grpSp>
        <p:nvGrpSpPr>
          <p:cNvPr id="34" name="그룹 33">
            <a:extLst>
              <a:ext uri="{FF2B5EF4-FFF2-40B4-BE49-F238E27FC236}">
                <a16:creationId xmlns:a16="http://schemas.microsoft.com/office/drawing/2014/main" id="{C5FA93F1-20DE-4762-B322-455C3205CF20}"/>
              </a:ext>
            </a:extLst>
          </p:cNvPr>
          <p:cNvGrpSpPr/>
          <p:nvPr/>
        </p:nvGrpSpPr>
        <p:grpSpPr>
          <a:xfrm>
            <a:off x="2844287" y="1895597"/>
            <a:ext cx="1908000" cy="3605342"/>
            <a:chOff x="2836250" y="1889764"/>
            <a:chExt cx="1908000" cy="3605342"/>
          </a:xfrm>
        </p:grpSpPr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D536D41D-8834-4E65-A915-5DA92A0AC4BE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6" name="그래픽 35">
              <a:extLst>
                <a:ext uri="{FF2B5EF4-FFF2-40B4-BE49-F238E27FC236}">
                  <a16:creationId xmlns:a16="http://schemas.microsoft.com/office/drawing/2014/main" id="{97EDA244-DA60-4C4D-864B-D144994B82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68953BCF-FA34-4104-B587-6EDAB091EB42}"/>
              </a:ext>
            </a:extLst>
          </p:cNvPr>
          <p:cNvGrpSpPr/>
          <p:nvPr/>
        </p:nvGrpSpPr>
        <p:grpSpPr>
          <a:xfrm>
            <a:off x="5113304" y="1889764"/>
            <a:ext cx="1908000" cy="3605342"/>
            <a:chOff x="2836250" y="1889764"/>
            <a:chExt cx="1908000" cy="3605342"/>
          </a:xfrm>
        </p:grpSpPr>
        <p:sp>
          <p:nvSpPr>
            <p:cNvPr id="38" name="직사각형 37">
              <a:extLst>
                <a:ext uri="{FF2B5EF4-FFF2-40B4-BE49-F238E27FC236}">
                  <a16:creationId xmlns:a16="http://schemas.microsoft.com/office/drawing/2014/main" id="{95CEE636-9265-47CD-A01C-64140BD5C1BD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39" name="그래픽 38">
              <a:extLst>
                <a:ext uri="{FF2B5EF4-FFF2-40B4-BE49-F238E27FC236}">
                  <a16:creationId xmlns:a16="http://schemas.microsoft.com/office/drawing/2014/main" id="{9060BD5B-54F1-473E-9792-E91608F092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  <p:grpSp>
        <p:nvGrpSpPr>
          <p:cNvPr id="40" name="그룹 39">
            <a:extLst>
              <a:ext uri="{FF2B5EF4-FFF2-40B4-BE49-F238E27FC236}">
                <a16:creationId xmlns:a16="http://schemas.microsoft.com/office/drawing/2014/main" id="{FBCD574E-F761-483D-B0FD-E5BF434984C4}"/>
              </a:ext>
            </a:extLst>
          </p:cNvPr>
          <p:cNvGrpSpPr/>
          <p:nvPr/>
        </p:nvGrpSpPr>
        <p:grpSpPr>
          <a:xfrm>
            <a:off x="7399099" y="1889764"/>
            <a:ext cx="1908000" cy="3605342"/>
            <a:chOff x="2836250" y="1889764"/>
            <a:chExt cx="1908000" cy="3605342"/>
          </a:xfrm>
        </p:grpSpPr>
        <p:sp>
          <p:nvSpPr>
            <p:cNvPr id="41" name="직사각형 40">
              <a:extLst>
                <a:ext uri="{FF2B5EF4-FFF2-40B4-BE49-F238E27FC236}">
                  <a16:creationId xmlns:a16="http://schemas.microsoft.com/office/drawing/2014/main" id="{B9D660DE-82FA-441F-B925-C1EAE78ECB0D}"/>
                </a:ext>
              </a:extLst>
            </p:cNvPr>
            <p:cNvSpPr/>
            <p:nvPr/>
          </p:nvSpPr>
          <p:spPr>
            <a:xfrm>
              <a:off x="2836250" y="1889764"/>
              <a:ext cx="1908000" cy="3605342"/>
            </a:xfrm>
            <a:prstGeom prst="rect">
              <a:avLst/>
            </a:prstGeom>
            <a:solidFill>
              <a:schemeClr val="bg1">
                <a:alpha val="37000"/>
              </a:schemeClr>
            </a:solidFill>
            <a:ln w="41275"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pic>
          <p:nvPicPr>
            <p:cNvPr id="42" name="그래픽 41">
              <a:extLst>
                <a:ext uri="{FF2B5EF4-FFF2-40B4-BE49-F238E27FC236}">
                  <a16:creationId xmlns:a16="http://schemas.microsoft.com/office/drawing/2014/main" id="{EE6DE637-43A4-43FE-8124-6D911CBCF9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203764" y="2296027"/>
              <a:ext cx="1206892" cy="120689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317861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제목 5">
            <a:extLst>
              <a:ext uri="{FF2B5EF4-FFF2-40B4-BE49-F238E27FC236}">
                <a16:creationId xmlns:a16="http://schemas.microsoft.com/office/drawing/2014/main" id="{FE204D8C-8ED4-429F-B589-2BE22B636C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i="0" dirty="0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  <a:endParaRPr lang="ko-KR" altLang="en-US" i="0" dirty="0">
              <a:solidFill>
                <a:srgbClr val="0011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>
                <a:latin typeface="Arial" panose="020B0604020202020204" pitchFamily="34" charset="0"/>
                <a:ea typeface="Noto Sans KR Regular" panose="020B0500000000000000"/>
                <a:cs typeface="Arial" panose="020B0604020202020204" pitchFamily="34" charset="0"/>
              </a:rPr>
              <a:pPr/>
              <a:t>7</a:t>
            </a:fld>
            <a:endParaRPr lang="ko-KR" altLang="en-US">
              <a:latin typeface="Arial" panose="020B0604020202020204" pitchFamily="34" charset="0"/>
              <a:ea typeface="Noto Sans KR Regular" panose="020B0500000000000000"/>
              <a:cs typeface="Arial" panose="020B0604020202020204" pitchFamily="34" charset="0"/>
            </a:endParaRPr>
          </a:p>
        </p:txBody>
      </p:sp>
      <p:graphicFrame>
        <p:nvGraphicFramePr>
          <p:cNvPr id="28" name="표 14">
            <a:extLst>
              <a:ext uri="{FF2B5EF4-FFF2-40B4-BE49-F238E27FC236}">
                <a16:creationId xmlns:a16="http://schemas.microsoft.com/office/drawing/2014/main" id="{F3833D94-6DA8-4F0E-8649-EC75DCD1455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317940"/>
              </p:ext>
            </p:extLst>
          </p:nvPr>
        </p:nvGraphicFramePr>
        <p:xfrm>
          <a:off x="533049" y="4045377"/>
          <a:ext cx="3167994" cy="1846552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711738">
                  <a:extLst>
                    <a:ext uri="{9D8B030D-6E8A-4147-A177-3AD203B41FA5}">
                      <a16:colId xmlns:a16="http://schemas.microsoft.com/office/drawing/2014/main" val="371338259"/>
                    </a:ext>
                  </a:extLst>
                </a:gridCol>
                <a:gridCol w="2456256">
                  <a:extLst>
                    <a:ext uri="{9D8B030D-6E8A-4147-A177-3AD203B41FA5}">
                      <a16:colId xmlns:a16="http://schemas.microsoft.com/office/drawing/2014/main" val="3789221051"/>
                    </a:ext>
                  </a:extLst>
                </a:gridCol>
              </a:tblGrid>
              <a:tr h="2898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사 명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㈜테크웨이즈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7041459"/>
                  </a:ext>
                </a:extLst>
              </a:tr>
              <a:tr h="289814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설립일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2003</a:t>
                      </a:r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년 </a:t>
                      </a:r>
                      <a:r>
                        <a:rPr lang="en-US" altLang="ko-KR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9</a:t>
                      </a:r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월 </a:t>
                      </a:r>
                      <a:r>
                        <a:rPr lang="en-US" altLang="ko-KR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19</a:t>
                      </a:r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일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25416303"/>
                  </a:ext>
                </a:extLst>
              </a:tr>
              <a:tr h="3167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인원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70</a:t>
                      </a:r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26267900"/>
                  </a:ext>
                </a:extLst>
              </a:tr>
              <a:tr h="3167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대표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백승학</a:t>
                      </a:r>
                      <a:r>
                        <a:rPr lang="en-US" altLang="ko-KR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, </a:t>
                      </a:r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장윤환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3306343"/>
                  </a:ext>
                </a:extLst>
              </a:tr>
              <a:tr h="3167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신용등급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BBB0</a:t>
                      </a:r>
                      <a:endParaRPr lang="ko-KR" altLang="en-US" sz="1000" b="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4669693"/>
                  </a:ext>
                </a:extLst>
              </a:tr>
              <a:tr h="31673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소   재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000" b="0" dirty="0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경기도 용인시 광교 </a:t>
                      </a:r>
                      <a:r>
                        <a:rPr lang="ko-KR" altLang="en-US" sz="1000" b="0" dirty="0" err="1">
                          <a:solidFill>
                            <a:srgbClr val="002060"/>
                          </a:solidFill>
                          <a:latin typeface="+mn-ea"/>
                          <a:ea typeface="+mn-ea"/>
                          <a:cs typeface="Arial" panose="020B0604020202020204" pitchFamily="34" charset="0"/>
                        </a:rPr>
                        <a:t>우미뉴브</a:t>
                      </a:r>
                      <a:endParaRPr lang="ko-KR" altLang="en-US" sz="1000" b="0" dirty="0">
                        <a:solidFill>
                          <a:srgbClr val="002060"/>
                        </a:solidFill>
                        <a:latin typeface="+mn-ea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3692939"/>
                  </a:ext>
                </a:extLst>
              </a:tr>
            </a:tbl>
          </a:graphicData>
        </a:graphic>
      </p:graphicFrame>
      <p:graphicFrame>
        <p:nvGraphicFramePr>
          <p:cNvPr id="35" name="차트 34">
            <a:extLst>
              <a:ext uri="{FF2B5EF4-FFF2-40B4-BE49-F238E27FC236}">
                <a16:creationId xmlns:a16="http://schemas.microsoft.com/office/drawing/2014/main" id="{2292D601-2C0E-437D-AE46-2B6A1437BB2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41414422"/>
              </p:ext>
            </p:extLst>
          </p:nvPr>
        </p:nvGraphicFramePr>
        <p:xfrm>
          <a:off x="4235920" y="-64950"/>
          <a:ext cx="5309033" cy="62749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6" name="직선 화살표 연결선 35">
            <a:extLst>
              <a:ext uri="{FF2B5EF4-FFF2-40B4-BE49-F238E27FC236}">
                <a16:creationId xmlns:a16="http://schemas.microsoft.com/office/drawing/2014/main" id="{18C7513E-4B74-4131-8372-059ACC3AA985}"/>
              </a:ext>
            </a:extLst>
          </p:cNvPr>
          <p:cNvCxnSpPr>
            <a:cxnSpLocks/>
          </p:cNvCxnSpPr>
          <p:nvPr/>
        </p:nvCxnSpPr>
        <p:spPr>
          <a:xfrm flipV="1">
            <a:off x="4800971" y="2592923"/>
            <a:ext cx="4531387" cy="3054685"/>
          </a:xfrm>
          <a:prstGeom prst="straightConnector1">
            <a:avLst/>
          </a:prstGeom>
          <a:ln w="63500"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46000">
                  <a:schemeClr val="accent1">
                    <a:lumMod val="45000"/>
                    <a:lumOff val="55000"/>
                  </a:schemeClr>
                </a:gs>
                <a:gs pos="69000">
                  <a:schemeClr val="accent2">
                    <a:lumMod val="40000"/>
                    <a:lumOff val="60000"/>
                  </a:schemeClr>
                </a:gs>
                <a:gs pos="100000">
                  <a:schemeClr val="accent2"/>
                </a:gs>
              </a:gsLst>
              <a:lin ang="5400000" scaled="1"/>
            </a:gra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F9E69E74-E575-40F9-B886-4020B27493C8}"/>
              </a:ext>
            </a:extLst>
          </p:cNvPr>
          <p:cNvGrpSpPr/>
          <p:nvPr/>
        </p:nvGrpSpPr>
        <p:grpSpPr>
          <a:xfrm>
            <a:off x="393218" y="1602580"/>
            <a:ext cx="4986539" cy="1880390"/>
            <a:chOff x="4026514" y="3546299"/>
            <a:chExt cx="5038278" cy="2006668"/>
          </a:xfrm>
        </p:grpSpPr>
        <p:pic>
          <p:nvPicPr>
            <p:cNvPr id="50" name="그림 49">
              <a:extLst>
                <a:ext uri="{FF2B5EF4-FFF2-40B4-BE49-F238E27FC236}">
                  <a16:creationId xmlns:a16="http://schemas.microsoft.com/office/drawing/2014/main" id="{E1E2FA72-0641-49D6-9760-6A96017F9C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2490" t="6964" b="40362"/>
            <a:stretch/>
          </p:blipFill>
          <p:spPr>
            <a:xfrm>
              <a:off x="6096154" y="3546299"/>
              <a:ext cx="1269676" cy="1080000"/>
            </a:xfrm>
            <a:prstGeom prst="rect">
              <a:avLst/>
            </a:prstGeom>
          </p:spPr>
        </p:pic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A675ACFB-CDC5-4270-B545-15EDBB0848A8}"/>
                </a:ext>
              </a:extLst>
            </p:cNvPr>
            <p:cNvCxnSpPr>
              <a:cxnSpLocks/>
            </p:cNvCxnSpPr>
            <p:nvPr/>
          </p:nvCxnSpPr>
          <p:spPr>
            <a:xfrm>
              <a:off x="5731240" y="3587353"/>
              <a:ext cx="0" cy="1936296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4" name="그림 53">
              <a:extLst>
                <a:ext uri="{FF2B5EF4-FFF2-40B4-BE49-F238E27FC236}">
                  <a16:creationId xmlns:a16="http://schemas.microsoft.com/office/drawing/2014/main" id="{B3E84BAB-7E25-4A47-AE5E-31FBDCA603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7938" t="6964" r="34566" b="40362"/>
            <a:stretch/>
          </p:blipFill>
          <p:spPr>
            <a:xfrm>
              <a:off x="4184349" y="3546299"/>
              <a:ext cx="1269016" cy="1080000"/>
            </a:xfrm>
            <a:prstGeom prst="rect">
              <a:avLst/>
            </a:prstGeom>
          </p:spPr>
        </p:pic>
        <p:pic>
          <p:nvPicPr>
            <p:cNvPr id="55" name="그림 54">
              <a:extLst>
                <a:ext uri="{FF2B5EF4-FFF2-40B4-BE49-F238E27FC236}">
                  <a16:creationId xmlns:a16="http://schemas.microsoft.com/office/drawing/2014/main" id="{53DCD894-4588-4F02-8BDF-6A74F14D71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022" t="6964" r="65482" b="40362"/>
            <a:stretch/>
          </p:blipFill>
          <p:spPr>
            <a:xfrm>
              <a:off x="7568056" y="3587353"/>
              <a:ext cx="1269024" cy="1080000"/>
            </a:xfrm>
            <a:prstGeom prst="rect">
              <a:avLst/>
            </a:prstGeom>
          </p:spPr>
        </p:pic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BC2F6AB-2C86-42B7-A756-4A8788499D6C}"/>
                </a:ext>
              </a:extLst>
            </p:cNvPr>
            <p:cNvSpPr txBox="1"/>
            <p:nvPr/>
          </p:nvSpPr>
          <p:spPr>
            <a:xfrm>
              <a:off x="4026514" y="4814304"/>
              <a:ext cx="1704723" cy="737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b="1" dirty="0" err="1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비젼</a:t>
              </a:r>
              <a:endParaRPr lang="en-US" altLang="ko-KR" sz="11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endParaRPr lang="en-US" altLang="ko-KR" sz="9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r>
                <a:rPr lang="en-US" altLang="ko-KR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</a:t>
              </a:r>
              <a:r>
                <a:rPr lang="ko-KR" altLang="en-US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전직원의 프로페셔널화</a:t>
              </a:r>
              <a:endParaRPr lang="en-US" altLang="ko-KR" sz="9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r>
                <a:rPr lang="en-US" altLang="ko-KR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</a:t>
              </a:r>
              <a:r>
                <a:rPr lang="ko-KR" altLang="en-US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테스트 분야의 신기술창조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412CC97-479B-4BB6-BF57-A64A7892316B}"/>
                </a:ext>
              </a:extLst>
            </p:cNvPr>
            <p:cNvSpPr txBox="1"/>
            <p:nvPr/>
          </p:nvSpPr>
          <p:spPr>
            <a:xfrm>
              <a:off x="5794740" y="4814304"/>
              <a:ext cx="1591242" cy="7372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행동방식</a:t>
              </a:r>
              <a:endParaRPr lang="en-US" altLang="ko-KR" sz="11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pPr algn="ctr"/>
              <a:endParaRPr lang="en-US" altLang="ko-KR" sz="9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r>
                <a:rPr lang="en-US" altLang="ko-KR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-100</a:t>
              </a:r>
              <a:r>
                <a:rPr lang="ko-KR" altLang="en-US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년을 준비하는 기업</a:t>
              </a:r>
              <a:endParaRPr lang="en-US" altLang="ko-KR" sz="9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r>
                <a:rPr lang="en-US" altLang="ko-KR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</a:t>
              </a:r>
              <a:r>
                <a:rPr lang="ko-KR" altLang="en-US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약속을 소중히 하는 기업</a:t>
              </a:r>
              <a:endParaRPr lang="en-US" altLang="ko-KR" sz="9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31B9473A-A8BF-474E-9D30-44FE0450D236}"/>
                </a:ext>
              </a:extLst>
            </p:cNvPr>
            <p:cNvSpPr txBox="1"/>
            <p:nvPr/>
          </p:nvSpPr>
          <p:spPr>
            <a:xfrm>
              <a:off x="7443426" y="4814304"/>
              <a:ext cx="1621366" cy="57924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100" b="1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경영이념</a:t>
              </a:r>
              <a:endParaRPr lang="en-US" altLang="ko-KR" sz="11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pPr algn="ctr"/>
              <a:endParaRPr lang="en-US" altLang="ko-KR" sz="9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  <a:p>
              <a:r>
                <a:rPr lang="en-US" altLang="ko-KR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-</a:t>
              </a:r>
              <a:r>
                <a:rPr lang="ko-KR" altLang="en-US" sz="900" dirty="0">
                  <a:solidFill>
                    <a:srgbClr val="00113A"/>
                  </a:solidFill>
                  <a:latin typeface="Calibri" panose="020F0502020204030204" pitchFamily="34" charset="0"/>
                  <a:ea typeface="+mj-ea"/>
                  <a:cs typeface="Calibri" panose="020F0502020204030204" pitchFamily="34" charset="0"/>
                </a:rPr>
                <a:t>고객과 함께 행복 창조</a:t>
              </a:r>
              <a:endParaRPr lang="en-US" altLang="ko-KR" sz="9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endParaRPr>
            </a:p>
          </p:txBody>
        </p:sp>
        <p:cxnSp>
          <p:nvCxnSpPr>
            <p:cNvPr id="68" name="직선 연결선 67">
              <a:extLst>
                <a:ext uri="{FF2B5EF4-FFF2-40B4-BE49-F238E27FC236}">
                  <a16:creationId xmlns:a16="http://schemas.microsoft.com/office/drawing/2014/main" id="{9A4C91CE-6058-46BD-9849-CC7ADBA5F03E}"/>
                </a:ext>
              </a:extLst>
            </p:cNvPr>
            <p:cNvCxnSpPr>
              <a:cxnSpLocks/>
            </p:cNvCxnSpPr>
            <p:nvPr/>
          </p:nvCxnSpPr>
          <p:spPr>
            <a:xfrm>
              <a:off x="7385981" y="3616671"/>
              <a:ext cx="0" cy="1936296"/>
            </a:xfrm>
            <a:prstGeom prst="line">
              <a:avLst/>
            </a:prstGeom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ECB3E47E-1702-44AD-8694-034BD79B3AAA}"/>
              </a:ext>
            </a:extLst>
          </p:cNvPr>
          <p:cNvSpPr txBox="1"/>
          <p:nvPr/>
        </p:nvSpPr>
        <p:spPr>
          <a:xfrm>
            <a:off x="393219" y="600724"/>
            <a:ext cx="91195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자동차</a:t>
            </a:r>
            <a:r>
              <a:rPr lang="en-US" altLang="ko-KR" sz="1200" dirty="0">
                <a:solidFill>
                  <a:srgbClr val="00113A"/>
                </a:solidFill>
                <a:latin typeface="+mj-ea"/>
                <a:ea typeface="+mj-ea"/>
              </a:rPr>
              <a:t>·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전자통신 산업의 제어 계측 및 평가 시스템 전문 기업인 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㈜테크웨이즈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는 현실에 만족하지 않고 지속적으로 신기술 및  신규사업을 발굴하여</a:t>
            </a:r>
            <a:r>
              <a:rPr lang="en-US" altLang="ko-KR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모범적인 성장을 이루고 있으며 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고객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과 함께 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행복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을 나누는 경영 이념으로 </a:t>
            </a:r>
            <a:r>
              <a:rPr lang="en-US" altLang="ko-KR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100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년 기업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을 준비하고 있습니다</a:t>
            </a:r>
            <a:r>
              <a:rPr lang="en-US" altLang="ko-KR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</a:t>
            </a:r>
          </a:p>
          <a:p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약속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을 소중히 여기고 투명한 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경영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방식과 기업이윤의 사회적 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환원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을 통해 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행복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과</a:t>
            </a:r>
            <a:r>
              <a:rPr lang="en-US" altLang="ko-KR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</a:t>
            </a:r>
            <a:r>
              <a:rPr lang="ko-KR" altLang="en-US" sz="1200" b="1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나눔</a:t>
            </a:r>
            <a:r>
              <a:rPr lang="ko-KR" altLang="en-US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을 실천하고 있습니다</a:t>
            </a:r>
            <a:r>
              <a:rPr lang="en-US" altLang="ko-KR" sz="1200" dirty="0">
                <a:solidFill>
                  <a:srgbClr val="00113A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8765E-3DC6-40A6-B069-172D55BEC99C}"/>
              </a:ext>
            </a:extLst>
          </p:cNvPr>
          <p:cNvSpPr txBox="1"/>
          <p:nvPr/>
        </p:nvSpPr>
        <p:spPr>
          <a:xfrm>
            <a:off x="8397766" y="6102293"/>
            <a:ext cx="140947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</a:rPr>
              <a:t>매출액 기준 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</a:rPr>
              <a:t>/ 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</a:rPr>
              <a:t>단위</a:t>
            </a:r>
            <a:r>
              <a:rPr lang="en-US" altLang="ko-KR" sz="800" dirty="0">
                <a:solidFill>
                  <a:schemeClr val="bg2">
                    <a:lumMod val="50000"/>
                  </a:schemeClr>
                </a:solidFill>
              </a:rPr>
              <a:t>:</a:t>
            </a:r>
            <a:r>
              <a:rPr lang="ko-KR" altLang="en-US" sz="800" dirty="0">
                <a:solidFill>
                  <a:schemeClr val="bg2">
                    <a:lumMod val="50000"/>
                  </a:schemeClr>
                </a:solidFill>
              </a:rPr>
              <a:t>억원</a:t>
            </a:r>
          </a:p>
        </p:txBody>
      </p:sp>
    </p:spTree>
    <p:extLst>
      <p:ext uri="{BB962C8B-B14F-4D97-AF65-F5344CB8AC3E}">
        <p14:creationId xmlns:p14="http://schemas.microsoft.com/office/powerpoint/2010/main" val="22680055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슬라이드 번호 개체 틀 2">
            <a:extLst>
              <a:ext uri="{FF2B5EF4-FFF2-40B4-BE49-F238E27FC236}">
                <a16:creationId xmlns:a16="http://schemas.microsoft.com/office/drawing/2014/main" id="{2782406A-EF14-49E8-A3C5-C6C38794E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8</a:t>
            </a:fld>
            <a:endParaRPr lang="ko-KR" altLang="en-US"/>
          </a:p>
        </p:txBody>
      </p:sp>
      <p:pic>
        <p:nvPicPr>
          <p:cNvPr id="39" name="그림 38" descr="자동차, 주차, 앉아있는, 파란색이(가) 표시된 사진&#10;&#10;자동 생성된 설명">
            <a:extLst>
              <a:ext uri="{FF2B5EF4-FFF2-40B4-BE49-F238E27FC236}">
                <a16:creationId xmlns:a16="http://schemas.microsoft.com/office/drawing/2014/main" id="{44785D9D-6185-4B44-9D0D-04E4FB5CDDB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605" y="3644096"/>
            <a:ext cx="3430264" cy="2412000"/>
          </a:xfrm>
          <a:prstGeom prst="rect">
            <a:avLst/>
          </a:prstGeom>
        </p:spPr>
      </p:pic>
      <p:sp>
        <p:nvSpPr>
          <p:cNvPr id="40" name="제목 1">
            <a:extLst>
              <a:ext uri="{FF2B5EF4-FFF2-40B4-BE49-F238E27FC236}">
                <a16:creationId xmlns:a16="http://schemas.microsoft.com/office/drawing/2014/main" id="{90F482B5-444C-4E70-ACDD-EBA03EF6410A}"/>
              </a:ext>
            </a:extLst>
          </p:cNvPr>
          <p:cNvSpPr txBox="1">
            <a:spLocks/>
          </p:cNvSpPr>
          <p:nvPr/>
        </p:nvSpPr>
        <p:spPr>
          <a:xfrm>
            <a:off x="6284991" y="4679318"/>
            <a:ext cx="3480948" cy="6836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600" b="1" i="1" kern="1200">
                <a:solidFill>
                  <a:schemeClr val="tx1"/>
                </a:solidFill>
                <a:latin typeface="+mj-ea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n-US" altLang="ko-KR" sz="1200" dirty="0">
                <a:solidFill>
                  <a:srgbClr val="1B2241"/>
                </a:solidFill>
                <a:latin typeface="Noto Sans KR Bold" panose="020B0800000000000000" pitchFamily="34" charset="-127"/>
                <a:ea typeface="Noto Sans KR Bold" panose="020B0800000000000000" pitchFamily="34" charset="-127"/>
                <a:cs typeface="Arial Unicode MS" pitchFamily="50" charset="-127"/>
              </a:rPr>
              <a:t>We are professionals in Automotive Testing</a:t>
            </a:r>
            <a:endParaRPr lang="ko-KR" altLang="en-US" sz="1200" dirty="0">
              <a:latin typeface="Noto Sans KR Bold" panose="020B0800000000000000" pitchFamily="34" charset="-127"/>
              <a:ea typeface="Noto Sans KR Bold" panose="020B0800000000000000" pitchFamily="34" charset="-127"/>
            </a:endParaRPr>
          </a:p>
        </p:txBody>
      </p:sp>
      <p:cxnSp>
        <p:nvCxnSpPr>
          <p:cNvPr id="7" name="직선 연결선 6">
            <a:extLst>
              <a:ext uri="{FF2B5EF4-FFF2-40B4-BE49-F238E27FC236}">
                <a16:creationId xmlns:a16="http://schemas.microsoft.com/office/drawing/2014/main" id="{1D1DD840-FEB4-4954-A8CF-237E52F9DEE6}"/>
              </a:ext>
            </a:extLst>
          </p:cNvPr>
          <p:cNvCxnSpPr>
            <a:cxnSpLocks/>
          </p:cNvCxnSpPr>
          <p:nvPr/>
        </p:nvCxnSpPr>
        <p:spPr>
          <a:xfrm flipV="1">
            <a:off x="732780" y="2353005"/>
            <a:ext cx="8186186" cy="2488127"/>
          </a:xfrm>
          <a:prstGeom prst="line">
            <a:avLst/>
          </a:prstGeom>
          <a:ln w="19050">
            <a:solidFill>
              <a:srgbClr val="142A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타원 1">
            <a:extLst>
              <a:ext uri="{FF2B5EF4-FFF2-40B4-BE49-F238E27FC236}">
                <a16:creationId xmlns:a16="http://schemas.microsoft.com/office/drawing/2014/main" id="{81F20C65-2102-41E9-983B-2D2A62A2B8AB}"/>
              </a:ext>
            </a:extLst>
          </p:cNvPr>
          <p:cNvSpPr/>
          <p:nvPr/>
        </p:nvSpPr>
        <p:spPr>
          <a:xfrm>
            <a:off x="1159512" y="4229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2003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52" name="타원 51">
            <a:extLst>
              <a:ext uri="{FF2B5EF4-FFF2-40B4-BE49-F238E27FC236}">
                <a16:creationId xmlns:a16="http://schemas.microsoft.com/office/drawing/2014/main" id="{79723F2E-99CA-4A18-B3BB-2928173CE7DC}"/>
              </a:ext>
            </a:extLst>
          </p:cNvPr>
          <p:cNvSpPr/>
          <p:nvPr/>
        </p:nvSpPr>
        <p:spPr>
          <a:xfrm>
            <a:off x="2815512" y="3725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2009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51" name="타원 50">
            <a:extLst>
              <a:ext uri="{FF2B5EF4-FFF2-40B4-BE49-F238E27FC236}">
                <a16:creationId xmlns:a16="http://schemas.microsoft.com/office/drawing/2014/main" id="{ADE03ADE-C54A-4DA8-ABA0-CCDA40752401}"/>
              </a:ext>
            </a:extLst>
          </p:cNvPr>
          <p:cNvSpPr/>
          <p:nvPr/>
        </p:nvSpPr>
        <p:spPr>
          <a:xfrm>
            <a:off x="1987512" y="3977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2006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cxnSp>
        <p:nvCxnSpPr>
          <p:cNvPr id="17" name="직선 연결선 16">
            <a:extLst>
              <a:ext uri="{FF2B5EF4-FFF2-40B4-BE49-F238E27FC236}">
                <a16:creationId xmlns:a16="http://schemas.microsoft.com/office/drawing/2014/main" id="{073D7FE0-57E5-43FE-B238-1DDAC5E3A0BE}"/>
              </a:ext>
            </a:extLst>
          </p:cNvPr>
          <p:cNvCxnSpPr/>
          <p:nvPr/>
        </p:nvCxnSpPr>
        <p:spPr>
          <a:xfrm>
            <a:off x="704692" y="5240389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직선 연결선 58">
            <a:extLst>
              <a:ext uri="{FF2B5EF4-FFF2-40B4-BE49-F238E27FC236}">
                <a16:creationId xmlns:a16="http://schemas.microsoft.com/office/drawing/2014/main" id="{6B02FB10-B878-4FA2-BF29-A901817A4D46}"/>
              </a:ext>
            </a:extLst>
          </p:cNvPr>
          <p:cNvCxnSpPr/>
          <p:nvPr/>
        </p:nvCxnSpPr>
        <p:spPr>
          <a:xfrm>
            <a:off x="1493857" y="3830157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직선 연결선 59">
            <a:extLst>
              <a:ext uri="{FF2B5EF4-FFF2-40B4-BE49-F238E27FC236}">
                <a16:creationId xmlns:a16="http://schemas.microsoft.com/office/drawing/2014/main" id="{F7E5878C-7BA4-4EC7-89EA-FDA15705CA8B}"/>
              </a:ext>
            </a:extLst>
          </p:cNvPr>
          <p:cNvCxnSpPr/>
          <p:nvPr/>
        </p:nvCxnSpPr>
        <p:spPr>
          <a:xfrm>
            <a:off x="2347512" y="4717010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직선 연결선 60">
            <a:extLst>
              <a:ext uri="{FF2B5EF4-FFF2-40B4-BE49-F238E27FC236}">
                <a16:creationId xmlns:a16="http://schemas.microsoft.com/office/drawing/2014/main" id="{6FFEBAC5-F38E-4701-A34B-4626E05C3FBB}"/>
              </a:ext>
            </a:extLst>
          </p:cNvPr>
          <p:cNvCxnSpPr/>
          <p:nvPr/>
        </p:nvCxnSpPr>
        <p:spPr>
          <a:xfrm>
            <a:off x="3170169" y="3323372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직선 연결선 61">
            <a:extLst>
              <a:ext uri="{FF2B5EF4-FFF2-40B4-BE49-F238E27FC236}">
                <a16:creationId xmlns:a16="http://schemas.microsoft.com/office/drawing/2014/main" id="{92B247D0-0D74-4952-A541-3457AD61BCA6}"/>
              </a:ext>
            </a:extLst>
          </p:cNvPr>
          <p:cNvCxnSpPr/>
          <p:nvPr/>
        </p:nvCxnSpPr>
        <p:spPr>
          <a:xfrm>
            <a:off x="4815934" y="2829311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연결선 62">
            <a:extLst>
              <a:ext uri="{FF2B5EF4-FFF2-40B4-BE49-F238E27FC236}">
                <a16:creationId xmlns:a16="http://schemas.microsoft.com/office/drawing/2014/main" id="{EA1C3A5B-785A-4778-B278-D886545C60F1}"/>
              </a:ext>
            </a:extLst>
          </p:cNvPr>
          <p:cNvCxnSpPr/>
          <p:nvPr/>
        </p:nvCxnSpPr>
        <p:spPr>
          <a:xfrm>
            <a:off x="5679390" y="3700716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직선 연결선 63">
            <a:extLst>
              <a:ext uri="{FF2B5EF4-FFF2-40B4-BE49-F238E27FC236}">
                <a16:creationId xmlns:a16="http://schemas.microsoft.com/office/drawing/2014/main" id="{D77420B3-D229-479D-B372-D0465BB66736}"/>
              </a:ext>
            </a:extLst>
          </p:cNvPr>
          <p:cNvCxnSpPr/>
          <p:nvPr/>
        </p:nvCxnSpPr>
        <p:spPr>
          <a:xfrm>
            <a:off x="4014754" y="4209254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연결선 64">
            <a:extLst>
              <a:ext uri="{FF2B5EF4-FFF2-40B4-BE49-F238E27FC236}">
                <a16:creationId xmlns:a16="http://schemas.microsoft.com/office/drawing/2014/main" id="{0FF5273B-B9C3-48C7-BE63-72042412861D}"/>
              </a:ext>
            </a:extLst>
          </p:cNvPr>
          <p:cNvCxnSpPr/>
          <p:nvPr/>
        </p:nvCxnSpPr>
        <p:spPr>
          <a:xfrm>
            <a:off x="6466553" y="2335121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직선 연결선 65">
            <a:extLst>
              <a:ext uri="{FF2B5EF4-FFF2-40B4-BE49-F238E27FC236}">
                <a16:creationId xmlns:a16="http://schemas.microsoft.com/office/drawing/2014/main" id="{9AD4C3EB-853C-4337-9D25-7CAD0D0CE50C}"/>
              </a:ext>
            </a:extLst>
          </p:cNvPr>
          <p:cNvCxnSpPr/>
          <p:nvPr/>
        </p:nvCxnSpPr>
        <p:spPr>
          <a:xfrm>
            <a:off x="8127272" y="2353005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직선 연결선 66">
            <a:extLst>
              <a:ext uri="{FF2B5EF4-FFF2-40B4-BE49-F238E27FC236}">
                <a16:creationId xmlns:a16="http://schemas.microsoft.com/office/drawing/2014/main" id="{15BCCB13-9540-4ACF-B0A2-F90592E63AB1}"/>
              </a:ext>
            </a:extLst>
          </p:cNvPr>
          <p:cNvCxnSpPr/>
          <p:nvPr/>
        </p:nvCxnSpPr>
        <p:spPr>
          <a:xfrm>
            <a:off x="8976530" y="2711372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26A4A961-FED5-41FF-A53B-E738D2E90A9C}"/>
              </a:ext>
            </a:extLst>
          </p:cNvPr>
          <p:cNvSpPr txBox="1"/>
          <p:nvPr/>
        </p:nvSpPr>
        <p:spPr>
          <a:xfrm>
            <a:off x="261497" y="5586271"/>
            <a:ext cx="91723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>
                <a:latin typeface="+mj-ea"/>
                <a:ea typeface="+mj-ea"/>
              </a:rPr>
              <a:t>캔시스템 설립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7DB3B98C-5120-42C0-A693-625A4EAADB0B}"/>
              </a:ext>
            </a:extLst>
          </p:cNvPr>
          <p:cNvSpPr txBox="1"/>
          <p:nvPr/>
        </p:nvSpPr>
        <p:spPr>
          <a:xfrm>
            <a:off x="842447" y="3610581"/>
            <a:ext cx="134363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>
                <a:latin typeface="+mj-ea"/>
                <a:ea typeface="+mj-ea"/>
              </a:rPr>
              <a:t>㈜ 캔시스템 법인 전환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173875A1-A0D5-45DE-BBFF-2F1488833D28}"/>
              </a:ext>
            </a:extLst>
          </p:cNvPr>
          <p:cNvSpPr txBox="1"/>
          <p:nvPr/>
        </p:nvSpPr>
        <p:spPr>
          <a:xfrm>
            <a:off x="1519512" y="5066686"/>
            <a:ext cx="1729961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 sz="900" dirty="0">
                <a:latin typeface="+mj-ea"/>
                <a:ea typeface="+mj-ea"/>
              </a:rPr>
              <a:t>㈜ 캔시스템 부설 연구소 설립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2F893B4B-4B00-4F88-92C6-819F88C393ED}"/>
              </a:ext>
            </a:extLst>
          </p:cNvPr>
          <p:cNvSpPr txBox="1"/>
          <p:nvPr/>
        </p:nvSpPr>
        <p:spPr>
          <a:xfrm>
            <a:off x="2192497" y="2959472"/>
            <a:ext cx="19752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특허청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차량정보 이미지 처리장치</a:t>
            </a:r>
            <a:r>
              <a:rPr lang="en-US" altLang="ko-KR" sz="900" dirty="0">
                <a:latin typeface="+mj-ea"/>
                <a:ea typeface="+mj-ea"/>
              </a:rPr>
              <a:t>’</a:t>
            </a: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특허 취득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162AE8DE-D92C-4446-8610-27E6D7ADE4D9}"/>
              </a:ext>
            </a:extLst>
          </p:cNvPr>
          <p:cNvSpPr txBox="1"/>
          <p:nvPr/>
        </p:nvSpPr>
        <p:spPr>
          <a:xfrm>
            <a:off x="3473282" y="2488184"/>
            <a:ext cx="2664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기술보증기금</a:t>
            </a:r>
            <a:r>
              <a:rPr lang="en-US" altLang="ko-KR" sz="900" dirty="0">
                <a:latin typeface="+mj-ea"/>
                <a:ea typeface="+mj-ea"/>
              </a:rPr>
              <a:t>(KLBO) ‘</a:t>
            </a:r>
            <a:r>
              <a:rPr lang="ko-KR" altLang="en-US" sz="900" dirty="0">
                <a:latin typeface="+mj-ea"/>
                <a:ea typeface="+mj-ea"/>
              </a:rPr>
              <a:t>기술평가등급</a:t>
            </a:r>
            <a:r>
              <a:rPr lang="en-US" altLang="ko-KR" sz="900" dirty="0">
                <a:latin typeface="+mj-ea"/>
                <a:ea typeface="+mj-ea"/>
              </a:rPr>
              <a:t>(A</a:t>
            </a:r>
            <a:r>
              <a:rPr lang="ko-KR" altLang="en-US" sz="900" dirty="0">
                <a:latin typeface="+mj-ea"/>
                <a:ea typeface="+mj-ea"/>
              </a:rPr>
              <a:t>등급</a:t>
            </a:r>
            <a:r>
              <a:rPr lang="en-US" altLang="ko-KR" sz="900" dirty="0">
                <a:latin typeface="+mj-ea"/>
                <a:ea typeface="+mj-ea"/>
              </a:rPr>
              <a:t>)’ </a:t>
            </a:r>
            <a:r>
              <a:rPr lang="ko-KR" altLang="en-US" sz="900" dirty="0">
                <a:latin typeface="+mj-ea"/>
                <a:ea typeface="+mj-ea"/>
              </a:rPr>
              <a:t>인증</a:t>
            </a:r>
            <a:endParaRPr lang="en-US" altLang="ko-KR" sz="900" dirty="0">
              <a:latin typeface="+mj-ea"/>
              <a:ea typeface="+mj-ea"/>
            </a:endParaRP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경기도청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유망중소기업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  <a:r>
              <a:rPr lang="ko-KR" altLang="en-US" sz="900" dirty="0">
                <a:latin typeface="+mj-ea"/>
                <a:ea typeface="+mj-ea"/>
              </a:rPr>
              <a:t>인증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2E3157-475D-4E2C-A326-23369EEA9B32}"/>
              </a:ext>
            </a:extLst>
          </p:cNvPr>
          <p:cNvSpPr txBox="1"/>
          <p:nvPr/>
        </p:nvSpPr>
        <p:spPr>
          <a:xfrm>
            <a:off x="4985193" y="4077174"/>
            <a:ext cx="139814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중소기업청</a:t>
            </a:r>
            <a:endParaRPr lang="en-US" altLang="ko-KR" sz="900" dirty="0">
              <a:latin typeface="+mj-ea"/>
              <a:ea typeface="+mj-ea"/>
            </a:endParaRP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기술혁신형 중소기업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확인서 취득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660901EA-547B-4B1E-9443-66A1E9F6DB82}"/>
              </a:ext>
            </a:extLst>
          </p:cNvPr>
          <p:cNvSpPr txBox="1"/>
          <p:nvPr/>
        </p:nvSpPr>
        <p:spPr>
          <a:xfrm>
            <a:off x="3449842" y="4581457"/>
            <a:ext cx="114967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매출액 </a:t>
            </a:r>
            <a:r>
              <a:rPr lang="en-US" altLang="ko-KR" sz="900" dirty="0">
                <a:latin typeface="+mj-ea"/>
                <a:ea typeface="+mj-ea"/>
              </a:rPr>
              <a:t>100</a:t>
            </a:r>
            <a:r>
              <a:rPr lang="ko-KR" altLang="en-US" sz="900" dirty="0">
                <a:latin typeface="+mj-ea"/>
                <a:ea typeface="+mj-ea"/>
              </a:rPr>
              <a:t>억 달성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85CE34F2-51D8-4BB5-A950-185C755939BC}"/>
              </a:ext>
            </a:extLst>
          </p:cNvPr>
          <p:cNvSpPr txBox="1"/>
          <p:nvPr/>
        </p:nvSpPr>
        <p:spPr>
          <a:xfrm>
            <a:off x="6606486" y="3585300"/>
            <a:ext cx="1418979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기술역량 우수기업 인증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38C76E3D-CDAB-4F18-B86F-AEF563C733F6}"/>
              </a:ext>
            </a:extLst>
          </p:cNvPr>
          <p:cNvSpPr txBox="1"/>
          <p:nvPr/>
        </p:nvSpPr>
        <p:spPr>
          <a:xfrm>
            <a:off x="7056828" y="1613380"/>
            <a:ext cx="213071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고용노동부 </a:t>
            </a:r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청년 친화 강소기업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  <a:r>
              <a:rPr lang="ko-KR" altLang="en-US" sz="900" dirty="0">
                <a:latin typeface="+mj-ea"/>
                <a:ea typeface="+mj-ea"/>
              </a:rPr>
              <a:t>선정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8CAEA3CB-D10D-42E1-A94E-16F302650758}"/>
              </a:ext>
            </a:extLst>
          </p:cNvPr>
          <p:cNvSpPr txBox="1"/>
          <p:nvPr/>
        </p:nvSpPr>
        <p:spPr>
          <a:xfrm>
            <a:off x="8271962" y="3127922"/>
            <a:ext cx="1418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사옥이전</a:t>
            </a:r>
            <a:r>
              <a:rPr lang="en-US" altLang="ko-KR" sz="900" dirty="0">
                <a:latin typeface="+mj-ea"/>
                <a:ea typeface="+mj-ea"/>
              </a:rPr>
              <a:t>, </a:t>
            </a:r>
          </a:p>
          <a:p>
            <a:pPr algn="ctr"/>
            <a:r>
              <a:rPr lang="ko-KR" altLang="en-US" sz="900" dirty="0">
                <a:latin typeface="+mj-ea"/>
                <a:ea typeface="+mj-ea"/>
              </a:rPr>
              <a:t>㈜테크웨이즈 사명 변경</a:t>
            </a:r>
          </a:p>
        </p:txBody>
      </p:sp>
      <p:sp>
        <p:nvSpPr>
          <p:cNvPr id="41" name="타원 40">
            <a:extLst>
              <a:ext uri="{FF2B5EF4-FFF2-40B4-BE49-F238E27FC236}">
                <a16:creationId xmlns:a16="http://schemas.microsoft.com/office/drawing/2014/main" id="{2EBA1FEB-5E9E-4350-ABC9-A48A75672829}"/>
              </a:ext>
            </a:extLst>
          </p:cNvPr>
          <p:cNvSpPr/>
          <p:nvPr/>
        </p:nvSpPr>
        <p:spPr>
          <a:xfrm>
            <a:off x="4471512" y="3221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2013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42" name="타원 41">
            <a:extLst>
              <a:ext uri="{FF2B5EF4-FFF2-40B4-BE49-F238E27FC236}">
                <a16:creationId xmlns:a16="http://schemas.microsoft.com/office/drawing/2014/main" id="{4B128653-C7C8-4FDE-96D6-75ADA737C3AF}"/>
              </a:ext>
            </a:extLst>
          </p:cNvPr>
          <p:cNvSpPr/>
          <p:nvPr/>
        </p:nvSpPr>
        <p:spPr>
          <a:xfrm>
            <a:off x="3643512" y="3473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2012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3" name="타원 42">
            <a:extLst>
              <a:ext uri="{FF2B5EF4-FFF2-40B4-BE49-F238E27FC236}">
                <a16:creationId xmlns:a16="http://schemas.microsoft.com/office/drawing/2014/main" id="{D36FD1D4-B1EC-4662-9E03-A640B5754702}"/>
              </a:ext>
            </a:extLst>
          </p:cNvPr>
          <p:cNvSpPr/>
          <p:nvPr/>
        </p:nvSpPr>
        <p:spPr>
          <a:xfrm>
            <a:off x="5299512" y="2969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2016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4" name="타원 43">
            <a:extLst>
              <a:ext uri="{FF2B5EF4-FFF2-40B4-BE49-F238E27FC236}">
                <a16:creationId xmlns:a16="http://schemas.microsoft.com/office/drawing/2014/main" id="{4278378D-BE3F-4C88-9208-0DA618AAFF9C}"/>
              </a:ext>
            </a:extLst>
          </p:cNvPr>
          <p:cNvSpPr/>
          <p:nvPr/>
        </p:nvSpPr>
        <p:spPr>
          <a:xfrm>
            <a:off x="6127512" y="2717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2017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45" name="타원 44">
            <a:extLst>
              <a:ext uri="{FF2B5EF4-FFF2-40B4-BE49-F238E27FC236}">
                <a16:creationId xmlns:a16="http://schemas.microsoft.com/office/drawing/2014/main" id="{2C38B0FC-1C5A-436A-A6D2-C3AF6231EAF6}"/>
              </a:ext>
            </a:extLst>
          </p:cNvPr>
          <p:cNvSpPr/>
          <p:nvPr/>
        </p:nvSpPr>
        <p:spPr>
          <a:xfrm>
            <a:off x="6955512" y="2465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2018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6" name="타원 45">
            <a:extLst>
              <a:ext uri="{FF2B5EF4-FFF2-40B4-BE49-F238E27FC236}">
                <a16:creationId xmlns:a16="http://schemas.microsoft.com/office/drawing/2014/main" id="{7F446C62-389B-4B86-B04C-A42005ED2771}"/>
              </a:ext>
            </a:extLst>
          </p:cNvPr>
          <p:cNvSpPr/>
          <p:nvPr/>
        </p:nvSpPr>
        <p:spPr>
          <a:xfrm>
            <a:off x="7783512" y="2213132"/>
            <a:ext cx="720000" cy="720000"/>
          </a:xfrm>
          <a:prstGeom prst="ellipse">
            <a:avLst/>
          </a:prstGeom>
          <a:solidFill>
            <a:srgbClr val="142A6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latin typeface="+mj-ea"/>
                <a:ea typeface="+mj-ea"/>
              </a:rPr>
              <a:t>2019</a:t>
            </a:r>
            <a:endParaRPr lang="ko-KR" altLang="en-US" sz="900" b="1" dirty="0">
              <a:latin typeface="+mj-ea"/>
              <a:ea typeface="+mj-ea"/>
            </a:endParaRPr>
          </a:p>
        </p:txBody>
      </p:sp>
      <p:sp>
        <p:nvSpPr>
          <p:cNvPr id="47" name="타원 46">
            <a:extLst>
              <a:ext uri="{FF2B5EF4-FFF2-40B4-BE49-F238E27FC236}">
                <a16:creationId xmlns:a16="http://schemas.microsoft.com/office/drawing/2014/main" id="{14F10450-82BC-4E41-80C3-E2040A9976A1}"/>
              </a:ext>
            </a:extLst>
          </p:cNvPr>
          <p:cNvSpPr/>
          <p:nvPr/>
        </p:nvSpPr>
        <p:spPr>
          <a:xfrm>
            <a:off x="8611512" y="1961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2020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50" name="타원 49">
            <a:extLst>
              <a:ext uri="{FF2B5EF4-FFF2-40B4-BE49-F238E27FC236}">
                <a16:creationId xmlns:a16="http://schemas.microsoft.com/office/drawing/2014/main" id="{A8EB9460-0473-47C1-B612-608B3F40EA47}"/>
              </a:ext>
            </a:extLst>
          </p:cNvPr>
          <p:cNvSpPr/>
          <p:nvPr/>
        </p:nvSpPr>
        <p:spPr>
          <a:xfrm>
            <a:off x="331512" y="4481132"/>
            <a:ext cx="720000" cy="720000"/>
          </a:xfrm>
          <a:prstGeom prst="ellipse">
            <a:avLst/>
          </a:prstGeom>
          <a:solidFill>
            <a:schemeClr val="bg1"/>
          </a:solidFill>
          <a:ln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900" b="1" dirty="0">
                <a:solidFill>
                  <a:schemeClr val="tx1"/>
                </a:solidFill>
                <a:latin typeface="+mj-ea"/>
                <a:ea typeface="+mj-ea"/>
              </a:rPr>
              <a:t>2001</a:t>
            </a:r>
            <a:endParaRPr lang="ko-KR" altLang="en-US" sz="9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4883A413-DD01-4047-9A9A-A7A31C32ACC0}"/>
              </a:ext>
            </a:extLst>
          </p:cNvPr>
          <p:cNvSpPr txBox="1"/>
          <p:nvPr/>
        </p:nvSpPr>
        <p:spPr>
          <a:xfrm>
            <a:off x="5767483" y="1992932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ko-KR" altLang="en-US" sz="900" dirty="0">
                <a:latin typeface="+mj-ea"/>
                <a:ea typeface="+mj-ea"/>
              </a:rPr>
              <a:t>기술보증기금</a:t>
            </a:r>
            <a:r>
              <a:rPr lang="en-US" altLang="ko-KR" sz="900" dirty="0">
                <a:latin typeface="+mj-ea"/>
                <a:ea typeface="+mj-ea"/>
              </a:rPr>
              <a:t>(KLBO)</a:t>
            </a:r>
          </a:p>
          <a:p>
            <a:pPr algn="ctr"/>
            <a:r>
              <a:rPr lang="en-US" altLang="ko-KR" sz="900" dirty="0">
                <a:latin typeface="+mj-ea"/>
                <a:ea typeface="+mj-ea"/>
              </a:rPr>
              <a:t>‘</a:t>
            </a:r>
            <a:r>
              <a:rPr lang="ko-KR" altLang="en-US" sz="900" dirty="0">
                <a:latin typeface="+mj-ea"/>
                <a:ea typeface="+mj-ea"/>
              </a:rPr>
              <a:t>벤처기업 확인서</a:t>
            </a:r>
            <a:r>
              <a:rPr lang="en-US" altLang="ko-KR" sz="900" dirty="0">
                <a:latin typeface="+mj-ea"/>
                <a:ea typeface="+mj-ea"/>
              </a:rPr>
              <a:t>’ </a:t>
            </a:r>
            <a:r>
              <a:rPr lang="ko-KR" altLang="en-US" sz="900" dirty="0">
                <a:latin typeface="+mj-ea"/>
                <a:ea typeface="+mj-ea"/>
              </a:rPr>
              <a:t> 갱신</a:t>
            </a:r>
          </a:p>
        </p:txBody>
      </p:sp>
      <p:cxnSp>
        <p:nvCxnSpPr>
          <p:cNvPr id="49" name="직선 연결선 48">
            <a:extLst>
              <a:ext uri="{FF2B5EF4-FFF2-40B4-BE49-F238E27FC236}">
                <a16:creationId xmlns:a16="http://schemas.microsoft.com/office/drawing/2014/main" id="{430BEC34-E3DA-41C1-ABE7-034BB2B7CCAF}"/>
              </a:ext>
            </a:extLst>
          </p:cNvPr>
          <p:cNvCxnSpPr/>
          <p:nvPr/>
        </p:nvCxnSpPr>
        <p:spPr>
          <a:xfrm>
            <a:off x="7315512" y="3221132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7" name="직선 연결선 76">
            <a:extLst>
              <a:ext uri="{FF2B5EF4-FFF2-40B4-BE49-F238E27FC236}">
                <a16:creationId xmlns:a16="http://schemas.microsoft.com/office/drawing/2014/main" id="{2C289B30-C512-4B4A-9666-AF3D973247BC}"/>
              </a:ext>
            </a:extLst>
          </p:cNvPr>
          <p:cNvCxnSpPr/>
          <p:nvPr/>
        </p:nvCxnSpPr>
        <p:spPr>
          <a:xfrm>
            <a:off x="8117333" y="1819991"/>
            <a:ext cx="0" cy="36576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6CCCAC32-1EC3-4124-89BE-2034595D83AB}"/>
              </a:ext>
            </a:extLst>
          </p:cNvPr>
          <p:cNvSpPr txBox="1"/>
          <p:nvPr/>
        </p:nvSpPr>
        <p:spPr>
          <a:xfrm>
            <a:off x="393219" y="600724"/>
            <a:ext cx="91195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1200" dirty="0">
                <a:latin typeface="+mj-ea"/>
                <a:ea typeface="+mj-ea"/>
              </a:rPr>
              <a:t>목표를 위해 도전하고 약속을 소중히 여기는  ㈜</a:t>
            </a:r>
            <a:r>
              <a:rPr lang="ko-KR" altLang="en-US" sz="1200" dirty="0" err="1">
                <a:latin typeface="+mj-ea"/>
                <a:ea typeface="+mj-ea"/>
              </a:rPr>
              <a:t>테크웨이즈의</a:t>
            </a:r>
            <a:r>
              <a:rPr lang="ko-KR" altLang="en-US" sz="1200" dirty="0">
                <a:latin typeface="+mj-ea"/>
                <a:ea typeface="+mj-ea"/>
              </a:rPr>
              <a:t> 지난 연혁을 소개 합니다</a:t>
            </a:r>
            <a:r>
              <a:rPr lang="en-US" altLang="ko-KR" sz="1200" dirty="0">
                <a:latin typeface="+mj-ea"/>
                <a:ea typeface="+mj-ea"/>
              </a:rPr>
              <a:t>.</a:t>
            </a:r>
            <a:endParaRPr lang="ko-KR" altLang="en-US" sz="1200" dirty="0">
              <a:latin typeface="+mj-ea"/>
              <a:ea typeface="+mj-ea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14D08B00-27AF-4CFC-9695-CD3CD01B48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511" y="1164082"/>
            <a:ext cx="3224001" cy="792000"/>
          </a:xfrm>
          <a:prstGeom prst="rect">
            <a:avLst/>
          </a:prstGeom>
        </p:spPr>
      </p:pic>
      <p:sp>
        <p:nvSpPr>
          <p:cNvPr id="56" name="제목 5">
            <a:extLst>
              <a:ext uri="{FF2B5EF4-FFF2-40B4-BE49-F238E27FC236}">
                <a16:creationId xmlns:a16="http://schemas.microsoft.com/office/drawing/2014/main" id="{7B7AC361-0296-461E-82EB-3DB81ED03A85}"/>
              </a:ext>
            </a:extLst>
          </p:cNvPr>
          <p:cNvSpPr txBox="1">
            <a:spLocks/>
          </p:cNvSpPr>
          <p:nvPr/>
        </p:nvSpPr>
        <p:spPr>
          <a:xfrm>
            <a:off x="162132" y="38100"/>
            <a:ext cx="8751197" cy="450245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600" b="1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  <a:endParaRPr lang="ko-KR" altLang="en-US" sz="1600" b="1" dirty="0">
              <a:solidFill>
                <a:srgbClr val="0011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27594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3F8DF51B-50FF-4AD8-B84B-CA752E50C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20F4C-7EDF-4491-BF31-9D532FBF5140}" type="slidenum">
              <a:rPr lang="ko-KR" altLang="en-US" smtClean="0"/>
              <a:pPr/>
              <a:t>9</a:t>
            </a:fld>
            <a:endParaRPr lang="ko-KR" altLang="en-US"/>
          </a:p>
        </p:txBody>
      </p:sp>
      <p:sp>
        <p:nvSpPr>
          <p:cNvPr id="3" name="제목 5">
            <a:extLst>
              <a:ext uri="{FF2B5EF4-FFF2-40B4-BE49-F238E27FC236}">
                <a16:creationId xmlns:a16="http://schemas.microsoft.com/office/drawing/2014/main" id="{7728BD10-D30E-47D9-AAF4-8AFBAD05B3D1}"/>
              </a:ext>
            </a:extLst>
          </p:cNvPr>
          <p:cNvSpPr txBox="1">
            <a:spLocks/>
          </p:cNvSpPr>
          <p:nvPr/>
        </p:nvSpPr>
        <p:spPr>
          <a:xfrm>
            <a:off x="162132" y="38100"/>
            <a:ext cx="8751197" cy="450245"/>
          </a:xfrm>
          <a:prstGeom prst="rect">
            <a:avLst/>
          </a:prstGeom>
        </p:spPr>
        <p:txBody>
          <a:bodyPr anchor="ctr"/>
          <a:lstStyle>
            <a:lvl1pPr algn="r" defTabSz="91440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2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ko-KR" sz="1600" b="1">
                <a:solidFill>
                  <a:srgbClr val="00113A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About Techways</a:t>
            </a:r>
            <a:endParaRPr lang="ko-KR" altLang="en-US" sz="1600" b="1" dirty="0">
              <a:solidFill>
                <a:srgbClr val="00113A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6166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테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문서" ma:contentTypeID="0x0101002B4139B91D614C4BBE3CFC5BC4131779" ma:contentTypeVersion="7" ma:contentTypeDescription="새 문서를 만듭니다." ma:contentTypeScope="" ma:versionID="0095fa30742532d403a157d38620931d">
  <xsd:schema xmlns:xsd="http://www.w3.org/2001/XMLSchema" xmlns:xs="http://www.w3.org/2001/XMLSchema" xmlns:p="http://schemas.microsoft.com/office/2006/metadata/properties" xmlns:ns2="9fe77e38-c7c0-4b87-b496-24ffc4984a87" targetNamespace="http://schemas.microsoft.com/office/2006/metadata/properties" ma:root="true" ma:fieldsID="a1314dfdce127c7968e0c01de73a9aee" ns2:_="">
    <xsd:import namespace="9fe77e38-c7c0-4b87-b496-24ffc4984a8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fe77e38-c7c0-4b87-b496-24ffc4984a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콘텐츠 형식"/>
        <xsd:element ref="dc:title" minOccurs="0" maxOccurs="1" ma:index="4" ma:displayName="제목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491E17B-190F-40BE-AE75-2FDB21235FE6}">
  <ds:schemaRefs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2006/metadata/properties"/>
    <ds:schemaRef ds:uri="9fe77e38-c7c0-4b87-b496-24ffc4984a87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1DFA7B57-67AC-4F09-BA94-FE9501FDB113}">
  <ds:schemaRefs>
    <ds:schemaRef ds:uri="9fe77e38-c7c0-4b87-b496-24ffc4984a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36EA0D7-3B3D-4300-AC22-1A9F23EC805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10172</TotalTime>
  <Words>3671</Words>
  <Application>Microsoft Office PowerPoint</Application>
  <PresentationFormat>A4 용지(210x297mm)</PresentationFormat>
  <Paragraphs>816</Paragraphs>
  <Slides>45</Slides>
  <Notes>6</Notes>
  <HiddenSlides>0</HiddenSlides>
  <MMClips>0</MMClips>
  <ScaleCrop>false</ScaleCrop>
  <HeadingPairs>
    <vt:vector size="6" baseType="variant">
      <vt:variant>
        <vt:lpstr>사용한 글꼴</vt:lpstr>
      </vt:variant>
      <vt:variant>
        <vt:i4>13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45</vt:i4>
      </vt:variant>
    </vt:vector>
  </HeadingPairs>
  <TitlesOfParts>
    <vt:vector size="59" baseType="lpstr">
      <vt:lpstr>Noto Sans CJK KR Bold</vt:lpstr>
      <vt:lpstr>Noto Sans KR</vt:lpstr>
      <vt:lpstr>Noto Sans KR Bold</vt:lpstr>
      <vt:lpstr>Noto Sans KR Regular</vt:lpstr>
      <vt:lpstr>s</vt:lpstr>
      <vt:lpstr>Malgun Gothic</vt:lpstr>
      <vt:lpstr>Malgun Gothic</vt:lpstr>
      <vt:lpstr>Arial</vt:lpstr>
      <vt:lpstr>Calibri</vt:lpstr>
      <vt:lpstr>Calibri Light</vt:lpstr>
      <vt:lpstr>Cooper Black</vt:lpstr>
      <vt:lpstr>Noto Sans</vt:lpstr>
      <vt:lpstr>Tahoma</vt:lpstr>
      <vt:lpstr>Office 테마</vt:lpstr>
      <vt:lpstr>PowerPoint 프레젠테이션</vt:lpstr>
      <vt:lpstr>Intro </vt:lpstr>
      <vt:lpstr>Intro </vt:lpstr>
      <vt:lpstr>Intro </vt:lpstr>
      <vt:lpstr>PowerPoint 프레젠테이션</vt:lpstr>
      <vt:lpstr>PowerPoint 프레젠테이션</vt:lpstr>
      <vt:lpstr>About Techways</vt:lpstr>
      <vt:lpstr>PowerPoint 프레젠테이션</vt:lpstr>
      <vt:lpstr>PowerPoint 프레젠테이션</vt:lpstr>
      <vt:lpstr>About Techways</vt:lpstr>
      <vt:lpstr>About Techways</vt:lpstr>
      <vt:lpstr>About Techways</vt:lpstr>
      <vt:lpstr>PowerPoint 프레젠테이션</vt:lpstr>
      <vt:lpstr>PowerPoint 프레젠테이션</vt:lpstr>
      <vt:lpstr>About Techways</vt:lpstr>
      <vt:lpstr>PowerPoint 프레젠테이션</vt:lpstr>
      <vt:lpstr>Measurement Solution_Portfolio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Measurement Solution</vt:lpstr>
      <vt:lpstr>PowerPoint 프레젠테이션</vt:lpstr>
      <vt:lpstr>Techways Product_Portfolio</vt:lpstr>
      <vt:lpstr>Test Solution</vt:lpstr>
      <vt:lpstr>Test Solution</vt:lpstr>
      <vt:lpstr>Test Solution</vt:lpstr>
      <vt:lpstr>Test Solution</vt:lpstr>
      <vt:lpstr>Test Solution</vt:lpstr>
      <vt:lpstr>Test Solution</vt:lpstr>
      <vt:lpstr>Test Solution</vt:lpstr>
      <vt:lpstr>PowerPoint 프레젠테이션</vt:lpstr>
      <vt:lpstr>Test Solution</vt:lpstr>
      <vt:lpstr>PowerPoint 프레젠테이션</vt:lpstr>
      <vt:lpstr>Training &amp; Other Business</vt:lpstr>
      <vt:lpstr>We are professionals in Automotive Testing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Tae C</dc:creator>
  <cp:lastModifiedBy>Hwa-Rang Jo</cp:lastModifiedBy>
  <cp:revision>314</cp:revision>
  <cp:lastPrinted>2020-07-16T03:55:34Z</cp:lastPrinted>
  <dcterms:created xsi:type="dcterms:W3CDTF">2019-06-28T08:47:40Z</dcterms:created>
  <dcterms:modified xsi:type="dcterms:W3CDTF">2022-01-21T02:26:22Z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0x0101002B4139B91D614C4BBE3CFC5BC4131779</vt:lpwstr>
  </property>
</Properties>
</file>