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haansoftxlsx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29" r:id="rId2"/>
    <p:sldId id="277" r:id="rId3"/>
    <p:sldId id="288" r:id="rId4"/>
    <p:sldId id="302" r:id="rId5"/>
    <p:sldId id="322" r:id="rId6"/>
    <p:sldId id="323" r:id="rId7"/>
    <p:sldId id="328" r:id="rId8"/>
    <p:sldId id="306" r:id="rId9"/>
    <p:sldId id="307" r:id="rId10"/>
    <p:sldId id="308" r:id="rId11"/>
    <p:sldId id="324" r:id="rId12"/>
    <p:sldId id="325" r:id="rId13"/>
    <p:sldId id="326" r:id="rId14"/>
    <p:sldId id="312" r:id="rId15"/>
    <p:sldId id="313" r:id="rId16"/>
    <p:sldId id="327" r:id="rId17"/>
    <p:sldId id="315" r:id="rId18"/>
    <p:sldId id="316" r:id="rId19"/>
    <p:sldId id="317" r:id="rId20"/>
    <p:sldId id="318" r:id="rId21"/>
    <p:sldId id="319" r:id="rId22"/>
    <p:sldId id="301" r:id="rId23"/>
  </p:sldIdLst>
  <p:sldSz cx="9906000" cy="6858000" type="A4"/>
  <p:notesSz cx="9996488" cy="6864350"/>
  <p:embeddedFontLst>
    <p:embeddedFont>
      <p:font typeface="나눔바른고딕" panose="020B0600000101010101" charset="-127"/>
      <p:regular r:id="rId26"/>
      <p:bold r:id="rId27"/>
    </p:embeddedFont>
    <p:embeddedFont>
      <p:font typeface="HY헤드라인M" panose="02030600000101010101" pitchFamily="18" charset="-127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맑은 고딕" panose="020B0503020000020004" pitchFamily="50" charset="-127"/>
      <p:regular r:id="rId33"/>
      <p:bold r:id="rId34"/>
    </p:embeddedFont>
  </p:embeddedFontLst>
  <p:defaultTextStyle>
    <a:defPPr>
      <a:defRPr lang="ko-KR"/>
    </a:defPPr>
    <a:lvl1pPr marL="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1212" userDrawn="1">
          <p15:clr>
            <a:srgbClr val="A4A3A4"/>
          </p15:clr>
        </p15:guide>
        <p15:guide id="4" orient="horz" pos="6543" userDrawn="1">
          <p15:clr>
            <a:srgbClr val="A4A3A4"/>
          </p15:clr>
        </p15:guide>
        <p15:guide id="8" pos="5978" userDrawn="1">
          <p15:clr>
            <a:srgbClr val="A4A3A4"/>
          </p15:clr>
        </p15:guide>
        <p15:guide id="9" pos="22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  <p15:guide id="3" orient="horz" pos="2162">
          <p15:clr>
            <a:srgbClr val="A4A3A4"/>
          </p15:clr>
        </p15:guide>
        <p15:guide id="4" pos="314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3262"/>
    <a:srgbClr val="0B3A73"/>
    <a:srgbClr val="1050A0"/>
    <a:srgbClr val="EAEAEA"/>
    <a:srgbClr val="187E6B"/>
    <a:srgbClr val="F67F08"/>
    <a:srgbClr val="50DEC3"/>
    <a:srgbClr val="22B498"/>
    <a:srgbClr val="53DFC4"/>
    <a:srgbClr val="1B7A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6400" autoAdjust="0"/>
  </p:normalViewPr>
  <p:slideViewPr>
    <p:cSldViewPr>
      <p:cViewPr varScale="1">
        <p:scale>
          <a:sx n="113" d="100"/>
          <a:sy n="113" d="100"/>
        </p:scale>
        <p:origin x="1200" y="96"/>
      </p:cViewPr>
      <p:guideLst>
        <p:guide pos="1212"/>
        <p:guide orient="horz" pos="6543"/>
        <p:guide pos="5978"/>
        <p:guide pos="22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2142" y="96"/>
      </p:cViewPr>
      <p:guideLst>
        <p:guide orient="horz" pos="2141"/>
        <p:guide pos="3127"/>
        <p:guide orient="horz" pos="2162"/>
        <p:guide pos="314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_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2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>
              <a:outerShdw dist="406400" dir="4620000" sy="23000" kx="-1200000" algn="b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plastic"/>
          </c:spPr>
          <c:explosion val="7"/>
          <c:dPt>
            <c:idx val="0"/>
            <c:bubble3D val="0"/>
            <c:explosion val="0"/>
            <c:spPr>
              <a:solidFill>
                <a:srgbClr val="1C82B0"/>
              </a:solidFill>
              <a:effectLst>
                <a:outerShdw dist="406400" dir="4620000" sy="23000" kx="-1200000" algn="bl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/>
            </c:spPr>
            <c:extLst>
              <c:ext xmlns:c16="http://schemas.microsoft.com/office/drawing/2014/chart" uri="{C3380CC4-5D6E-409C-BE32-E72D297353CC}">
                <c16:uniqueId val="{00000001-3C86-4C9D-8F73-CB9C56D5031E}"/>
              </c:ext>
            </c:extLst>
          </c:dPt>
          <c:dPt>
            <c:idx val="1"/>
            <c:bubble3D val="0"/>
            <c:explosion val="16"/>
            <c:spPr>
              <a:solidFill>
                <a:srgbClr val="22B498"/>
              </a:solidFill>
              <a:effectLst>
                <a:outerShdw dist="406400" dir="4620000" sy="23000" kx="-1200000" algn="bl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/>
            </c:spPr>
            <c:extLst>
              <c:ext xmlns:c16="http://schemas.microsoft.com/office/drawing/2014/chart" uri="{C3380CC4-5D6E-409C-BE32-E72D297353CC}">
                <c16:uniqueId val="{00000003-3C86-4C9D-8F73-CB9C56D5031E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72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86-4C9D-8F73-CB9C56D503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spPr>
    <a:effectLst/>
    <a:scene3d>
      <a:camera prst="orthographicFront"/>
      <a:lightRig rig="threePt" dir="t"/>
    </a:scene3d>
  </c:spPr>
  <c:txPr>
    <a:bodyPr/>
    <a:lstStyle/>
    <a:p>
      <a:pPr>
        <a:defRPr sz="1800"/>
      </a:pPr>
      <a:endParaRPr lang="ko-KR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32901" cy="343601"/>
          </a:xfrm>
          <a:prstGeom prst="rect">
            <a:avLst/>
          </a:prstGeom>
        </p:spPr>
        <p:txBody>
          <a:bodyPr vert="horz" lIns="92269" tIns="46134" rIns="92269" bIns="46134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61257" y="2"/>
            <a:ext cx="4332901" cy="343601"/>
          </a:xfrm>
          <a:prstGeom prst="rect">
            <a:avLst/>
          </a:prstGeom>
        </p:spPr>
        <p:txBody>
          <a:bodyPr vert="horz" lIns="92269" tIns="46134" rIns="92269" bIns="46134" rtlCol="0"/>
          <a:lstStyle>
            <a:lvl1pPr algn="r">
              <a:defRPr sz="1200"/>
            </a:lvl1pPr>
          </a:lstStyle>
          <a:p>
            <a:fld id="{BF3E502C-FF84-4B0A-8FC1-AE8670C1845F}" type="datetimeFigureOut">
              <a:rPr lang="ko-KR" altLang="en-US" smtClean="0"/>
              <a:pPr/>
              <a:t>2022-02-11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2" y="6520750"/>
            <a:ext cx="4332901" cy="343601"/>
          </a:xfrm>
          <a:prstGeom prst="rect">
            <a:avLst/>
          </a:prstGeom>
        </p:spPr>
        <p:txBody>
          <a:bodyPr vert="horz" lIns="92269" tIns="46134" rIns="92269" bIns="46134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61257" y="6520750"/>
            <a:ext cx="4332901" cy="343601"/>
          </a:xfrm>
          <a:prstGeom prst="rect">
            <a:avLst/>
          </a:prstGeom>
        </p:spPr>
        <p:txBody>
          <a:bodyPr vert="horz" lIns="92269" tIns="46134" rIns="92269" bIns="46134" rtlCol="0" anchor="b"/>
          <a:lstStyle>
            <a:lvl1pPr algn="r">
              <a:defRPr sz="1200"/>
            </a:lvl1pPr>
          </a:lstStyle>
          <a:p>
            <a:fld id="{CBDD5F7A-F20A-4D40-8882-06C1D8098A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76833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31811" cy="344409"/>
          </a:xfrm>
          <a:prstGeom prst="rect">
            <a:avLst/>
          </a:prstGeom>
        </p:spPr>
        <p:txBody>
          <a:bodyPr vert="horz" lIns="92269" tIns="46134" rIns="92269" bIns="46134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62367" y="0"/>
            <a:ext cx="4331811" cy="344409"/>
          </a:xfrm>
          <a:prstGeom prst="rect">
            <a:avLst/>
          </a:prstGeom>
        </p:spPr>
        <p:txBody>
          <a:bodyPr vert="horz" lIns="92269" tIns="46134" rIns="92269" bIns="46134" rtlCol="0"/>
          <a:lstStyle>
            <a:lvl1pPr algn="r">
              <a:defRPr sz="1200"/>
            </a:lvl1pPr>
          </a:lstStyle>
          <a:p>
            <a:fld id="{2C163975-A502-47B3-9F95-DC4D214E1326}" type="datetimeFigureOut">
              <a:rPr lang="ko-KR" altLang="en-US" smtClean="0"/>
              <a:pPr/>
              <a:t>2022-02-11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325813" y="857250"/>
            <a:ext cx="3344862" cy="2317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69" tIns="46134" rIns="92269" bIns="4613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9649" y="3303471"/>
            <a:ext cx="7997190" cy="2702838"/>
          </a:xfrm>
          <a:prstGeom prst="rect">
            <a:avLst/>
          </a:prstGeom>
        </p:spPr>
        <p:txBody>
          <a:bodyPr vert="horz" lIns="92269" tIns="46134" rIns="92269" bIns="46134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6519945"/>
            <a:ext cx="4331811" cy="344408"/>
          </a:xfrm>
          <a:prstGeom prst="rect">
            <a:avLst/>
          </a:prstGeom>
        </p:spPr>
        <p:txBody>
          <a:bodyPr vert="horz" lIns="92269" tIns="46134" rIns="92269" bIns="46134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62367" y="6519945"/>
            <a:ext cx="4331811" cy="344408"/>
          </a:xfrm>
          <a:prstGeom prst="rect">
            <a:avLst/>
          </a:prstGeom>
        </p:spPr>
        <p:txBody>
          <a:bodyPr vert="horz" lIns="92269" tIns="46134" rIns="92269" bIns="46134" rtlCol="0" anchor="b"/>
          <a:lstStyle>
            <a:lvl1pPr algn="r">
              <a:defRPr sz="1200"/>
            </a:lvl1pPr>
          </a:lstStyle>
          <a:p>
            <a:fld id="{0C9C6903-7F43-4323-9A76-A850C5D3CF1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95479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6903-7F43-4323-9A76-A850C5D3CF17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5228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6903-7F43-4323-9A76-A850C5D3CF17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2759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6903-7F43-4323-9A76-A850C5D3CF17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9028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6903-7F43-4323-9A76-A850C5D3CF17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1617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6903-7F43-4323-9A76-A850C5D3CF17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2100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6903-7F43-4323-9A76-A850C5D3CF17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9373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6903-7F43-4323-9A76-A850C5D3CF17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273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6903-7F43-4323-9A76-A850C5D3CF17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4579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6903-7F43-4323-9A76-A850C5D3CF17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756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6903-7F43-4323-9A76-A850C5D3CF17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7827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6903-7F43-4323-9A76-A850C5D3CF17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2997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6903-7F43-4323-9A76-A850C5D3CF17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6903-7F43-4323-9A76-A850C5D3CF17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6756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6903-7F43-4323-9A76-A850C5D3CF17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9443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6903-7F43-4323-9A76-A850C5D3CF17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2942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6903-7F43-4323-9A76-A850C5D3CF17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8446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6903-7F43-4323-9A76-A850C5D3CF17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9516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6903-7F43-4323-9A76-A850C5D3CF17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2732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6903-7F43-4323-9A76-A850C5D3CF17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2578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6903-7F43-4323-9A76-A850C5D3CF17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0104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44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0"/>
            <a:ext cx="9906000" cy="75126"/>
          </a:xfrm>
          <a:prstGeom prst="rect">
            <a:avLst/>
          </a:prstGeom>
          <a:solidFill>
            <a:srgbClr val="21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 userDrawn="1"/>
        </p:nvSpPr>
        <p:spPr>
          <a:xfrm>
            <a:off x="0" y="6782812"/>
            <a:ext cx="9906000" cy="75600"/>
          </a:xfrm>
          <a:prstGeom prst="rect">
            <a:avLst/>
          </a:prstGeom>
          <a:solidFill>
            <a:srgbClr val="105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5444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2" y="0"/>
            <a:ext cx="9906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44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299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14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1" r:id="rId4"/>
  </p:sldLayoutIdLst>
  <p:hf hdr="0" ftr="0" dt="0"/>
  <p:txStyles>
    <p:titleStyle>
      <a:lvl1pPr algn="ctr" defTabSz="995690" rtl="0" eaLnBrk="1" latinLnBrk="1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384" indent="-373384" algn="l" defTabSz="995690" rtl="0" eaLnBrk="1" latinLnBrk="1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998" indent="-311153" algn="l" defTabSz="995690" rtl="0" eaLnBrk="1" latinLnBrk="1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61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458" indent="-248923" algn="l" defTabSz="995690" rtl="0" eaLnBrk="1" latinLnBrk="1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0303" indent="-248923" algn="l" defTabSz="995690" rtl="0" eaLnBrk="1" latinLnBrk="1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8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6.jpeg"/><Relationship Id="rId7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6.jpeg"/><Relationship Id="rId7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6.jpeg"/><Relationship Id="rId7" Type="http://schemas.microsoft.com/office/2007/relationships/hdphoto" Target="../media/hdphoto8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microsoft.com/office/2007/relationships/hdphoto" Target="../media/hdphoto7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microsoft.com/office/2007/relationships/hdphoto" Target="../media/hdphoto9.wdp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18" Type="http://schemas.openxmlformats.org/officeDocument/2006/relationships/image" Target="../media/image62.png"/><Relationship Id="rId3" Type="http://schemas.openxmlformats.org/officeDocument/2006/relationships/image" Target="../media/image12.png"/><Relationship Id="rId21" Type="http://schemas.openxmlformats.org/officeDocument/2006/relationships/image" Target="../media/image8.pn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0.jpe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8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11" Type="http://schemas.openxmlformats.org/officeDocument/2006/relationships/image" Target="../media/image72.png"/><Relationship Id="rId5" Type="http://schemas.openxmlformats.org/officeDocument/2006/relationships/image" Target="../media/image67.jpeg"/><Relationship Id="rId10" Type="http://schemas.openxmlformats.org/officeDocument/2006/relationships/image" Target="../media/image71.jpeg"/><Relationship Id="rId4" Type="http://schemas.openxmlformats.org/officeDocument/2006/relationships/image" Target="../media/image66.jpeg"/><Relationship Id="rId9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80.png"/><Relationship Id="rId18" Type="http://schemas.openxmlformats.org/officeDocument/2006/relationships/image" Target="../media/image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microsoft.com/office/2007/relationships/hdphoto" Target="../media/hdphoto13.wdp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eg"/><Relationship Id="rId11" Type="http://schemas.openxmlformats.org/officeDocument/2006/relationships/image" Target="../media/image79.png"/><Relationship Id="rId5" Type="http://schemas.openxmlformats.org/officeDocument/2006/relationships/image" Target="../media/image75.jpeg"/><Relationship Id="rId15" Type="http://schemas.openxmlformats.org/officeDocument/2006/relationships/image" Target="../media/image82.png"/><Relationship Id="rId10" Type="http://schemas.microsoft.com/office/2007/relationships/hdphoto" Target="../media/hdphoto12.wdp"/><Relationship Id="rId4" Type="http://schemas.openxmlformats.org/officeDocument/2006/relationships/image" Target="../media/image74.jpeg"/><Relationship Id="rId9" Type="http://schemas.openxmlformats.org/officeDocument/2006/relationships/image" Target="../media/image78.png"/><Relationship Id="rId1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86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11" Type="http://schemas.openxmlformats.org/officeDocument/2006/relationships/image" Target="../media/image89.png"/><Relationship Id="rId5" Type="http://schemas.openxmlformats.org/officeDocument/2006/relationships/image" Target="../media/image84.png"/><Relationship Id="rId10" Type="http://schemas.openxmlformats.org/officeDocument/2006/relationships/image" Target="../media/image88.jpeg"/><Relationship Id="rId4" Type="http://schemas.openxmlformats.org/officeDocument/2006/relationships/image" Target="../media/image14.png"/><Relationship Id="rId9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eg"/><Relationship Id="rId3" Type="http://schemas.openxmlformats.org/officeDocument/2006/relationships/image" Target="../media/image91.pn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0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5" Type="http://schemas.openxmlformats.org/officeDocument/2006/relationships/image" Target="../media/image8.png"/><Relationship Id="rId10" Type="http://schemas.openxmlformats.org/officeDocument/2006/relationships/image" Target="../media/image97.png"/><Relationship Id="rId4" Type="http://schemas.openxmlformats.org/officeDocument/2006/relationships/image" Target="../media/image12.png"/><Relationship Id="rId9" Type="http://schemas.openxmlformats.org/officeDocument/2006/relationships/image" Target="../media/image96.jpeg"/><Relationship Id="rId1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7.jpeg"/><Relationship Id="rId3" Type="http://schemas.openxmlformats.org/officeDocument/2006/relationships/image" Target="../media/image12.png"/><Relationship Id="rId7" Type="http://schemas.openxmlformats.org/officeDocument/2006/relationships/image" Target="../media/image103.jpeg"/><Relationship Id="rId12" Type="http://schemas.openxmlformats.org/officeDocument/2006/relationships/image" Target="../media/image10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11" Type="http://schemas.openxmlformats.org/officeDocument/2006/relationships/image" Target="../media/image105.jpeg"/><Relationship Id="rId5" Type="http://schemas.openxmlformats.org/officeDocument/2006/relationships/image" Target="../media/image102.png"/><Relationship Id="rId10" Type="http://schemas.openxmlformats.org/officeDocument/2006/relationships/image" Target="../media/image8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Relationship Id="rId14" Type="http://schemas.openxmlformats.org/officeDocument/2006/relationships/image" Target="../media/image10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0" y="1340768"/>
            <a:ext cx="4736976" cy="1373384"/>
            <a:chOff x="0" y="1340768"/>
            <a:chExt cx="4736976" cy="1373384"/>
          </a:xfrm>
        </p:grpSpPr>
        <p:sp>
          <p:nvSpPr>
            <p:cNvPr id="9" name="자유형 23"/>
            <p:cNvSpPr/>
            <p:nvPr/>
          </p:nvSpPr>
          <p:spPr>
            <a:xfrm flipV="1">
              <a:off x="0" y="1340768"/>
              <a:ext cx="4736976" cy="1008112"/>
            </a:xfrm>
            <a:custGeom>
              <a:avLst/>
              <a:gdLst>
                <a:gd name="connsiteX0" fmla="*/ 0 w 4176464"/>
                <a:gd name="connsiteY0" fmla="*/ 1008112 h 1008112"/>
                <a:gd name="connsiteX1" fmla="*/ 252028 w 4176464"/>
                <a:gd name="connsiteY1" fmla="*/ 0 h 1008112"/>
                <a:gd name="connsiteX2" fmla="*/ 4176464 w 4176464"/>
                <a:gd name="connsiteY2" fmla="*/ 0 h 1008112"/>
                <a:gd name="connsiteX3" fmla="*/ 3924436 w 4176464"/>
                <a:gd name="connsiteY3" fmla="*/ 1008112 h 1008112"/>
                <a:gd name="connsiteX4" fmla="*/ 0 w 4176464"/>
                <a:gd name="connsiteY4" fmla="*/ 1008112 h 1008112"/>
                <a:gd name="connsiteX0" fmla="*/ 51556 w 3924436"/>
                <a:gd name="connsiteY0" fmla="*/ 1008112 h 1008112"/>
                <a:gd name="connsiteX1" fmla="*/ 0 w 3924436"/>
                <a:gd name="connsiteY1" fmla="*/ 0 h 1008112"/>
                <a:gd name="connsiteX2" fmla="*/ 3924436 w 3924436"/>
                <a:gd name="connsiteY2" fmla="*/ 0 h 1008112"/>
                <a:gd name="connsiteX3" fmla="*/ 3672408 w 3924436"/>
                <a:gd name="connsiteY3" fmla="*/ 1008112 h 1008112"/>
                <a:gd name="connsiteX4" fmla="*/ 51556 w 3924436"/>
                <a:gd name="connsiteY4" fmla="*/ 1008112 h 1008112"/>
                <a:gd name="connsiteX0" fmla="*/ 0 w 3872880"/>
                <a:gd name="connsiteY0" fmla="*/ 1008112 h 1008112"/>
                <a:gd name="connsiteX1" fmla="*/ 0 w 3872880"/>
                <a:gd name="connsiteY1" fmla="*/ 0 h 1008112"/>
                <a:gd name="connsiteX2" fmla="*/ 3872880 w 3872880"/>
                <a:gd name="connsiteY2" fmla="*/ 0 h 1008112"/>
                <a:gd name="connsiteX3" fmla="*/ 3620852 w 3872880"/>
                <a:gd name="connsiteY3" fmla="*/ 1008112 h 1008112"/>
                <a:gd name="connsiteX4" fmla="*/ 0 w 3872880"/>
                <a:gd name="connsiteY4" fmla="*/ 1008112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2880" h="1008112">
                  <a:moveTo>
                    <a:pt x="0" y="1008112"/>
                  </a:moveTo>
                  <a:lnTo>
                    <a:pt x="0" y="0"/>
                  </a:lnTo>
                  <a:lnTo>
                    <a:pt x="3872880" y="0"/>
                  </a:lnTo>
                  <a:lnTo>
                    <a:pt x="3620852" y="1008112"/>
                  </a:lnTo>
                  <a:lnTo>
                    <a:pt x="0" y="100811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125370"/>
                </a:gs>
                <a:gs pos="50000">
                  <a:srgbClr val="1E88B8"/>
                </a:gs>
                <a:gs pos="100000">
                  <a:srgbClr val="2199CC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8" name="그룹 7"/>
            <p:cNvGrpSpPr/>
            <p:nvPr/>
          </p:nvGrpSpPr>
          <p:grpSpPr>
            <a:xfrm>
              <a:off x="1136576" y="1340768"/>
              <a:ext cx="3384376" cy="1373384"/>
              <a:chOff x="1136576" y="1340768"/>
              <a:chExt cx="3384376" cy="1373384"/>
            </a:xfrm>
          </p:grpSpPr>
          <p:sp>
            <p:nvSpPr>
              <p:cNvPr id="28" name="TextBox 6"/>
              <p:cNvSpPr txBox="1"/>
              <p:nvPr/>
            </p:nvSpPr>
            <p:spPr>
              <a:xfrm>
                <a:off x="1183128" y="2406375"/>
                <a:ext cx="26957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ko-KR" altLang="en-US" sz="1400" b="1" spc="-30" dirty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itchFamily="50" charset="-127"/>
                    <a:ea typeface="나눔바른고딕" pitchFamily="50" charset="-127"/>
                  </a:rPr>
                  <a:t>서한산업 </a:t>
                </a:r>
                <a:r>
                  <a:rPr lang="ko-KR" altLang="en-US" sz="1400" spc="-30" dirty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회사소개서</a:t>
                </a:r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1136576" y="1340768"/>
                <a:ext cx="338437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marL="0" algn="l" defTabSz="1043056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5400" b="1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itchFamily="50" charset="-127"/>
                    <a:ea typeface="나눔바른고딕" pitchFamily="50" charset="-127"/>
                  </a:rPr>
                  <a:t>SEOHAN</a:t>
                </a:r>
                <a:endParaRPr lang="ko-KR" altLang="en-US" sz="5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1183128" y="2045821"/>
                <a:ext cx="313579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ko-KR"/>
                </a:defPPr>
                <a:lvl1pPr marL="0" algn="l" defTabSz="1043056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itchFamily="50" charset="-127"/>
                    <a:ea typeface="나눔바른고딕" pitchFamily="50" charset="-127"/>
                  </a:rPr>
                  <a:t>The Automotive Parts Manufacturer</a:t>
                </a:r>
                <a:endParaRPr lang="ko-KR" altLang="en-US" sz="14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</p:grpSp>
      </p:grpSp>
      <p:grpSp>
        <p:nvGrpSpPr>
          <p:cNvPr id="14" name="그룹 13"/>
          <p:cNvGrpSpPr/>
          <p:nvPr/>
        </p:nvGrpSpPr>
        <p:grpSpPr>
          <a:xfrm>
            <a:off x="8608316" y="99540"/>
            <a:ext cx="1297684" cy="224570"/>
            <a:chOff x="8599770" y="99540"/>
            <a:chExt cx="1297684" cy="224570"/>
          </a:xfrm>
        </p:grpSpPr>
        <p:sp>
          <p:nvSpPr>
            <p:cNvPr id="12" name="직사각형 11"/>
            <p:cNvSpPr/>
            <p:nvPr/>
          </p:nvSpPr>
          <p:spPr>
            <a:xfrm>
              <a:off x="8599770" y="99540"/>
              <a:ext cx="1280592" cy="216024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7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688870" y="108086"/>
              <a:ext cx="1208584" cy="21602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25" tIns="45700" rIns="91425" bIns="457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lvl="0" algn="ctr" defTabSz="9144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kumimoji="1" lang="en-US" altLang="ko-KR" sz="1050" b="1" dirty="0" smtClean="0">
                  <a:solidFill>
                    <a:schemeClr val="bg1"/>
                  </a:solidFill>
                  <a:latin typeface="나눔바른고딕" charset="-127"/>
                  <a:ea typeface="나눔바른고딕" charset="-127"/>
                </a:rPr>
                <a:t>Rev5. 19. 2. 25</a:t>
              </a: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8841432" y="466700"/>
            <a:ext cx="877578" cy="651739"/>
            <a:chOff x="8778050" y="387412"/>
            <a:chExt cx="940960" cy="696523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72" b="97107" l="697" r="98490">
                          <a14:foregroundMark x1="7782" y1="42975" x2="7782" y2="42975"/>
                          <a14:foregroundMark x1="19744" y1="38017" x2="19744" y2="38017"/>
                          <a14:foregroundMark x1="33217" y1="14463" x2="33217" y2="14463"/>
                          <a14:foregroundMark x1="44367" y1="32645" x2="44367" y2="32645"/>
                          <a14:foregroundMark x1="33682" y1="76860" x2="33682" y2="76860"/>
                          <a14:foregroundMark x1="58188" y1="33058" x2="58188" y2="33058"/>
                          <a14:foregroundMark x1="69919" y1="38017" x2="69919" y2="38017"/>
                          <a14:foregroundMark x1="57491" y1="78512" x2="57491" y2="78512"/>
                          <a14:foregroundMark x1="83508" y1="69421" x2="83508" y2="694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78050" y="819460"/>
              <a:ext cx="940960" cy="264475"/>
            </a:xfrm>
            <a:prstGeom prst="rect">
              <a:avLst/>
            </a:prstGeom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8" b="98731" l="4425" r="95575">
                          <a14:foregroundMark x1="39823" y1="13198" x2="39823" y2="13198"/>
                          <a14:foregroundMark x1="56637" y1="24873" x2="56637" y2="24873"/>
                          <a14:foregroundMark x1="45796" y1="72335" x2="45796" y2="72335"/>
                          <a14:foregroundMark x1="61283" y1="83756" x2="61283" y2="83756"/>
                          <a14:foregroundMark x1="81195" y1="41624" x2="81195" y2="41624"/>
                          <a14:foregroundMark x1="42920" y1="40355" x2="42920" y2="40355"/>
                          <a14:foregroundMark x1="23009" y1="57614" x2="23009" y2="576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18254" y="387412"/>
              <a:ext cx="442568" cy="385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589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그림 10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60" y="4562916"/>
            <a:ext cx="8923043" cy="2232552"/>
          </a:xfrm>
          <a:prstGeom prst="rect">
            <a:avLst/>
          </a:prstGeom>
        </p:spPr>
      </p:pic>
      <p:cxnSp>
        <p:nvCxnSpPr>
          <p:cNvPr id="46" name="직선 연결선 45"/>
          <p:cNvCxnSpPr/>
          <p:nvPr/>
        </p:nvCxnSpPr>
        <p:spPr>
          <a:xfrm>
            <a:off x="1602358" y="864304"/>
            <a:ext cx="8035488" cy="0"/>
          </a:xfrm>
          <a:prstGeom prst="line">
            <a:avLst/>
          </a:prstGeom>
          <a:ln w="25400" cap="rnd">
            <a:solidFill>
              <a:srgbClr val="2199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직사각형 105"/>
          <p:cNvSpPr/>
          <p:nvPr/>
        </p:nvSpPr>
        <p:spPr>
          <a:xfrm>
            <a:off x="9627572" y="6453336"/>
            <a:ext cx="288032" cy="34009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400" b="1" dirty="0">
                <a:gradFill>
                  <a:gsLst>
                    <a:gs pos="57500">
                      <a:schemeClr val="tx1">
                        <a:lumMod val="50000"/>
                        <a:lumOff val="50000"/>
                      </a:schemeClr>
                    </a:gs>
                    <a:gs pos="75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8</a:t>
            </a:r>
            <a:endParaRPr lang="ko-KR" altLang="en-US" sz="1400" b="1" dirty="0">
              <a:gradFill>
                <a:gsLst>
                  <a:gs pos="57500">
                    <a:schemeClr val="tx1">
                      <a:lumMod val="50000"/>
                      <a:lumOff val="50000"/>
                    </a:schemeClr>
                  </a:gs>
                  <a:gs pos="75000">
                    <a:schemeClr val="tx1">
                      <a:lumMod val="50000"/>
                      <a:lumOff val="50000"/>
                    </a:schemeClr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8" name="다이아몬드 37"/>
          <p:cNvSpPr/>
          <p:nvPr/>
        </p:nvSpPr>
        <p:spPr>
          <a:xfrm>
            <a:off x="368871" y="206474"/>
            <a:ext cx="1252537" cy="1317625"/>
          </a:xfrm>
          <a:prstGeom prst="diamond">
            <a:avLst/>
          </a:prstGeom>
          <a:solidFill>
            <a:srgbClr val="105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다이아몬드 38"/>
          <p:cNvSpPr/>
          <p:nvPr/>
        </p:nvSpPr>
        <p:spPr>
          <a:xfrm>
            <a:off x="487933" y="331887"/>
            <a:ext cx="1014413" cy="1066800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87933" y="577949"/>
            <a:ext cx="1008063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2800" b="1" dirty="0">
                <a:gradFill>
                  <a:gsLst>
                    <a:gs pos="57500">
                      <a:srgbClr val="1050A0"/>
                    </a:gs>
                    <a:gs pos="75000">
                      <a:srgbClr val="1050A0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03</a:t>
            </a:r>
            <a:endParaRPr lang="ko-KR" altLang="en-US" sz="2800" b="1" dirty="0">
              <a:gradFill>
                <a:gsLst>
                  <a:gs pos="57500">
                    <a:srgbClr val="1050A0"/>
                  </a:gs>
                  <a:gs pos="75000">
                    <a:srgbClr val="1050A0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0" name="TextBox 6"/>
          <p:cNvSpPr txBox="1"/>
          <p:nvPr/>
        </p:nvSpPr>
        <p:spPr>
          <a:xfrm>
            <a:off x="1640632" y="346030"/>
            <a:ext cx="151216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2400" b="1" spc="-150" dirty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제품 소개</a:t>
            </a:r>
          </a:p>
        </p:txBody>
      </p:sp>
      <p:sp>
        <p:nvSpPr>
          <p:cNvPr id="42" name="텍스트 개체 틀 32"/>
          <p:cNvSpPr txBox="1">
            <a:spLocks/>
          </p:cNvSpPr>
          <p:nvPr/>
        </p:nvSpPr>
        <p:spPr>
          <a:xfrm>
            <a:off x="2897668" y="495114"/>
            <a:ext cx="3845258" cy="375242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| Introduce productions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784648" y="1700808"/>
            <a:ext cx="7201370" cy="4446396"/>
            <a:chOff x="1856656" y="1789518"/>
            <a:chExt cx="6984775" cy="4312662"/>
          </a:xfrm>
        </p:grpSpPr>
        <p:pic>
          <p:nvPicPr>
            <p:cNvPr id="71" name="Picture 9" descr="http://stblizko.ru/system/images/product/000/376/576_original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542290">
              <a:off x="3985050" y="2818339"/>
              <a:ext cx="3259945" cy="241444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9" name="직선 화살표 연결선 98"/>
            <p:cNvCxnSpPr>
              <a:cxnSpLocks/>
            </p:cNvCxnSpPr>
            <p:nvPr/>
          </p:nvCxnSpPr>
          <p:spPr>
            <a:xfrm>
              <a:off x="3584848" y="2276872"/>
              <a:ext cx="1481885" cy="1121811"/>
            </a:xfrm>
            <a:prstGeom prst="straightConnector1">
              <a:avLst/>
            </a:prstGeom>
            <a:ln w="12700">
              <a:solidFill>
                <a:srgbClr val="F67F08">
                  <a:alpha val="98000"/>
                </a:srgbClr>
              </a:solidFill>
              <a:prstDash val="dash"/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직선 화살표 연결선 97"/>
            <p:cNvCxnSpPr>
              <a:cxnSpLocks/>
            </p:cNvCxnSpPr>
            <p:nvPr/>
          </p:nvCxnSpPr>
          <p:spPr>
            <a:xfrm>
              <a:off x="3656856" y="3717030"/>
              <a:ext cx="1377865" cy="116598"/>
            </a:xfrm>
            <a:prstGeom prst="straightConnector1">
              <a:avLst/>
            </a:prstGeom>
            <a:ln w="12700">
              <a:solidFill>
                <a:srgbClr val="F67F08">
                  <a:alpha val="98000"/>
                </a:srgbClr>
              </a:solidFill>
              <a:prstDash val="dash"/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직선 화살표 연결선 96"/>
            <p:cNvCxnSpPr/>
            <p:nvPr/>
          </p:nvCxnSpPr>
          <p:spPr>
            <a:xfrm rot="18840000" flipV="1">
              <a:off x="3137356" y="4207476"/>
              <a:ext cx="1891053" cy="493739"/>
            </a:xfrm>
            <a:prstGeom prst="straightConnector1">
              <a:avLst/>
            </a:prstGeom>
            <a:ln w="12700">
              <a:solidFill>
                <a:srgbClr val="F67F08">
                  <a:alpha val="98000"/>
                </a:srgbClr>
              </a:solidFill>
              <a:prstDash val="dash"/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그림 4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545288" y="4941168"/>
              <a:ext cx="982548" cy="92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그림 44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850" t="-5882" r="-5850" b="-5882"/>
            <a:stretch>
              <a:fillRect/>
            </a:stretch>
          </p:blipFill>
          <p:spPr bwMode="auto">
            <a:xfrm>
              <a:off x="2576736" y="2636912"/>
              <a:ext cx="865021" cy="553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7" name="그룹 46"/>
            <p:cNvGrpSpPr/>
            <p:nvPr/>
          </p:nvGrpSpPr>
          <p:grpSpPr>
            <a:xfrm>
              <a:off x="1856656" y="2043892"/>
              <a:ext cx="1800200" cy="386000"/>
              <a:chOff x="219512" y="1282807"/>
              <a:chExt cx="1788400" cy="345994"/>
            </a:xfrm>
          </p:grpSpPr>
          <p:sp>
            <p:nvSpPr>
              <p:cNvPr id="48" name="직사각형 47"/>
              <p:cNvSpPr/>
              <p:nvPr/>
            </p:nvSpPr>
            <p:spPr>
              <a:xfrm>
                <a:off x="326635" y="1282807"/>
                <a:ext cx="1594568" cy="345994"/>
              </a:xfrm>
              <a:prstGeom prst="rect">
                <a:avLst/>
              </a:prstGeom>
              <a:solidFill>
                <a:srgbClr val="1C99CC">
                  <a:alpha val="84000"/>
                </a:srgbClr>
              </a:solidFill>
              <a:ln w="79375" cmpd="tri">
                <a:solidFill>
                  <a:srgbClr val="1C99CC">
                    <a:alpha val="3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0" anchor="t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latinLnBrk="1">
                  <a:defRPr/>
                </a:pPr>
                <a:endParaRPr kumimoji="1" lang="ko-KR" altLang="en-US" sz="3200" spc="-60">
                  <a:gradFill>
                    <a:gsLst>
                      <a:gs pos="58333">
                        <a:schemeClr val="bg1"/>
                      </a:gs>
                      <a:gs pos="71000">
                        <a:schemeClr val="bg1"/>
                      </a:gs>
                    </a:gsLst>
                    <a:lin ang="16200000" scaled="1"/>
                  </a:gra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  <p:sp>
            <p:nvSpPr>
              <p:cNvPr id="49" name="TextBox 238"/>
              <p:cNvSpPr txBox="1"/>
              <p:nvPr/>
            </p:nvSpPr>
            <p:spPr>
              <a:xfrm>
                <a:off x="219512" y="1298002"/>
                <a:ext cx="1788400" cy="285893"/>
              </a:xfrm>
              <a:prstGeom prst="rect">
                <a:avLst/>
              </a:prstGeom>
              <a:noFill/>
            </p:spPr>
            <p:txBody>
              <a:bodyPr wrap="square" lIns="81629" tIns="40815" rIns="81629" bIns="40815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defRPr/>
                </a:pPr>
                <a:r>
                  <a:rPr lang="en-US" altLang="ko-KR" sz="1400" b="1" dirty="0" err="1" smtClean="0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Arial" panose="020B0604020202020204" pitchFamily="34" charset="0"/>
                    <a:ea typeface="나눔바른고딕" pitchFamily="50" charset="-127"/>
                    <a:cs typeface="Arial" panose="020B0604020202020204" pitchFamily="34" charset="0"/>
                  </a:rPr>
                  <a:t>Innershaft</a:t>
                </a:r>
                <a:endParaRPr lang="en-US" altLang="ko-KR" sz="14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Arial" panose="020B0604020202020204" pitchFamily="34" charset="0"/>
                  <a:ea typeface="나눔바른고딕" pitchFamily="50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" name="그룹 50"/>
            <p:cNvGrpSpPr/>
            <p:nvPr/>
          </p:nvGrpSpPr>
          <p:grpSpPr>
            <a:xfrm>
              <a:off x="1856656" y="3501664"/>
              <a:ext cx="1800200" cy="405947"/>
              <a:chOff x="430413" y="1282809"/>
              <a:chExt cx="1579937" cy="179543"/>
            </a:xfrm>
          </p:grpSpPr>
          <p:sp>
            <p:nvSpPr>
              <p:cNvPr id="52" name="직사각형 51"/>
              <p:cNvSpPr/>
              <p:nvPr/>
            </p:nvSpPr>
            <p:spPr>
              <a:xfrm>
                <a:off x="533851" y="1282809"/>
                <a:ext cx="1387353" cy="179543"/>
              </a:xfrm>
              <a:prstGeom prst="rect">
                <a:avLst/>
              </a:prstGeom>
              <a:solidFill>
                <a:srgbClr val="1C99CC">
                  <a:alpha val="84000"/>
                </a:srgbClr>
              </a:solidFill>
              <a:ln w="79375" cmpd="tri">
                <a:solidFill>
                  <a:srgbClr val="1C99CC">
                    <a:alpha val="3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0" anchor="t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latinLnBrk="1">
                  <a:defRPr/>
                </a:pPr>
                <a:endParaRPr kumimoji="1" lang="ko-KR" altLang="en-US" sz="2400" spc="-60">
                  <a:gradFill>
                    <a:gsLst>
                      <a:gs pos="58333">
                        <a:schemeClr val="bg1"/>
                      </a:gs>
                      <a:gs pos="71000">
                        <a:schemeClr val="bg1"/>
                      </a:gs>
                    </a:gsLst>
                    <a:lin ang="16200000" scaled="1"/>
                  </a:gra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  <p:sp>
            <p:nvSpPr>
              <p:cNvPr id="53" name="TextBox 238"/>
              <p:cNvSpPr txBox="1"/>
              <p:nvPr/>
            </p:nvSpPr>
            <p:spPr>
              <a:xfrm>
                <a:off x="430413" y="1299104"/>
                <a:ext cx="1579937" cy="125476"/>
              </a:xfrm>
              <a:prstGeom prst="rect">
                <a:avLst/>
              </a:prstGeom>
              <a:noFill/>
            </p:spPr>
            <p:txBody>
              <a:bodyPr wrap="square" lIns="81629" tIns="40815" rIns="81629" bIns="40815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defRPr/>
                </a:pPr>
                <a:r>
                  <a:rPr lang="en-US" altLang="ko-KR" sz="1100" b="1" dirty="0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Arial" panose="020B0604020202020204" pitchFamily="34" charset="0"/>
                    <a:ea typeface="나눔바른고딕" pitchFamily="50" charset="-127"/>
                    <a:cs typeface="Arial" panose="020B0604020202020204" pitchFamily="34" charset="0"/>
                  </a:rPr>
                  <a:t>Cross Groove </a:t>
                </a:r>
                <a:r>
                  <a:rPr lang="en-US" altLang="ko-KR" sz="1200" b="1" dirty="0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Arial" panose="020B0604020202020204" pitchFamily="34" charset="0"/>
                    <a:ea typeface="나눔바른고딕" pitchFamily="50" charset="-127"/>
                    <a:cs typeface="Arial" panose="020B0604020202020204" pitchFamily="34" charset="0"/>
                  </a:rPr>
                  <a:t>Joint</a:t>
                </a:r>
              </a:p>
            </p:txBody>
          </p:sp>
        </p:grpSp>
        <p:pic>
          <p:nvPicPr>
            <p:cNvPr id="54" name="그림 53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061" t="-6358" r="-10912" b="-6166"/>
            <a:stretch>
              <a:fillRect/>
            </a:stretch>
          </p:blipFill>
          <p:spPr bwMode="auto">
            <a:xfrm>
              <a:off x="2576736" y="4077072"/>
              <a:ext cx="831844" cy="583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그림 58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480" t="-7404" r="-7480" b="-7404"/>
            <a:stretch>
              <a:fillRect/>
            </a:stretch>
          </p:blipFill>
          <p:spPr bwMode="auto">
            <a:xfrm>
              <a:off x="6753200" y="2276872"/>
              <a:ext cx="865216" cy="957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그림 6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360712" y="5517232"/>
              <a:ext cx="1383173" cy="584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8" name="그룹 87"/>
            <p:cNvGrpSpPr/>
            <p:nvPr/>
          </p:nvGrpSpPr>
          <p:grpSpPr>
            <a:xfrm>
              <a:off x="1924050" y="5030293"/>
              <a:ext cx="1660525" cy="374317"/>
              <a:chOff x="226514" y="1282807"/>
              <a:chExt cx="1694690" cy="353580"/>
            </a:xfrm>
          </p:grpSpPr>
          <p:sp>
            <p:nvSpPr>
              <p:cNvPr id="89" name="직사각형 88"/>
              <p:cNvSpPr/>
              <p:nvPr/>
            </p:nvSpPr>
            <p:spPr>
              <a:xfrm>
                <a:off x="226514" y="1282807"/>
                <a:ext cx="1694690" cy="345994"/>
              </a:xfrm>
              <a:prstGeom prst="rect">
                <a:avLst/>
              </a:prstGeom>
              <a:solidFill>
                <a:srgbClr val="1C99CC">
                  <a:alpha val="84000"/>
                </a:srgbClr>
              </a:solidFill>
              <a:ln w="79375" cmpd="tri">
                <a:solidFill>
                  <a:srgbClr val="1C99CC">
                    <a:alpha val="3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0" anchor="t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latinLnBrk="1">
                  <a:defRPr/>
                </a:pPr>
                <a:endParaRPr kumimoji="1" lang="ko-KR" altLang="en-US" sz="3600" spc="-60">
                  <a:gradFill>
                    <a:gsLst>
                      <a:gs pos="58333">
                        <a:schemeClr val="bg1"/>
                      </a:gs>
                      <a:gs pos="71000">
                        <a:schemeClr val="bg1"/>
                      </a:gs>
                    </a:gsLst>
                    <a:lin ang="16200000" scaled="1"/>
                  </a:gra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  <p:sp>
            <p:nvSpPr>
              <p:cNvPr id="90" name="TextBox 238"/>
              <p:cNvSpPr txBox="1"/>
              <p:nvPr/>
            </p:nvSpPr>
            <p:spPr>
              <a:xfrm>
                <a:off x="376828" y="1314317"/>
                <a:ext cx="1321084" cy="322070"/>
              </a:xfrm>
              <a:prstGeom prst="rect">
                <a:avLst/>
              </a:prstGeom>
              <a:noFill/>
            </p:spPr>
            <p:txBody>
              <a:bodyPr wrap="square" lIns="81629" tIns="40815" rIns="81629" bIns="40815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defRPr/>
                </a:pPr>
                <a:r>
                  <a:rPr lang="en-US" altLang="ko-KR" sz="1400" b="1" dirty="0" err="1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Arial" panose="020B0604020202020204" pitchFamily="34" charset="0"/>
                    <a:ea typeface="나눔바른고딕" pitchFamily="50" charset="-127"/>
                    <a:cs typeface="Arial" panose="020B0604020202020204" pitchFamily="34" charset="0"/>
                  </a:rPr>
                  <a:t>Halfshaft</a:t>
                </a:r>
                <a:endParaRPr lang="en-US" altLang="ko-KR" sz="14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Arial" panose="020B0604020202020204" pitchFamily="34" charset="0"/>
                  <a:ea typeface="나눔바른고딕" pitchFamily="50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1" name="그룹 90"/>
            <p:cNvGrpSpPr/>
            <p:nvPr/>
          </p:nvGrpSpPr>
          <p:grpSpPr>
            <a:xfrm>
              <a:off x="6509620" y="1789518"/>
              <a:ext cx="1395707" cy="357345"/>
              <a:chOff x="533851" y="1282807"/>
              <a:chExt cx="1387353" cy="345994"/>
            </a:xfrm>
          </p:grpSpPr>
          <p:sp>
            <p:nvSpPr>
              <p:cNvPr id="92" name="직사각형 91"/>
              <p:cNvSpPr/>
              <p:nvPr/>
            </p:nvSpPr>
            <p:spPr>
              <a:xfrm>
                <a:off x="533851" y="1282807"/>
                <a:ext cx="1387353" cy="345994"/>
              </a:xfrm>
              <a:prstGeom prst="rect">
                <a:avLst/>
              </a:prstGeom>
              <a:solidFill>
                <a:srgbClr val="1C99CC">
                  <a:alpha val="84000"/>
                </a:srgbClr>
              </a:solidFill>
              <a:ln w="79375" cmpd="tri">
                <a:solidFill>
                  <a:srgbClr val="1C99CC">
                    <a:alpha val="3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0" anchor="t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latinLnBrk="1">
                  <a:defRPr/>
                </a:pPr>
                <a:endParaRPr kumimoji="1" lang="ko-KR" altLang="en-US" sz="3200" spc="-60">
                  <a:gradFill>
                    <a:gsLst>
                      <a:gs pos="58333">
                        <a:schemeClr val="bg1"/>
                      </a:gs>
                      <a:gs pos="71000">
                        <a:schemeClr val="bg1"/>
                      </a:gs>
                    </a:gsLst>
                    <a:lin ang="16200000" scaled="1"/>
                  </a:gra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  <p:sp>
            <p:nvSpPr>
              <p:cNvPr id="93" name="TextBox 238"/>
              <p:cNvSpPr txBox="1"/>
              <p:nvPr/>
            </p:nvSpPr>
            <p:spPr>
              <a:xfrm>
                <a:off x="572605" y="1297657"/>
                <a:ext cx="1321084" cy="307096"/>
              </a:xfrm>
              <a:prstGeom prst="rect">
                <a:avLst/>
              </a:prstGeom>
              <a:noFill/>
            </p:spPr>
            <p:txBody>
              <a:bodyPr wrap="square" lIns="81629" tIns="40815" rIns="81629" bIns="40815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defRPr/>
                </a:pPr>
                <a:r>
                  <a:rPr lang="en-US" altLang="ko-KR" sz="1400" b="1" dirty="0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Arial" panose="020B0604020202020204" pitchFamily="34" charset="0"/>
                    <a:ea typeface="나눔바른고딕" pitchFamily="50" charset="-127"/>
                    <a:cs typeface="Arial" panose="020B0604020202020204" pitchFamily="34" charset="0"/>
                  </a:rPr>
                  <a:t>Front Axle</a:t>
                </a:r>
              </a:p>
            </p:txBody>
          </p:sp>
        </p:grpSp>
        <p:cxnSp>
          <p:nvCxnSpPr>
            <p:cNvPr id="82" name="직선 화살표 연결선 81"/>
            <p:cNvCxnSpPr/>
            <p:nvPr/>
          </p:nvCxnSpPr>
          <p:spPr>
            <a:xfrm flipV="1">
              <a:off x="3696002" y="4698536"/>
              <a:ext cx="1858782" cy="567316"/>
            </a:xfrm>
            <a:prstGeom prst="straightConnector1">
              <a:avLst/>
            </a:prstGeom>
            <a:ln w="12700">
              <a:solidFill>
                <a:srgbClr val="F67F08">
                  <a:alpha val="98000"/>
                </a:srgbClr>
              </a:solidFill>
              <a:prstDash val="dash"/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직선 화살표 연결선 99"/>
            <p:cNvCxnSpPr/>
            <p:nvPr/>
          </p:nvCxnSpPr>
          <p:spPr>
            <a:xfrm flipH="1">
              <a:off x="5462891" y="2198881"/>
              <a:ext cx="1122941" cy="1062958"/>
            </a:xfrm>
            <a:prstGeom prst="straightConnector1">
              <a:avLst/>
            </a:prstGeom>
            <a:ln w="12700">
              <a:solidFill>
                <a:srgbClr val="F67F08">
                  <a:alpha val="98000"/>
                </a:srgbClr>
              </a:solidFill>
              <a:prstDash val="dash"/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직선 화살표 연결선 100"/>
            <p:cNvCxnSpPr>
              <a:stCxn id="95" idx="1"/>
            </p:cNvCxnSpPr>
            <p:nvPr/>
          </p:nvCxnSpPr>
          <p:spPr>
            <a:xfrm flipH="1" flipV="1">
              <a:off x="6693228" y="4182723"/>
              <a:ext cx="696508" cy="447533"/>
            </a:xfrm>
            <a:prstGeom prst="straightConnector1">
              <a:avLst/>
            </a:prstGeom>
            <a:ln w="12700">
              <a:solidFill>
                <a:srgbClr val="F67F08">
                  <a:alpha val="98000"/>
                </a:srgbClr>
              </a:solidFill>
              <a:prstDash val="dash"/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그룹 93"/>
            <p:cNvGrpSpPr/>
            <p:nvPr/>
          </p:nvGrpSpPr>
          <p:grpSpPr>
            <a:xfrm>
              <a:off x="7389736" y="4451922"/>
              <a:ext cx="1451695" cy="354964"/>
              <a:chOff x="533851" y="1281141"/>
              <a:chExt cx="1387353" cy="347660"/>
            </a:xfrm>
          </p:grpSpPr>
          <p:sp>
            <p:nvSpPr>
              <p:cNvPr id="95" name="직사각형 94"/>
              <p:cNvSpPr/>
              <p:nvPr/>
            </p:nvSpPr>
            <p:spPr>
              <a:xfrm>
                <a:off x="533851" y="1282807"/>
                <a:ext cx="1387353" cy="345994"/>
              </a:xfrm>
              <a:prstGeom prst="rect">
                <a:avLst/>
              </a:prstGeom>
              <a:solidFill>
                <a:srgbClr val="1C99CC">
                  <a:alpha val="84000"/>
                </a:srgbClr>
              </a:solidFill>
              <a:ln w="79375" cmpd="tri">
                <a:solidFill>
                  <a:srgbClr val="1C99CC">
                    <a:alpha val="3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0" anchor="t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latinLnBrk="1">
                  <a:defRPr/>
                </a:pPr>
                <a:endParaRPr kumimoji="1" lang="ko-KR" altLang="en-US" sz="2800" spc="-60">
                  <a:gradFill>
                    <a:gsLst>
                      <a:gs pos="58333">
                        <a:schemeClr val="bg1"/>
                      </a:gs>
                      <a:gs pos="71000">
                        <a:schemeClr val="bg1"/>
                      </a:gs>
                    </a:gsLst>
                    <a:lin ang="16200000" scaled="1"/>
                  </a:gra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  <p:sp>
            <p:nvSpPr>
              <p:cNvPr id="96" name="TextBox 238"/>
              <p:cNvSpPr txBox="1"/>
              <p:nvPr/>
            </p:nvSpPr>
            <p:spPr>
              <a:xfrm>
                <a:off x="552145" y="1281141"/>
                <a:ext cx="1321084" cy="333943"/>
              </a:xfrm>
              <a:prstGeom prst="rect">
                <a:avLst/>
              </a:prstGeom>
              <a:noFill/>
            </p:spPr>
            <p:txBody>
              <a:bodyPr wrap="square" lIns="81629" tIns="40815" rIns="81629" bIns="40815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defRPr/>
                </a:pPr>
                <a:r>
                  <a:rPr lang="en-US" altLang="ko-KR" sz="1400" b="1" dirty="0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Arial" panose="020B0604020202020204" pitchFamily="34" charset="0"/>
                    <a:ea typeface="나눔바른고딕" pitchFamily="50" charset="-127"/>
                    <a:cs typeface="Arial" panose="020B0604020202020204" pitchFamily="34" charset="0"/>
                  </a:rPr>
                  <a:t>Rear Axle</a:t>
                </a:r>
              </a:p>
            </p:txBody>
          </p:sp>
        </p:grpSp>
      </p:grpSp>
      <p:pic>
        <p:nvPicPr>
          <p:cNvPr id="44" name="그림 43" descr="ㅇㄴㅇㅁㅇ.png"/>
          <p:cNvPicPr>
            <a:picLocks noChangeAspect="1"/>
          </p:cNvPicPr>
          <p:nvPr/>
        </p:nvPicPr>
        <p:blipFill rotWithShape="1">
          <a:blip r:embed="rId10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89" y="6568777"/>
            <a:ext cx="672287" cy="16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565" y="4644009"/>
            <a:ext cx="8905822" cy="2169367"/>
          </a:xfrm>
          <a:prstGeom prst="rect">
            <a:avLst/>
          </a:prstGeom>
        </p:spPr>
      </p:pic>
      <p:cxnSp>
        <p:nvCxnSpPr>
          <p:cNvPr id="46" name="직선 연결선 45"/>
          <p:cNvCxnSpPr/>
          <p:nvPr/>
        </p:nvCxnSpPr>
        <p:spPr>
          <a:xfrm>
            <a:off x="1602358" y="864304"/>
            <a:ext cx="8035488" cy="0"/>
          </a:xfrm>
          <a:prstGeom prst="line">
            <a:avLst/>
          </a:prstGeom>
          <a:ln w="25400" cap="rnd">
            <a:solidFill>
              <a:srgbClr val="2199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직사각형 105"/>
          <p:cNvSpPr/>
          <p:nvPr/>
        </p:nvSpPr>
        <p:spPr>
          <a:xfrm>
            <a:off x="9627572" y="6453336"/>
            <a:ext cx="288032" cy="34009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400" b="1" dirty="0">
                <a:gradFill>
                  <a:gsLst>
                    <a:gs pos="57500">
                      <a:schemeClr val="tx1">
                        <a:lumMod val="50000"/>
                        <a:lumOff val="50000"/>
                      </a:schemeClr>
                    </a:gs>
                    <a:gs pos="75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9</a:t>
            </a:r>
            <a:endParaRPr lang="ko-KR" altLang="en-US" sz="1400" b="1" dirty="0">
              <a:gradFill>
                <a:gsLst>
                  <a:gs pos="57500">
                    <a:schemeClr val="tx1">
                      <a:lumMod val="50000"/>
                      <a:lumOff val="50000"/>
                    </a:schemeClr>
                  </a:gs>
                  <a:gs pos="75000">
                    <a:schemeClr val="tx1">
                      <a:lumMod val="50000"/>
                      <a:lumOff val="50000"/>
                    </a:schemeClr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8" name="다이아몬드 37"/>
          <p:cNvSpPr/>
          <p:nvPr/>
        </p:nvSpPr>
        <p:spPr>
          <a:xfrm>
            <a:off x="368871" y="206474"/>
            <a:ext cx="1252537" cy="1317625"/>
          </a:xfrm>
          <a:prstGeom prst="diamond">
            <a:avLst/>
          </a:prstGeom>
          <a:solidFill>
            <a:srgbClr val="105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다이아몬드 38"/>
          <p:cNvSpPr/>
          <p:nvPr/>
        </p:nvSpPr>
        <p:spPr>
          <a:xfrm>
            <a:off x="487933" y="331887"/>
            <a:ext cx="1014413" cy="1066800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87933" y="577949"/>
            <a:ext cx="1008063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2800" b="1" dirty="0">
                <a:gradFill>
                  <a:gsLst>
                    <a:gs pos="57500">
                      <a:srgbClr val="1050A0"/>
                    </a:gs>
                    <a:gs pos="75000">
                      <a:srgbClr val="1050A0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03</a:t>
            </a:r>
            <a:endParaRPr lang="ko-KR" altLang="en-US" sz="2800" b="1" dirty="0">
              <a:gradFill>
                <a:gsLst>
                  <a:gs pos="57500">
                    <a:srgbClr val="1050A0"/>
                  </a:gs>
                  <a:gs pos="75000">
                    <a:srgbClr val="1050A0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0" name="TextBox 6"/>
          <p:cNvSpPr txBox="1"/>
          <p:nvPr/>
        </p:nvSpPr>
        <p:spPr>
          <a:xfrm>
            <a:off x="1640632" y="346030"/>
            <a:ext cx="151216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2400" b="1" spc="-150" dirty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제품 소개</a:t>
            </a:r>
          </a:p>
        </p:txBody>
      </p:sp>
      <p:grpSp>
        <p:nvGrpSpPr>
          <p:cNvPr id="11" name="그룹 10"/>
          <p:cNvGrpSpPr/>
          <p:nvPr/>
        </p:nvGrpSpPr>
        <p:grpSpPr>
          <a:xfrm>
            <a:off x="1784649" y="1631472"/>
            <a:ext cx="8121352" cy="3995774"/>
            <a:chOff x="1784649" y="1631472"/>
            <a:chExt cx="8121352" cy="3995774"/>
          </a:xfrm>
        </p:grpSpPr>
        <p:grpSp>
          <p:nvGrpSpPr>
            <p:cNvPr id="10" name="그룹 9"/>
            <p:cNvGrpSpPr/>
            <p:nvPr/>
          </p:nvGrpSpPr>
          <p:grpSpPr>
            <a:xfrm>
              <a:off x="1784649" y="1700808"/>
              <a:ext cx="8121352" cy="3926438"/>
              <a:chOff x="1784649" y="1700808"/>
              <a:chExt cx="8121352" cy="3926438"/>
            </a:xfrm>
          </p:grpSpPr>
          <p:sp>
            <p:nvSpPr>
              <p:cNvPr id="2" name="양쪽 모서리가 둥근 사각형 1"/>
              <p:cNvSpPr/>
              <p:nvPr/>
            </p:nvSpPr>
            <p:spPr>
              <a:xfrm rot="16200000">
                <a:off x="4925093" y="-1439636"/>
                <a:ext cx="1840463" cy="8121352"/>
              </a:xfrm>
              <a:prstGeom prst="round2SameRect">
                <a:avLst>
                  <a:gd name="adj1" fmla="val 6679"/>
                  <a:gd name="adj2" fmla="val 0"/>
                </a:avLst>
              </a:prstGeom>
              <a:solidFill>
                <a:schemeClr val="bg1">
                  <a:lumMod val="95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" name="모서리가 둥근 직사각형 2"/>
              <p:cNvSpPr/>
              <p:nvPr/>
            </p:nvSpPr>
            <p:spPr>
              <a:xfrm>
                <a:off x="1873251" y="1780378"/>
                <a:ext cx="1967752" cy="1667672"/>
              </a:xfrm>
              <a:prstGeom prst="roundRect">
                <a:avLst>
                  <a:gd name="adj" fmla="val 46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5" name="직사각형 54"/>
              <p:cNvSpPr/>
              <p:nvPr/>
            </p:nvSpPr>
            <p:spPr>
              <a:xfrm>
                <a:off x="4088333" y="2382394"/>
                <a:ext cx="5113138" cy="9079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 fontAlgn="base">
                  <a:spcAft>
                    <a:spcPts val="300"/>
                  </a:spcAft>
                  <a:buSzPct val="80000"/>
                  <a:buFont typeface="Wingdings" pitchFamily="2" charset="2"/>
                  <a:buChar char="ü"/>
                  <a:defRPr/>
                </a:pPr>
                <a:r>
                  <a:rPr lang="ko-KR" altLang="en-US" sz="12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미션으로부터 나오는 동력을 </a:t>
                </a:r>
                <a:r>
                  <a:rPr lang="en-US" altLang="ko-KR" sz="12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F/Axle</a:t>
                </a:r>
                <a:r>
                  <a:rPr lang="ko-KR" altLang="en-US" sz="12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로 전달하고</a:t>
                </a:r>
                <a:r>
                  <a:rPr lang="en-US" altLang="ko-KR" sz="12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, </a:t>
                </a:r>
                <a:r>
                  <a:rPr lang="ko-KR" altLang="en-US" sz="12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차량 회전 시 등속도 구동을 가능하게 하는 역할</a:t>
                </a:r>
                <a:endParaRPr lang="en-US" altLang="ko-KR" sz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endParaRPr>
              </a:p>
              <a:p>
                <a:pPr marL="171450" indent="-171450" fontAlgn="base">
                  <a:spcAft>
                    <a:spcPts val="300"/>
                  </a:spcAft>
                  <a:buSzPct val="80000"/>
                  <a:buFont typeface="Wingdings" pitchFamily="2" charset="2"/>
                  <a:buChar char="ü"/>
                  <a:defRPr/>
                </a:pPr>
                <a:r>
                  <a:rPr lang="ko-KR" altLang="en-US" sz="12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국내 </a:t>
                </a:r>
                <a:r>
                  <a:rPr lang="en-US" altLang="ko-KR" sz="12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LF, IG, JF, YG, UM, AG</a:t>
                </a:r>
              </a:p>
              <a:p>
                <a:pPr marL="171450" indent="-171450" fontAlgn="base">
                  <a:spcAft>
                    <a:spcPts val="300"/>
                  </a:spcAft>
                  <a:buSzPct val="80000"/>
                  <a:buFont typeface="Wingdings" pitchFamily="2" charset="2"/>
                  <a:buChar char="ü"/>
                  <a:defRPr/>
                </a:pPr>
                <a:r>
                  <a:rPr lang="ko-KR" altLang="en-US" sz="12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해외 </a:t>
                </a:r>
                <a:r>
                  <a:rPr lang="en-US" altLang="ko-KR" sz="1200" dirty="0" err="1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LFa</a:t>
                </a:r>
                <a:r>
                  <a:rPr lang="en-US" altLang="ko-KR" sz="12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, </a:t>
                </a:r>
                <a:r>
                  <a:rPr lang="en-US" altLang="ko-KR" sz="1200" dirty="0" err="1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JFa</a:t>
                </a:r>
                <a:r>
                  <a:rPr lang="en-US" altLang="ko-KR" sz="12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, </a:t>
                </a:r>
                <a:r>
                  <a:rPr lang="en-US" altLang="ko-KR" sz="1200" dirty="0" err="1" smtClean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UMa</a:t>
                </a:r>
                <a:r>
                  <a:rPr lang="en-US" altLang="ko-KR" sz="1200" dirty="0" smtClean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 </a:t>
                </a:r>
                <a:r>
                  <a:rPr lang="ko-KR" altLang="en-US" sz="12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등의 차종에 적용</a:t>
                </a:r>
              </a:p>
            </p:txBody>
          </p:sp>
          <p:grpSp>
            <p:nvGrpSpPr>
              <p:cNvPr id="8" name="그룹 7"/>
              <p:cNvGrpSpPr/>
              <p:nvPr/>
            </p:nvGrpSpPr>
            <p:grpSpPr>
              <a:xfrm>
                <a:off x="3841003" y="1921669"/>
                <a:ext cx="2336133" cy="324162"/>
                <a:chOff x="3512840" y="1182870"/>
                <a:chExt cx="2336133" cy="324162"/>
              </a:xfrm>
            </p:grpSpPr>
            <p:sp>
              <p:nvSpPr>
                <p:cNvPr id="6" name="모서리가 접힌 도형 5"/>
                <p:cNvSpPr/>
                <p:nvPr/>
              </p:nvSpPr>
              <p:spPr>
                <a:xfrm>
                  <a:off x="3512840" y="1182870"/>
                  <a:ext cx="2336133" cy="324162"/>
                </a:xfrm>
                <a:prstGeom prst="foldedCorner">
                  <a:avLst>
                    <a:gd name="adj" fmla="val 50000"/>
                  </a:avLst>
                </a:prstGeom>
                <a:solidFill>
                  <a:srgbClr val="21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5" name="직사각형 24"/>
                <p:cNvSpPr/>
                <p:nvPr/>
              </p:nvSpPr>
              <p:spPr>
                <a:xfrm>
                  <a:off x="3782537" y="1221840"/>
                  <a:ext cx="1047082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altLang="ko-KR" sz="1600" b="1" dirty="0" err="1">
                      <a:ln w="3175"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itchFamily="50" charset="-127"/>
                      <a:cs typeface="Arial" panose="020B0604020202020204" pitchFamily="34" charset="0"/>
                    </a:rPr>
                    <a:t>Halfshaft</a:t>
                  </a:r>
                  <a:endParaRPr lang="ko-KR" altLang="en-US" sz="1600" b="1" dirty="0">
                    <a:ln w="3175"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" name="이등변 삼각형 6"/>
                <p:cNvSpPr/>
                <p:nvPr/>
              </p:nvSpPr>
              <p:spPr>
                <a:xfrm rot="5400000">
                  <a:off x="3584848" y="1305139"/>
                  <a:ext cx="92363" cy="79623"/>
                </a:xfrm>
                <a:prstGeom prst="triangle">
                  <a:avLst/>
                </a:prstGeom>
                <a:solidFill>
                  <a:srgbClr val="9BD5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0" name="양쪽 모서리가 둥근 사각형 29"/>
              <p:cNvSpPr/>
              <p:nvPr/>
            </p:nvSpPr>
            <p:spPr>
              <a:xfrm rot="16200000">
                <a:off x="4925093" y="646339"/>
                <a:ext cx="1840463" cy="8121352"/>
              </a:xfrm>
              <a:prstGeom prst="round2SameRect">
                <a:avLst>
                  <a:gd name="adj1" fmla="val 6679"/>
                  <a:gd name="adj2" fmla="val 0"/>
                </a:avLst>
              </a:prstGeom>
              <a:solidFill>
                <a:schemeClr val="bg1">
                  <a:lumMod val="95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모서리가 둥근 직사각형 30"/>
              <p:cNvSpPr/>
              <p:nvPr/>
            </p:nvSpPr>
            <p:spPr>
              <a:xfrm>
                <a:off x="1873251" y="3866353"/>
                <a:ext cx="1967752" cy="1667672"/>
              </a:xfrm>
              <a:prstGeom prst="roundRect">
                <a:avLst>
                  <a:gd name="adj" fmla="val 46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4088333" y="4468369"/>
                <a:ext cx="5401742" cy="7232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 fontAlgn="base">
                  <a:spcAft>
                    <a:spcPts val="300"/>
                  </a:spcAft>
                  <a:buSzPct val="80000"/>
                  <a:buFont typeface="Wingdings" pitchFamily="2" charset="2"/>
                  <a:buChar char="ü"/>
                  <a:defRPr/>
                </a:pPr>
                <a:r>
                  <a:rPr lang="ko-KR" altLang="en-US" sz="12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변속기와 </a:t>
                </a:r>
                <a:r>
                  <a:rPr lang="en-US" altLang="ko-KR" sz="1200" dirty="0" err="1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Halfshaft</a:t>
                </a:r>
                <a:r>
                  <a:rPr lang="ko-KR" altLang="en-US" sz="12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를 연결하는 부품으로 중</a:t>
                </a:r>
                <a:r>
                  <a:rPr lang="en-US" altLang="ko-KR" sz="12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·</a:t>
                </a:r>
                <a:r>
                  <a:rPr lang="ko-KR" altLang="en-US" sz="12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대형 및 고급 차량에 선택적으로 적용</a:t>
                </a:r>
              </a:p>
              <a:p>
                <a:pPr marL="171450" indent="-171450" fontAlgn="base">
                  <a:spcAft>
                    <a:spcPts val="300"/>
                  </a:spcAft>
                  <a:buSzPct val="80000"/>
                  <a:buFont typeface="Wingdings" pitchFamily="2" charset="2"/>
                  <a:buChar char="ü"/>
                  <a:defRPr/>
                </a:pPr>
                <a:r>
                  <a:rPr lang="ko-KR" altLang="en-US" sz="12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국내 </a:t>
                </a:r>
                <a:r>
                  <a:rPr lang="en-US" altLang="ko-KR" sz="12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LF, IG, JF, YG, UM, AG </a:t>
                </a:r>
              </a:p>
              <a:p>
                <a:pPr marL="171450" indent="-171450" fontAlgn="base">
                  <a:spcAft>
                    <a:spcPts val="300"/>
                  </a:spcAft>
                  <a:buSzPct val="80000"/>
                  <a:buFont typeface="Wingdings" pitchFamily="2" charset="2"/>
                  <a:buChar char="ü"/>
                  <a:defRPr/>
                </a:pPr>
                <a:r>
                  <a:rPr lang="ko-KR" altLang="en-US" sz="12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해외 </a:t>
                </a:r>
                <a:r>
                  <a:rPr lang="en-US" altLang="ko-KR" sz="1200" dirty="0" err="1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LFa</a:t>
                </a:r>
                <a:r>
                  <a:rPr lang="en-US" altLang="ko-KR" sz="12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, </a:t>
                </a:r>
                <a:r>
                  <a:rPr lang="en-US" altLang="ko-KR" sz="1200" dirty="0" err="1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JFa</a:t>
                </a:r>
                <a:r>
                  <a:rPr lang="en-US" altLang="ko-KR" sz="12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, </a:t>
                </a:r>
                <a:r>
                  <a:rPr lang="en-US" altLang="ko-KR" sz="1200" dirty="0" err="1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UMa</a:t>
                </a:r>
                <a:r>
                  <a:rPr lang="en-US" altLang="ko-KR" sz="12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 </a:t>
                </a:r>
                <a:r>
                  <a:rPr lang="ko-KR" altLang="en-US" sz="12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등의 차종에 적용</a:t>
                </a:r>
              </a:p>
            </p:txBody>
          </p:sp>
          <p:grpSp>
            <p:nvGrpSpPr>
              <p:cNvPr id="34" name="그룹 33"/>
              <p:cNvGrpSpPr/>
              <p:nvPr/>
            </p:nvGrpSpPr>
            <p:grpSpPr>
              <a:xfrm>
                <a:off x="3841003" y="4007644"/>
                <a:ext cx="2336133" cy="324162"/>
                <a:chOff x="3512840" y="1182870"/>
                <a:chExt cx="2336133" cy="324162"/>
              </a:xfrm>
            </p:grpSpPr>
            <p:sp>
              <p:nvSpPr>
                <p:cNvPr id="35" name="모서리가 접힌 도형 34"/>
                <p:cNvSpPr/>
                <p:nvPr/>
              </p:nvSpPr>
              <p:spPr>
                <a:xfrm>
                  <a:off x="3512840" y="1182870"/>
                  <a:ext cx="2336133" cy="324162"/>
                </a:xfrm>
                <a:prstGeom prst="foldedCorner">
                  <a:avLst>
                    <a:gd name="adj" fmla="val 50000"/>
                  </a:avLst>
                </a:prstGeom>
                <a:solidFill>
                  <a:srgbClr val="21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6" name="직사각형 35"/>
                <p:cNvSpPr/>
                <p:nvPr/>
              </p:nvSpPr>
              <p:spPr>
                <a:xfrm>
                  <a:off x="3782537" y="1221840"/>
                  <a:ext cx="1734624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altLang="ko-KR" sz="1600" b="1" dirty="0" err="1" smtClean="0">
                      <a:ln w="3175"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itchFamily="50" charset="-127"/>
                      <a:cs typeface="Arial" panose="020B0604020202020204" pitchFamily="34" charset="0"/>
                    </a:rPr>
                    <a:t>Innershaft</a:t>
                  </a:r>
                  <a:r>
                    <a:rPr lang="en-US" altLang="ko-KR" sz="1600" b="1" dirty="0" smtClean="0">
                      <a:ln w="3175"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itchFamily="50" charset="-127"/>
                      <a:cs typeface="Arial" panose="020B0604020202020204" pitchFamily="34" charset="0"/>
                    </a:rPr>
                    <a:t>  </a:t>
                  </a:r>
                  <a:endParaRPr lang="en-US" altLang="ko-KR" sz="1600" b="1" dirty="0">
                    <a:ln w="3175"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이등변 삼각형 36"/>
                <p:cNvSpPr/>
                <p:nvPr/>
              </p:nvSpPr>
              <p:spPr>
                <a:xfrm rot="5400000">
                  <a:off x="3584848" y="1305139"/>
                  <a:ext cx="92363" cy="79623"/>
                </a:xfrm>
                <a:prstGeom prst="triangle">
                  <a:avLst/>
                </a:prstGeom>
                <a:solidFill>
                  <a:srgbClr val="9BD5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pic>
          <p:nvPicPr>
            <p:cNvPr id="60" name="그림 59"/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4" b="95895" l="9931" r="896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00710">
              <a:off x="2137312" y="1631472"/>
              <a:ext cx="1520712" cy="21388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그림 68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24" l="0" r="977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3358" y="4215906"/>
              <a:ext cx="1619649" cy="1032792"/>
            </a:xfrm>
            <a:prstGeom prst="rect">
              <a:avLst/>
            </a:prstGeom>
            <a:noFill/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43" name="텍스트 개체 틀 32"/>
          <p:cNvSpPr txBox="1">
            <a:spLocks/>
          </p:cNvSpPr>
          <p:nvPr/>
        </p:nvSpPr>
        <p:spPr>
          <a:xfrm>
            <a:off x="2897668" y="495114"/>
            <a:ext cx="3845258" cy="375242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| Introduce productions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33" name="그림 32" descr="ㅇㄴㅇㅁㅇ.png"/>
          <p:cNvPicPr>
            <a:picLocks noChangeAspect="1"/>
          </p:cNvPicPr>
          <p:nvPr/>
        </p:nvPicPr>
        <p:blipFill rotWithShape="1">
          <a:blip r:embed="rId8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89" y="6568777"/>
            <a:ext cx="672287" cy="16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1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그림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565" y="4636101"/>
            <a:ext cx="8905822" cy="2169367"/>
          </a:xfrm>
          <a:prstGeom prst="rect">
            <a:avLst/>
          </a:prstGeom>
        </p:spPr>
      </p:pic>
      <p:cxnSp>
        <p:nvCxnSpPr>
          <p:cNvPr id="46" name="직선 연결선 45"/>
          <p:cNvCxnSpPr/>
          <p:nvPr/>
        </p:nvCxnSpPr>
        <p:spPr>
          <a:xfrm>
            <a:off x="1602358" y="864304"/>
            <a:ext cx="8035488" cy="0"/>
          </a:xfrm>
          <a:prstGeom prst="line">
            <a:avLst/>
          </a:prstGeom>
          <a:ln w="25400" cap="rnd">
            <a:solidFill>
              <a:srgbClr val="2199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직사각형 105"/>
          <p:cNvSpPr/>
          <p:nvPr/>
        </p:nvSpPr>
        <p:spPr>
          <a:xfrm>
            <a:off x="9490075" y="6453336"/>
            <a:ext cx="425529" cy="3508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400" b="1" dirty="0">
                <a:gradFill>
                  <a:gsLst>
                    <a:gs pos="57500">
                      <a:schemeClr val="tx1">
                        <a:lumMod val="50000"/>
                        <a:lumOff val="50000"/>
                      </a:schemeClr>
                    </a:gs>
                    <a:gs pos="75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10</a:t>
            </a:r>
            <a:endParaRPr lang="ko-KR" altLang="en-US" sz="1400" b="1" dirty="0">
              <a:gradFill>
                <a:gsLst>
                  <a:gs pos="57500">
                    <a:schemeClr val="tx1">
                      <a:lumMod val="50000"/>
                      <a:lumOff val="50000"/>
                    </a:schemeClr>
                  </a:gs>
                  <a:gs pos="75000">
                    <a:schemeClr val="tx1">
                      <a:lumMod val="50000"/>
                      <a:lumOff val="50000"/>
                    </a:schemeClr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8" name="다이아몬드 37"/>
          <p:cNvSpPr/>
          <p:nvPr/>
        </p:nvSpPr>
        <p:spPr>
          <a:xfrm>
            <a:off x="368871" y="206474"/>
            <a:ext cx="1252537" cy="1317625"/>
          </a:xfrm>
          <a:prstGeom prst="diamond">
            <a:avLst/>
          </a:prstGeom>
          <a:solidFill>
            <a:srgbClr val="105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다이아몬드 38"/>
          <p:cNvSpPr/>
          <p:nvPr/>
        </p:nvSpPr>
        <p:spPr>
          <a:xfrm>
            <a:off x="487933" y="331887"/>
            <a:ext cx="1014413" cy="1066800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87933" y="577949"/>
            <a:ext cx="1008063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2800" b="1" dirty="0">
                <a:gradFill>
                  <a:gsLst>
                    <a:gs pos="57500">
                      <a:srgbClr val="1050A0"/>
                    </a:gs>
                    <a:gs pos="75000">
                      <a:srgbClr val="1050A0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03</a:t>
            </a:r>
            <a:endParaRPr lang="ko-KR" altLang="en-US" sz="2800" b="1" dirty="0">
              <a:gradFill>
                <a:gsLst>
                  <a:gs pos="57500">
                    <a:srgbClr val="1050A0"/>
                  </a:gs>
                  <a:gs pos="75000">
                    <a:srgbClr val="1050A0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0" name="TextBox 6"/>
          <p:cNvSpPr txBox="1"/>
          <p:nvPr/>
        </p:nvSpPr>
        <p:spPr>
          <a:xfrm>
            <a:off x="1640632" y="346030"/>
            <a:ext cx="151216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2400" b="1" spc="-150" dirty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제품 소개</a:t>
            </a:r>
          </a:p>
        </p:txBody>
      </p:sp>
      <p:sp>
        <p:nvSpPr>
          <p:cNvPr id="42" name="텍스트 개체 틀 32"/>
          <p:cNvSpPr txBox="1">
            <a:spLocks/>
          </p:cNvSpPr>
          <p:nvPr/>
        </p:nvSpPr>
        <p:spPr>
          <a:xfrm>
            <a:off x="2897668" y="495114"/>
            <a:ext cx="3845258" cy="375242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| Introduce productions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1784649" y="1700808"/>
            <a:ext cx="8121352" cy="3926438"/>
            <a:chOff x="1784649" y="1700808"/>
            <a:chExt cx="8121352" cy="3926438"/>
          </a:xfrm>
        </p:grpSpPr>
        <p:sp>
          <p:nvSpPr>
            <p:cNvPr id="28" name="양쪽 모서리가 둥근 사각형 27"/>
            <p:cNvSpPr/>
            <p:nvPr/>
          </p:nvSpPr>
          <p:spPr>
            <a:xfrm rot="16200000">
              <a:off x="4925093" y="-1439636"/>
              <a:ext cx="1840463" cy="8121352"/>
            </a:xfrm>
            <a:prstGeom prst="round2SameRect">
              <a:avLst>
                <a:gd name="adj1" fmla="val 6679"/>
                <a:gd name="adj2" fmla="val 0"/>
              </a:avLst>
            </a:prstGeom>
            <a:solidFill>
              <a:schemeClr val="bg1">
                <a:lumMod val="9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모서리가 둥근 직사각형 28"/>
            <p:cNvSpPr/>
            <p:nvPr/>
          </p:nvSpPr>
          <p:spPr>
            <a:xfrm>
              <a:off x="1873251" y="1780378"/>
              <a:ext cx="1967752" cy="1667672"/>
            </a:xfrm>
            <a:prstGeom prst="roundRect">
              <a:avLst>
                <a:gd name="adj" fmla="val 46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4088333" y="2382394"/>
              <a:ext cx="5113138" cy="6848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fontAlgn="base">
                <a:spcAft>
                  <a:spcPts val="300"/>
                </a:spcAft>
                <a:buSzPct val="80000"/>
                <a:buFont typeface="Wingdings" pitchFamily="2" charset="2"/>
                <a:buChar char="ü"/>
                <a:defRPr/>
              </a:pPr>
              <a:r>
                <a:rPr lang="ko-KR" altLang="en-US" sz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전륜 </a:t>
              </a:r>
              <a:r>
                <a:rPr lang="ko-KR" altLang="en-US" sz="1200" dirty="0" err="1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서스펜션을</a:t>
              </a:r>
              <a:r>
                <a:rPr lang="ko-KR" altLang="en-US" sz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구성하는 부품으로 제동</a:t>
              </a:r>
              <a:r>
                <a:rPr lang="en-US" altLang="ko-KR" sz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, </a:t>
              </a:r>
              <a:r>
                <a:rPr lang="ko-KR" altLang="en-US" sz="1200" dirty="0" err="1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조향</a:t>
              </a:r>
              <a:r>
                <a:rPr lang="en-US" altLang="ko-KR" sz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, </a:t>
              </a:r>
              <a:r>
                <a:rPr lang="ko-KR" altLang="en-US" sz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동력 전달</a:t>
              </a:r>
              <a:r>
                <a:rPr lang="en-US" altLang="ko-KR" sz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, </a:t>
              </a:r>
              <a:r>
                <a:rPr lang="ko-KR" altLang="en-US" sz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차량의 하중을 </a:t>
              </a:r>
              <a:br>
                <a:rPr lang="ko-KR" altLang="en-US" sz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</a:br>
              <a:r>
                <a:rPr lang="ko-KR" altLang="en-US" sz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지지하는 역할</a:t>
              </a:r>
            </a:p>
            <a:p>
              <a:pPr marL="171450" indent="-171450" fontAlgn="base">
                <a:spcAft>
                  <a:spcPts val="300"/>
                </a:spcAft>
                <a:buSzPct val="80000"/>
                <a:buFont typeface="Wingdings" pitchFamily="2" charset="2"/>
                <a:buChar char="ü"/>
                <a:defRPr/>
              </a:pPr>
              <a:r>
                <a:rPr lang="ko-KR" altLang="en-US" sz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국내 </a:t>
              </a:r>
              <a:r>
                <a:rPr lang="en-US" altLang="ko-KR" sz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LF, JF, IG </a:t>
              </a:r>
              <a:r>
                <a:rPr lang="ko-KR" altLang="en-US" sz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등의 차종에 적용</a:t>
              </a:r>
            </a:p>
          </p:txBody>
        </p:sp>
        <p:grpSp>
          <p:nvGrpSpPr>
            <p:cNvPr id="31" name="그룹 30"/>
            <p:cNvGrpSpPr/>
            <p:nvPr/>
          </p:nvGrpSpPr>
          <p:grpSpPr>
            <a:xfrm>
              <a:off x="3841003" y="1921669"/>
              <a:ext cx="2336133" cy="324162"/>
              <a:chOff x="3512840" y="1182870"/>
              <a:chExt cx="2336133" cy="324162"/>
            </a:xfrm>
          </p:grpSpPr>
          <p:sp>
            <p:nvSpPr>
              <p:cNvPr id="44" name="모서리가 접힌 도형 43"/>
              <p:cNvSpPr/>
              <p:nvPr/>
            </p:nvSpPr>
            <p:spPr>
              <a:xfrm>
                <a:off x="3512840" y="1182870"/>
                <a:ext cx="2336133" cy="324162"/>
              </a:xfrm>
              <a:prstGeom prst="foldedCorner">
                <a:avLst>
                  <a:gd name="adj" fmla="val 50000"/>
                </a:avLst>
              </a:prstGeom>
              <a:solidFill>
                <a:srgbClr val="2199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3782537" y="1221840"/>
                <a:ext cx="1734624" cy="24622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altLang="ko-KR" sz="1600" b="1" dirty="0">
                    <a:ln w="3175"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itchFamily="50" charset="-127"/>
                    <a:cs typeface="Arial" panose="020B0604020202020204" pitchFamily="34" charset="0"/>
                  </a:rPr>
                  <a:t>Front Axle </a:t>
                </a:r>
                <a:r>
                  <a:rPr lang="en-US" altLang="ko-KR" sz="1600" b="1" dirty="0" err="1">
                    <a:ln w="3175"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itchFamily="50" charset="-127"/>
                    <a:cs typeface="Arial" panose="020B0604020202020204" pitchFamily="34" charset="0"/>
                  </a:rPr>
                  <a:t>Ass’y</a:t>
                </a:r>
                <a:endParaRPr lang="en-US" altLang="ko-KR" sz="1600" b="1" dirty="0">
                  <a:ln w="3175"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7" name="이등변 삼각형 46"/>
              <p:cNvSpPr/>
              <p:nvPr/>
            </p:nvSpPr>
            <p:spPr>
              <a:xfrm rot="5400000">
                <a:off x="3584848" y="1305139"/>
                <a:ext cx="92363" cy="79623"/>
              </a:xfrm>
              <a:prstGeom prst="triangle">
                <a:avLst/>
              </a:prstGeom>
              <a:solidFill>
                <a:srgbClr val="9BD5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2" name="양쪽 모서리가 둥근 사각형 31"/>
            <p:cNvSpPr/>
            <p:nvPr/>
          </p:nvSpPr>
          <p:spPr>
            <a:xfrm rot="16200000">
              <a:off x="4925093" y="646339"/>
              <a:ext cx="1840463" cy="8121352"/>
            </a:xfrm>
            <a:prstGeom prst="round2SameRect">
              <a:avLst>
                <a:gd name="adj1" fmla="val 6679"/>
                <a:gd name="adj2" fmla="val 0"/>
              </a:avLst>
            </a:prstGeom>
            <a:solidFill>
              <a:schemeClr val="bg1">
                <a:lumMod val="9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모서리가 둥근 직사각형 32"/>
            <p:cNvSpPr/>
            <p:nvPr/>
          </p:nvSpPr>
          <p:spPr>
            <a:xfrm>
              <a:off x="1873251" y="3866353"/>
              <a:ext cx="1967752" cy="1667672"/>
            </a:xfrm>
            <a:prstGeom prst="roundRect">
              <a:avLst>
                <a:gd name="adj" fmla="val 46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4088333" y="4468369"/>
              <a:ext cx="5401742" cy="500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fontAlgn="base">
                <a:spcAft>
                  <a:spcPts val="300"/>
                </a:spcAft>
                <a:buSzPct val="80000"/>
                <a:buFont typeface="Wingdings" pitchFamily="2" charset="2"/>
                <a:buChar char="ü"/>
                <a:defRPr/>
              </a:pPr>
              <a:r>
                <a:rPr lang="ko-KR" altLang="en-US" sz="1200" dirty="0" err="1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후륜</a:t>
              </a:r>
              <a:r>
                <a:rPr lang="ko-KR" altLang="en-US" sz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200" dirty="0" err="1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서스펜션을</a:t>
              </a:r>
              <a:r>
                <a:rPr lang="ko-KR" altLang="en-US" sz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구성하는 부품으로 차량의 하중을 지지하는 역할</a:t>
              </a:r>
            </a:p>
            <a:p>
              <a:pPr marL="171450" indent="-171450" fontAlgn="base">
                <a:spcAft>
                  <a:spcPts val="300"/>
                </a:spcAft>
                <a:buSzPct val="80000"/>
                <a:buFont typeface="Wingdings" pitchFamily="2" charset="2"/>
                <a:buChar char="ü"/>
                <a:defRPr/>
              </a:pPr>
              <a:r>
                <a:rPr lang="ko-KR" altLang="en-US" sz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국내 </a:t>
              </a:r>
              <a:r>
                <a:rPr lang="en-US" altLang="ko-KR" sz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LF, IG, JF </a:t>
              </a:r>
              <a:r>
                <a:rPr lang="ko-KR" altLang="en-US" sz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등의 차종에 적용</a:t>
              </a:r>
            </a:p>
          </p:txBody>
        </p:sp>
        <p:grpSp>
          <p:nvGrpSpPr>
            <p:cNvPr id="35" name="그룹 34"/>
            <p:cNvGrpSpPr/>
            <p:nvPr/>
          </p:nvGrpSpPr>
          <p:grpSpPr>
            <a:xfrm>
              <a:off x="3841003" y="4007644"/>
              <a:ext cx="2336133" cy="324162"/>
              <a:chOff x="3512840" y="1182870"/>
              <a:chExt cx="2336133" cy="324162"/>
            </a:xfrm>
          </p:grpSpPr>
          <p:sp>
            <p:nvSpPr>
              <p:cNvPr id="36" name="모서리가 접힌 도형 35"/>
              <p:cNvSpPr/>
              <p:nvPr/>
            </p:nvSpPr>
            <p:spPr>
              <a:xfrm>
                <a:off x="3512840" y="1182870"/>
                <a:ext cx="2336133" cy="324162"/>
              </a:xfrm>
              <a:prstGeom prst="foldedCorner">
                <a:avLst>
                  <a:gd name="adj" fmla="val 50000"/>
                </a:avLst>
              </a:prstGeom>
              <a:solidFill>
                <a:srgbClr val="2199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3782537" y="1221840"/>
                <a:ext cx="1922420" cy="24622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altLang="ko-KR" sz="1600" b="1" dirty="0">
                    <a:ln w="3175"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itchFamily="50" charset="-127"/>
                    <a:cs typeface="Arial" panose="020B0604020202020204" pitchFamily="34" charset="0"/>
                  </a:rPr>
                  <a:t>Rear Carrier </a:t>
                </a:r>
                <a:r>
                  <a:rPr lang="en-US" altLang="ko-KR" sz="1600" b="1" dirty="0" err="1">
                    <a:ln w="3175"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itchFamily="50" charset="-127"/>
                    <a:cs typeface="Arial" panose="020B0604020202020204" pitchFamily="34" charset="0"/>
                  </a:rPr>
                  <a:t>Ass’y</a:t>
                </a:r>
                <a:endParaRPr lang="en-US" altLang="ko-KR" sz="1600" b="1" dirty="0">
                  <a:ln w="3175"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3" name="이등변 삼각형 42"/>
              <p:cNvSpPr/>
              <p:nvPr/>
            </p:nvSpPr>
            <p:spPr>
              <a:xfrm rot="5400000">
                <a:off x="3584848" y="1305139"/>
                <a:ext cx="92363" cy="79623"/>
              </a:xfrm>
              <a:prstGeom prst="triangle">
                <a:avLst/>
              </a:prstGeom>
              <a:solidFill>
                <a:srgbClr val="9BD5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pic>
        <p:nvPicPr>
          <p:cNvPr id="48" name="그림 4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75521" y="1858576"/>
            <a:ext cx="1291798" cy="1511276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그림 48" descr="Untitled-2.pn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" b="100000" l="0" r="983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4051" y="3786783"/>
            <a:ext cx="1864788" cy="1803980"/>
          </a:xfrm>
          <a:prstGeom prst="rect">
            <a:avLst/>
          </a:prstGeom>
        </p:spPr>
      </p:pic>
      <p:pic>
        <p:nvPicPr>
          <p:cNvPr id="50" name="그림 49" descr="ㅇㄴㅇㅁㅇ.png"/>
          <p:cNvPicPr>
            <a:picLocks noChangeAspect="1"/>
          </p:cNvPicPr>
          <p:nvPr/>
        </p:nvPicPr>
        <p:blipFill rotWithShape="1">
          <a:blip r:embed="rId8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89" y="6568777"/>
            <a:ext cx="672287" cy="16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6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565" y="4636101"/>
            <a:ext cx="8905822" cy="2169367"/>
          </a:xfrm>
          <a:prstGeom prst="rect">
            <a:avLst/>
          </a:prstGeom>
        </p:spPr>
      </p:pic>
      <p:cxnSp>
        <p:nvCxnSpPr>
          <p:cNvPr id="46" name="직선 연결선 45"/>
          <p:cNvCxnSpPr/>
          <p:nvPr/>
        </p:nvCxnSpPr>
        <p:spPr>
          <a:xfrm>
            <a:off x="1602358" y="864304"/>
            <a:ext cx="8035488" cy="0"/>
          </a:xfrm>
          <a:prstGeom prst="line">
            <a:avLst/>
          </a:prstGeom>
          <a:ln w="25400" cap="rnd">
            <a:solidFill>
              <a:srgbClr val="2199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직사각형 105"/>
          <p:cNvSpPr/>
          <p:nvPr/>
        </p:nvSpPr>
        <p:spPr>
          <a:xfrm>
            <a:off x="9490075" y="6453336"/>
            <a:ext cx="425529" cy="3508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400" b="1" dirty="0">
                <a:gradFill>
                  <a:gsLst>
                    <a:gs pos="57500">
                      <a:schemeClr val="tx1">
                        <a:lumMod val="50000"/>
                        <a:lumOff val="50000"/>
                      </a:schemeClr>
                    </a:gs>
                    <a:gs pos="75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11</a:t>
            </a:r>
            <a:endParaRPr lang="ko-KR" altLang="en-US" sz="1400" b="1" dirty="0">
              <a:gradFill>
                <a:gsLst>
                  <a:gs pos="57500">
                    <a:schemeClr val="tx1">
                      <a:lumMod val="50000"/>
                      <a:lumOff val="50000"/>
                    </a:schemeClr>
                  </a:gs>
                  <a:gs pos="75000">
                    <a:schemeClr val="tx1">
                      <a:lumMod val="50000"/>
                      <a:lumOff val="50000"/>
                    </a:schemeClr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8" name="다이아몬드 37"/>
          <p:cNvSpPr/>
          <p:nvPr/>
        </p:nvSpPr>
        <p:spPr>
          <a:xfrm>
            <a:off x="368871" y="206474"/>
            <a:ext cx="1252537" cy="1317625"/>
          </a:xfrm>
          <a:prstGeom prst="diamond">
            <a:avLst/>
          </a:prstGeom>
          <a:solidFill>
            <a:srgbClr val="105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다이아몬드 38"/>
          <p:cNvSpPr/>
          <p:nvPr/>
        </p:nvSpPr>
        <p:spPr>
          <a:xfrm>
            <a:off x="487933" y="331887"/>
            <a:ext cx="1014413" cy="1066800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87933" y="577949"/>
            <a:ext cx="1008063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2800" b="1" dirty="0">
                <a:gradFill>
                  <a:gsLst>
                    <a:gs pos="57500">
                      <a:srgbClr val="1050A0"/>
                    </a:gs>
                    <a:gs pos="75000">
                      <a:srgbClr val="1050A0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03</a:t>
            </a:r>
            <a:endParaRPr lang="ko-KR" altLang="en-US" sz="2800" b="1" dirty="0">
              <a:gradFill>
                <a:gsLst>
                  <a:gs pos="57500">
                    <a:srgbClr val="1050A0"/>
                  </a:gs>
                  <a:gs pos="75000">
                    <a:srgbClr val="1050A0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0" name="TextBox 6"/>
          <p:cNvSpPr txBox="1"/>
          <p:nvPr/>
        </p:nvSpPr>
        <p:spPr>
          <a:xfrm>
            <a:off x="1640632" y="346030"/>
            <a:ext cx="151216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2400" b="1" spc="-150" dirty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제품 소개</a:t>
            </a:r>
          </a:p>
        </p:txBody>
      </p:sp>
      <p:sp>
        <p:nvSpPr>
          <p:cNvPr id="42" name="텍스트 개체 틀 32"/>
          <p:cNvSpPr txBox="1">
            <a:spLocks/>
          </p:cNvSpPr>
          <p:nvPr/>
        </p:nvSpPr>
        <p:spPr>
          <a:xfrm>
            <a:off x="2897668" y="495114"/>
            <a:ext cx="3845258" cy="375242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| Introduce productions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2" name="양쪽 모서리가 둥근 사각형 21"/>
          <p:cNvSpPr/>
          <p:nvPr/>
        </p:nvSpPr>
        <p:spPr>
          <a:xfrm rot="16200000">
            <a:off x="4925093" y="-1439636"/>
            <a:ext cx="1840463" cy="8121352"/>
          </a:xfrm>
          <a:prstGeom prst="round2SameRect">
            <a:avLst>
              <a:gd name="adj1" fmla="val 6679"/>
              <a:gd name="adj2" fmla="val 0"/>
            </a:avLst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1873251" y="1780378"/>
            <a:ext cx="1967752" cy="1667672"/>
          </a:xfrm>
          <a:prstGeom prst="roundRect">
            <a:avLst>
              <a:gd name="adj" fmla="val 467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4088333" y="2382394"/>
            <a:ext cx="5113138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spcAft>
                <a:spcPts val="300"/>
              </a:spcAft>
              <a:buSzPct val="80000"/>
              <a:buFont typeface="Wingdings" pitchFamily="2" charset="2"/>
              <a:buChar char="ü"/>
              <a:defRPr/>
            </a:pPr>
            <a:r>
              <a:rPr lang="ko-KR" altLang="en-US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전륜 </a:t>
            </a:r>
            <a:r>
              <a:rPr lang="ko-KR" altLang="en-US" sz="1200" dirty="0" err="1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서스펜션을</a:t>
            </a:r>
            <a:r>
              <a:rPr lang="ko-KR" altLang="en-US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 구성하는 부품으로 제동</a:t>
            </a:r>
            <a:r>
              <a:rPr lang="en-US" altLang="ko-KR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200" dirty="0" err="1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조향</a:t>
            </a:r>
            <a:r>
              <a:rPr lang="en-US" altLang="ko-KR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동력 전달 차량의 하중 지지 및 휠 스피드를 감지하는 역할</a:t>
            </a:r>
          </a:p>
          <a:p>
            <a:pPr marL="171450" indent="-171450" fontAlgn="base">
              <a:spcAft>
                <a:spcPts val="300"/>
              </a:spcAft>
              <a:buSzPct val="80000"/>
              <a:buFont typeface="Wingdings" pitchFamily="2" charset="2"/>
              <a:buChar char="ü"/>
              <a:defRPr/>
            </a:pPr>
            <a:r>
              <a:rPr lang="ko-KR" altLang="en-US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국내 </a:t>
            </a:r>
            <a:r>
              <a:rPr lang="en-US" altLang="ko-KR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YD, YG, DE</a:t>
            </a:r>
          </a:p>
          <a:p>
            <a:pPr marL="171450" indent="-171450" fontAlgn="base">
              <a:spcAft>
                <a:spcPts val="300"/>
              </a:spcAft>
              <a:buSzPct val="80000"/>
              <a:buFont typeface="Wingdings" pitchFamily="2" charset="2"/>
              <a:buChar char="ü"/>
              <a:defRPr/>
            </a:pPr>
            <a:r>
              <a:rPr lang="ko-KR" altLang="en-US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해외 </a:t>
            </a:r>
            <a:r>
              <a:rPr lang="en-US" altLang="ko-KR" sz="1200" dirty="0" err="1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LFa</a:t>
            </a:r>
            <a:r>
              <a:rPr lang="en-US" altLang="ko-KR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en-US" altLang="ko-KR" sz="1200" dirty="0" err="1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JFa</a:t>
            </a:r>
            <a:r>
              <a:rPr lang="en-US" altLang="ko-KR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, AN, </a:t>
            </a:r>
            <a:r>
              <a:rPr lang="en-US" altLang="ko-KR" sz="1200" dirty="0" err="1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UMa</a:t>
            </a:r>
            <a:r>
              <a:rPr lang="en-US" altLang="ko-KR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en-US" altLang="ko-KR" sz="1200" dirty="0" err="1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ADa</a:t>
            </a:r>
            <a:r>
              <a:rPr lang="en-US" altLang="ko-KR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등의 승용 차종에 적용</a:t>
            </a:r>
          </a:p>
        </p:txBody>
      </p:sp>
      <p:grpSp>
        <p:nvGrpSpPr>
          <p:cNvPr id="31" name="그룹 30"/>
          <p:cNvGrpSpPr/>
          <p:nvPr/>
        </p:nvGrpSpPr>
        <p:grpSpPr>
          <a:xfrm>
            <a:off x="3841003" y="1921669"/>
            <a:ext cx="3920309" cy="324162"/>
            <a:chOff x="3512840" y="1182870"/>
            <a:chExt cx="3920309" cy="324162"/>
          </a:xfrm>
        </p:grpSpPr>
        <p:sp>
          <p:nvSpPr>
            <p:cNvPr id="44" name="모서리가 접힌 도형 43"/>
            <p:cNvSpPr/>
            <p:nvPr/>
          </p:nvSpPr>
          <p:spPr>
            <a:xfrm>
              <a:off x="3512840" y="1182870"/>
              <a:ext cx="3920309" cy="324162"/>
            </a:xfrm>
            <a:prstGeom prst="foldedCorner">
              <a:avLst>
                <a:gd name="adj" fmla="val 50000"/>
              </a:avLst>
            </a:prstGeom>
            <a:solidFill>
              <a:srgbClr val="21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3782537" y="1221840"/>
              <a:ext cx="343458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altLang="ko-KR" sz="1600" b="1" dirty="0">
                  <a:ln w="3175"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itchFamily="50" charset="-127"/>
                  <a:cs typeface="Arial" panose="020B0604020202020204" pitchFamily="34" charset="0"/>
                </a:rPr>
                <a:t>Front Axle &amp; Brake Complete </a:t>
              </a:r>
              <a:r>
                <a:rPr lang="en-US" altLang="ko-KR" sz="1600" b="1" dirty="0" err="1">
                  <a:ln w="3175"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itchFamily="50" charset="-127"/>
                  <a:cs typeface="Arial" panose="020B0604020202020204" pitchFamily="34" charset="0"/>
                </a:rPr>
                <a:t>Ass’y</a:t>
              </a:r>
              <a:endParaRPr lang="en-US" altLang="ko-KR" sz="1600" b="1" dirty="0">
                <a:ln w="3175"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7" name="이등변 삼각형 46"/>
            <p:cNvSpPr/>
            <p:nvPr/>
          </p:nvSpPr>
          <p:spPr>
            <a:xfrm rot="5400000">
              <a:off x="3584848" y="1305139"/>
              <a:ext cx="92363" cy="79623"/>
            </a:xfrm>
            <a:prstGeom prst="triangle">
              <a:avLst/>
            </a:prstGeom>
            <a:solidFill>
              <a:srgbClr val="9B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2" name="양쪽 모서리가 둥근 사각형 31"/>
          <p:cNvSpPr/>
          <p:nvPr/>
        </p:nvSpPr>
        <p:spPr>
          <a:xfrm rot="16200000">
            <a:off x="4925093" y="646339"/>
            <a:ext cx="1840463" cy="8121352"/>
          </a:xfrm>
          <a:prstGeom prst="round2SameRect">
            <a:avLst>
              <a:gd name="adj1" fmla="val 6679"/>
              <a:gd name="adj2" fmla="val 0"/>
            </a:avLst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모서리가 둥근 직사각형 32"/>
          <p:cNvSpPr/>
          <p:nvPr/>
        </p:nvSpPr>
        <p:spPr>
          <a:xfrm>
            <a:off x="1873251" y="3866353"/>
            <a:ext cx="1967752" cy="1667672"/>
          </a:xfrm>
          <a:prstGeom prst="roundRect">
            <a:avLst>
              <a:gd name="adj" fmla="val 467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4088333" y="4468369"/>
            <a:ext cx="5401742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spcAft>
                <a:spcPts val="300"/>
              </a:spcAft>
              <a:buSzPct val="80000"/>
              <a:buFont typeface="Wingdings" pitchFamily="2" charset="2"/>
              <a:buChar char="ü"/>
              <a:defRPr/>
            </a:pPr>
            <a:r>
              <a:rPr lang="ko-KR" altLang="en-US" sz="1200" dirty="0" err="1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후륜</a:t>
            </a:r>
            <a:r>
              <a:rPr lang="ko-KR" altLang="en-US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200" dirty="0" err="1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서스펜션을</a:t>
            </a:r>
            <a:r>
              <a:rPr lang="ko-KR" altLang="en-US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 구성하는 부품으로 제동</a:t>
            </a:r>
            <a:r>
              <a:rPr lang="en-US" altLang="ko-KR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주차 브레이크 및 차량의 하중을 </a:t>
            </a:r>
            <a:br>
              <a:rPr lang="ko-KR" altLang="en-US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</a:br>
            <a:r>
              <a:rPr lang="ko-KR" altLang="en-US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지지하는 역할</a:t>
            </a:r>
          </a:p>
          <a:p>
            <a:pPr marL="171450" indent="-171450" fontAlgn="base">
              <a:spcAft>
                <a:spcPts val="300"/>
              </a:spcAft>
              <a:buSzPct val="80000"/>
              <a:buFont typeface="Wingdings" pitchFamily="2" charset="2"/>
              <a:buChar char="ü"/>
              <a:defRPr/>
            </a:pPr>
            <a:r>
              <a:rPr lang="ko-KR" altLang="en-US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국내 </a:t>
            </a:r>
            <a:r>
              <a:rPr lang="en-US" altLang="ko-KR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YG, DE </a:t>
            </a:r>
            <a:r>
              <a:rPr lang="ko-KR" altLang="en-US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등의 차종에 적용</a:t>
            </a:r>
          </a:p>
        </p:txBody>
      </p:sp>
      <p:grpSp>
        <p:nvGrpSpPr>
          <p:cNvPr id="35" name="그룹 34"/>
          <p:cNvGrpSpPr/>
          <p:nvPr/>
        </p:nvGrpSpPr>
        <p:grpSpPr>
          <a:xfrm>
            <a:off x="3841003" y="4007644"/>
            <a:ext cx="3920309" cy="324162"/>
            <a:chOff x="3512840" y="1182870"/>
            <a:chExt cx="3920309" cy="324162"/>
          </a:xfrm>
        </p:grpSpPr>
        <p:sp>
          <p:nvSpPr>
            <p:cNvPr id="36" name="모서리가 접힌 도형 35"/>
            <p:cNvSpPr/>
            <p:nvPr/>
          </p:nvSpPr>
          <p:spPr>
            <a:xfrm>
              <a:off x="3512840" y="1182870"/>
              <a:ext cx="3920309" cy="324162"/>
            </a:xfrm>
            <a:prstGeom prst="foldedCorner">
              <a:avLst>
                <a:gd name="adj" fmla="val 50000"/>
              </a:avLst>
            </a:prstGeom>
            <a:solidFill>
              <a:srgbClr val="21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3782537" y="1221840"/>
              <a:ext cx="336258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altLang="ko-KR" sz="1600" b="1" dirty="0">
                  <a:ln w="3175"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itchFamily="50" charset="-127"/>
                  <a:cs typeface="Arial" panose="020B0604020202020204" pitchFamily="34" charset="0"/>
                </a:rPr>
                <a:t>Rear Axle &amp; Brake Complete </a:t>
              </a:r>
              <a:r>
                <a:rPr lang="en-US" altLang="ko-KR" sz="1600" b="1" dirty="0" err="1">
                  <a:ln w="3175"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itchFamily="50" charset="-127"/>
                  <a:cs typeface="Arial" panose="020B0604020202020204" pitchFamily="34" charset="0"/>
                </a:rPr>
                <a:t>Ass’y</a:t>
              </a:r>
              <a:endParaRPr lang="en-US" altLang="ko-KR" sz="1600" b="1" dirty="0">
                <a:ln w="3175"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3" name="이등변 삼각형 42"/>
            <p:cNvSpPr/>
            <p:nvPr/>
          </p:nvSpPr>
          <p:spPr>
            <a:xfrm rot="5400000">
              <a:off x="3584848" y="1305139"/>
              <a:ext cx="92363" cy="79623"/>
            </a:xfrm>
            <a:prstGeom prst="triangle">
              <a:avLst/>
            </a:prstGeom>
            <a:solidFill>
              <a:srgbClr val="9B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8" name="그림 4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32566" y="1883225"/>
            <a:ext cx="1540100" cy="147563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그림 48" descr="Untitled-2.pn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069" y="3945854"/>
            <a:ext cx="1465030" cy="14037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9" name="그림 28" descr="ㅇㄴㅇㅁㅇ.png"/>
          <p:cNvPicPr>
            <a:picLocks noChangeAspect="1"/>
          </p:cNvPicPr>
          <p:nvPr/>
        </p:nvPicPr>
        <p:blipFill rotWithShape="1">
          <a:blip r:embed="rId8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89" y="6568777"/>
            <a:ext cx="672287" cy="16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7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535" y="3510070"/>
            <a:ext cx="8910251" cy="3284227"/>
          </a:xfrm>
          <a:prstGeom prst="rect">
            <a:avLst/>
          </a:prstGeom>
        </p:spPr>
      </p:pic>
      <p:sp>
        <p:nvSpPr>
          <p:cNvPr id="17" name="양쪽 모서리가 둥근 사각형 21"/>
          <p:cNvSpPr/>
          <p:nvPr/>
        </p:nvSpPr>
        <p:spPr>
          <a:xfrm rot="16200000">
            <a:off x="4909221" y="-1423764"/>
            <a:ext cx="1872207" cy="8121352"/>
          </a:xfrm>
          <a:prstGeom prst="round2SameRect">
            <a:avLst>
              <a:gd name="adj1" fmla="val 6679"/>
              <a:gd name="adj2" fmla="val 0"/>
            </a:avLst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모서리가 둥근 직사각형 22"/>
          <p:cNvSpPr/>
          <p:nvPr/>
        </p:nvSpPr>
        <p:spPr>
          <a:xfrm>
            <a:off x="1873251" y="1780378"/>
            <a:ext cx="1967752" cy="1667672"/>
          </a:xfrm>
          <a:prstGeom prst="roundRect">
            <a:avLst>
              <a:gd name="adj" fmla="val 467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6" name="직선 연결선 45"/>
          <p:cNvCxnSpPr/>
          <p:nvPr/>
        </p:nvCxnSpPr>
        <p:spPr>
          <a:xfrm>
            <a:off x="1602358" y="864304"/>
            <a:ext cx="8035488" cy="0"/>
          </a:xfrm>
          <a:prstGeom prst="line">
            <a:avLst/>
          </a:prstGeom>
          <a:ln w="25400" cap="rnd">
            <a:solidFill>
              <a:srgbClr val="2199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직사각형 105"/>
          <p:cNvSpPr/>
          <p:nvPr/>
        </p:nvSpPr>
        <p:spPr>
          <a:xfrm>
            <a:off x="9490075" y="6453336"/>
            <a:ext cx="425529" cy="3508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400" b="1" dirty="0">
                <a:gradFill>
                  <a:gsLst>
                    <a:gs pos="57500">
                      <a:schemeClr val="tx1">
                        <a:lumMod val="50000"/>
                        <a:lumOff val="50000"/>
                      </a:schemeClr>
                    </a:gs>
                    <a:gs pos="75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12</a:t>
            </a:r>
            <a:endParaRPr lang="ko-KR" altLang="en-US" sz="1400" b="1" dirty="0">
              <a:gradFill>
                <a:gsLst>
                  <a:gs pos="57500">
                    <a:schemeClr val="tx1">
                      <a:lumMod val="50000"/>
                      <a:lumOff val="50000"/>
                    </a:schemeClr>
                  </a:gs>
                  <a:gs pos="75000">
                    <a:schemeClr val="tx1">
                      <a:lumMod val="50000"/>
                      <a:lumOff val="50000"/>
                    </a:schemeClr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8" name="다이아몬드 37"/>
          <p:cNvSpPr/>
          <p:nvPr/>
        </p:nvSpPr>
        <p:spPr>
          <a:xfrm>
            <a:off x="368871" y="206474"/>
            <a:ext cx="1252537" cy="1317625"/>
          </a:xfrm>
          <a:prstGeom prst="diamond">
            <a:avLst/>
          </a:prstGeom>
          <a:solidFill>
            <a:srgbClr val="105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다이아몬드 38"/>
          <p:cNvSpPr/>
          <p:nvPr/>
        </p:nvSpPr>
        <p:spPr>
          <a:xfrm>
            <a:off x="487933" y="331887"/>
            <a:ext cx="1014413" cy="1066800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87933" y="577949"/>
            <a:ext cx="1008063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2800" b="1" dirty="0">
                <a:gradFill>
                  <a:gsLst>
                    <a:gs pos="57500">
                      <a:srgbClr val="1050A0"/>
                    </a:gs>
                    <a:gs pos="75000">
                      <a:srgbClr val="1050A0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03</a:t>
            </a:r>
            <a:endParaRPr lang="ko-KR" altLang="en-US" sz="2800" b="1" dirty="0">
              <a:gradFill>
                <a:gsLst>
                  <a:gs pos="57500">
                    <a:srgbClr val="1050A0"/>
                  </a:gs>
                  <a:gs pos="75000">
                    <a:srgbClr val="1050A0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0" name="TextBox 6"/>
          <p:cNvSpPr txBox="1"/>
          <p:nvPr/>
        </p:nvSpPr>
        <p:spPr>
          <a:xfrm>
            <a:off x="1640632" y="346030"/>
            <a:ext cx="151216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2400" b="1" spc="-150" dirty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제품 소개</a:t>
            </a:r>
          </a:p>
        </p:txBody>
      </p:sp>
      <p:sp>
        <p:nvSpPr>
          <p:cNvPr id="42" name="텍스트 개체 틀 32"/>
          <p:cNvSpPr txBox="1">
            <a:spLocks/>
          </p:cNvSpPr>
          <p:nvPr/>
        </p:nvSpPr>
        <p:spPr>
          <a:xfrm>
            <a:off x="2897668" y="495114"/>
            <a:ext cx="3845258" cy="375242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| Introduce productions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4088904" y="2348880"/>
            <a:ext cx="5113138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spcAft>
                <a:spcPts val="300"/>
              </a:spcAft>
              <a:buSzPct val="80000"/>
              <a:buFont typeface="Wingdings" pitchFamily="2" charset="2"/>
              <a:buChar char="ü"/>
              <a:defRPr/>
            </a:pPr>
            <a:r>
              <a:rPr lang="ko-KR" altLang="en-US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전륜 구동</a:t>
            </a:r>
            <a:r>
              <a:rPr lang="en-US" altLang="ko-KR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[FR] </a:t>
            </a:r>
            <a:r>
              <a:rPr lang="ko-KR" altLang="en-US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또는 </a:t>
            </a:r>
            <a:r>
              <a:rPr lang="en-US" altLang="ko-KR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4</a:t>
            </a:r>
            <a:r>
              <a:rPr lang="ko-KR" altLang="en-US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륜 구동</a:t>
            </a:r>
            <a:r>
              <a:rPr lang="en-US" altLang="ko-KR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[4WD] </a:t>
            </a:r>
            <a:r>
              <a:rPr lang="ko-KR" altLang="en-US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방식 차량의 엔진에서 발생한 동력을 </a:t>
            </a:r>
            <a:r>
              <a:rPr lang="en-US" altLang="ko-KR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/>
            </a:r>
            <a:br>
              <a:rPr lang="en-US" altLang="ko-KR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</a:br>
            <a:r>
              <a:rPr lang="ko-KR" altLang="en-US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변속기로부터 변속 받아 </a:t>
            </a:r>
            <a:r>
              <a:rPr lang="ko-KR" altLang="en-US" sz="1200" dirty="0" err="1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디퍼렌셜과</a:t>
            </a:r>
            <a:r>
              <a:rPr lang="ko-KR" altLang="en-US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200" dirty="0" err="1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뒷</a:t>
            </a:r>
            <a:r>
              <a:rPr lang="ko-KR" altLang="en-US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 타이어로 전달하는 역할</a:t>
            </a:r>
            <a:endParaRPr lang="en-US" altLang="ko-KR" sz="1200" dirty="0">
              <a:gradFill>
                <a:gsLst>
                  <a:gs pos="57500">
                    <a:schemeClr val="tx1">
                      <a:lumMod val="65000"/>
                      <a:lumOff val="35000"/>
                    </a:schemeClr>
                  </a:gs>
                  <a:gs pos="75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  <a:p>
            <a:pPr marL="171450" indent="-171450" fontAlgn="base">
              <a:spcAft>
                <a:spcPts val="300"/>
              </a:spcAft>
              <a:buSzPct val="80000"/>
              <a:buFont typeface="Wingdings" pitchFamily="2" charset="2"/>
              <a:buChar char="ü"/>
              <a:defRPr/>
            </a:pPr>
            <a:r>
              <a:rPr lang="ko-KR" altLang="en-US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국내 </a:t>
            </a:r>
            <a:r>
              <a:rPr lang="en-US" altLang="ko-KR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TL, HM, DM, NC, QL, UM, TQ 4WD</a:t>
            </a:r>
          </a:p>
          <a:p>
            <a:pPr marL="171450" indent="-171450" fontAlgn="base">
              <a:spcAft>
                <a:spcPts val="300"/>
              </a:spcAft>
              <a:buSzPct val="80000"/>
              <a:buFont typeface="Wingdings" pitchFamily="2" charset="2"/>
              <a:buChar char="ü"/>
              <a:defRPr/>
            </a:pPr>
            <a:r>
              <a:rPr lang="ko-KR" altLang="en-US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해외 </a:t>
            </a:r>
            <a:r>
              <a:rPr lang="en-US" altLang="ko-KR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Chrysler L Family, AN, </a:t>
            </a:r>
            <a:r>
              <a:rPr lang="en-US" altLang="ko-KR" sz="1200" dirty="0" err="1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UMa</a:t>
            </a:r>
            <a:r>
              <a:rPr lang="en-US" altLang="ko-KR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등의 </a:t>
            </a:r>
            <a:r>
              <a:rPr lang="en-US" altLang="ko-KR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4</a:t>
            </a:r>
            <a:r>
              <a:rPr lang="ko-KR" altLang="en-US" sz="1200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륜 구동 차종에 적용</a:t>
            </a:r>
          </a:p>
        </p:txBody>
      </p:sp>
      <p:pic>
        <p:nvPicPr>
          <p:cNvPr id="19" name="Picture 32" descr="CJ"/>
          <p:cNvPicPr>
            <a:picLocks noGrp="1"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44688" y="1844824"/>
            <a:ext cx="1341923" cy="134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533" y="4293096"/>
            <a:ext cx="3930948" cy="252628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192081" y="4674182"/>
            <a:ext cx="3880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i="1" dirty="0">
                <a:ln w="3175">
                  <a:solidFill>
                    <a:schemeClr val="tx1">
                      <a:lumMod val="75000"/>
                      <a:lumOff val="25000"/>
                      <a:alpha val="8000"/>
                    </a:schemeClr>
                  </a:solidFill>
                </a:ln>
                <a:solidFill>
                  <a:schemeClr val="tx2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New Technologies,</a:t>
            </a:r>
          </a:p>
          <a:p>
            <a:r>
              <a:rPr lang="en-US" altLang="ko-KR" sz="1800" i="1" dirty="0">
                <a:ln w="3175">
                  <a:solidFill>
                    <a:schemeClr val="tx1">
                      <a:lumMod val="75000"/>
                      <a:lumOff val="25000"/>
                      <a:alpha val="8000"/>
                    </a:schemeClr>
                  </a:solidFill>
                </a:ln>
                <a:solidFill>
                  <a:schemeClr val="tx2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             </a:t>
            </a:r>
            <a:r>
              <a:rPr lang="en-US" altLang="ko-KR" sz="1800" i="1" dirty="0" err="1">
                <a:ln w="3175">
                  <a:solidFill>
                    <a:schemeClr val="tx1">
                      <a:lumMod val="75000"/>
                      <a:lumOff val="25000"/>
                      <a:alpha val="8000"/>
                    </a:schemeClr>
                  </a:solidFill>
                </a:ln>
                <a:solidFill>
                  <a:schemeClr val="tx2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Seohan</a:t>
            </a:r>
            <a:r>
              <a:rPr lang="en-US" altLang="ko-KR" sz="1800" i="1" dirty="0">
                <a:ln w="3175">
                  <a:solidFill>
                    <a:schemeClr val="tx1">
                      <a:lumMod val="75000"/>
                      <a:lumOff val="25000"/>
                      <a:alpha val="8000"/>
                    </a:schemeClr>
                  </a:solidFill>
                </a:ln>
                <a:solidFill>
                  <a:schemeClr val="tx2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Industries</a:t>
            </a:r>
            <a:endParaRPr lang="ko-KR" altLang="en-US" sz="1800" i="1" dirty="0">
              <a:ln w="3175">
                <a:solidFill>
                  <a:schemeClr val="tx1">
                    <a:lumMod val="75000"/>
                    <a:lumOff val="25000"/>
                    <a:alpha val="8000"/>
                  </a:schemeClr>
                </a:solidFill>
              </a:ln>
              <a:solidFill>
                <a:schemeClr val="tx2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2081" y="4149080"/>
            <a:ext cx="13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i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No. 1</a:t>
            </a:r>
            <a:endParaRPr lang="ko-KR" altLang="en-US" sz="3600" b="1" i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HY헤드라인M" pitchFamily="18" charset="-127"/>
              <a:cs typeface="Arial" panose="020B0604020202020204" pitchFamily="34" charset="0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3841003" y="1921669"/>
            <a:ext cx="3920309" cy="324162"/>
            <a:chOff x="3512840" y="1182870"/>
            <a:chExt cx="3920309" cy="324162"/>
          </a:xfrm>
        </p:grpSpPr>
        <p:sp>
          <p:nvSpPr>
            <p:cNvPr id="24" name="모서리가 접힌 도형 43"/>
            <p:cNvSpPr/>
            <p:nvPr/>
          </p:nvSpPr>
          <p:spPr>
            <a:xfrm>
              <a:off x="3512840" y="1182870"/>
              <a:ext cx="3920309" cy="324162"/>
            </a:xfrm>
            <a:prstGeom prst="foldedCorner">
              <a:avLst>
                <a:gd name="adj" fmla="val 50000"/>
              </a:avLst>
            </a:prstGeom>
            <a:solidFill>
              <a:srgbClr val="21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3782537" y="1221840"/>
              <a:ext cx="343458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altLang="ko-KR" sz="1600" b="1" dirty="0">
                  <a:ln w="3175"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itchFamily="50" charset="-127"/>
                  <a:cs typeface="Arial" panose="020B0604020202020204" pitchFamily="34" charset="0"/>
                </a:rPr>
                <a:t>Cross Groove Joint</a:t>
              </a:r>
            </a:p>
          </p:txBody>
        </p:sp>
        <p:sp>
          <p:nvSpPr>
            <p:cNvPr id="28" name="이등변 삼각형 27"/>
            <p:cNvSpPr/>
            <p:nvPr/>
          </p:nvSpPr>
          <p:spPr>
            <a:xfrm rot="5400000">
              <a:off x="3584848" y="1305139"/>
              <a:ext cx="92363" cy="79623"/>
            </a:xfrm>
            <a:prstGeom prst="triangle">
              <a:avLst/>
            </a:prstGeom>
            <a:solidFill>
              <a:srgbClr val="9B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9" name="그림 28" descr="ㅇㄴㅇㅁㅇ.png"/>
          <p:cNvPicPr>
            <a:picLocks noChangeAspect="1"/>
          </p:cNvPicPr>
          <p:nvPr/>
        </p:nvPicPr>
        <p:blipFill rotWithShape="1">
          <a:blip r:embed="rId7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89" y="6568777"/>
            <a:ext cx="672287" cy="16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4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60" y="4562916"/>
            <a:ext cx="8913440" cy="2232552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638" y="3372662"/>
            <a:ext cx="4675588" cy="3447208"/>
          </a:xfrm>
          <a:prstGeom prst="rect">
            <a:avLst/>
          </a:prstGeom>
        </p:spPr>
      </p:pic>
      <p:cxnSp>
        <p:nvCxnSpPr>
          <p:cNvPr id="46" name="직선 연결선 45"/>
          <p:cNvCxnSpPr/>
          <p:nvPr/>
        </p:nvCxnSpPr>
        <p:spPr>
          <a:xfrm>
            <a:off x="1602358" y="864304"/>
            <a:ext cx="8035488" cy="0"/>
          </a:xfrm>
          <a:prstGeom prst="line">
            <a:avLst/>
          </a:prstGeom>
          <a:ln w="25400" cap="rnd">
            <a:solidFill>
              <a:srgbClr val="2199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직사각형 105"/>
          <p:cNvSpPr/>
          <p:nvPr/>
        </p:nvSpPr>
        <p:spPr>
          <a:xfrm>
            <a:off x="9490075" y="6453336"/>
            <a:ext cx="425529" cy="3508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400" b="1" dirty="0">
                <a:gradFill>
                  <a:gsLst>
                    <a:gs pos="57500">
                      <a:schemeClr val="tx1">
                        <a:lumMod val="50000"/>
                        <a:lumOff val="50000"/>
                      </a:schemeClr>
                    </a:gs>
                    <a:gs pos="75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13</a:t>
            </a:r>
            <a:endParaRPr lang="ko-KR" altLang="en-US" sz="1400" b="1" dirty="0">
              <a:gradFill>
                <a:gsLst>
                  <a:gs pos="57500">
                    <a:schemeClr val="tx1">
                      <a:lumMod val="50000"/>
                      <a:lumOff val="50000"/>
                    </a:schemeClr>
                  </a:gs>
                  <a:gs pos="75000">
                    <a:schemeClr val="tx1">
                      <a:lumMod val="50000"/>
                      <a:lumOff val="50000"/>
                    </a:schemeClr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8" name="다이아몬드 37"/>
          <p:cNvSpPr/>
          <p:nvPr/>
        </p:nvSpPr>
        <p:spPr>
          <a:xfrm>
            <a:off x="368871" y="206474"/>
            <a:ext cx="1252537" cy="1317625"/>
          </a:xfrm>
          <a:prstGeom prst="diamond">
            <a:avLst/>
          </a:prstGeom>
          <a:solidFill>
            <a:srgbClr val="105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다이아몬드 38"/>
          <p:cNvSpPr/>
          <p:nvPr/>
        </p:nvSpPr>
        <p:spPr>
          <a:xfrm>
            <a:off x="487933" y="331887"/>
            <a:ext cx="1014413" cy="1066800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87933" y="577949"/>
            <a:ext cx="1008063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2800" b="1" dirty="0">
                <a:gradFill>
                  <a:gsLst>
                    <a:gs pos="57500">
                      <a:srgbClr val="1050A0"/>
                    </a:gs>
                    <a:gs pos="75000">
                      <a:srgbClr val="1050A0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04</a:t>
            </a:r>
            <a:endParaRPr lang="ko-KR" altLang="en-US" sz="2800" b="1" dirty="0">
              <a:gradFill>
                <a:gsLst>
                  <a:gs pos="57500">
                    <a:srgbClr val="1050A0"/>
                  </a:gs>
                  <a:gs pos="75000">
                    <a:srgbClr val="1050A0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7" name="TextBox 6"/>
          <p:cNvSpPr txBox="1"/>
          <p:nvPr/>
        </p:nvSpPr>
        <p:spPr>
          <a:xfrm>
            <a:off x="1640632" y="346030"/>
            <a:ext cx="172819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2400" b="1" spc="-150" dirty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연구소 개요</a:t>
            </a:r>
          </a:p>
        </p:txBody>
      </p:sp>
      <p:sp>
        <p:nvSpPr>
          <p:cNvPr id="18" name="텍스트 개체 틀 32"/>
          <p:cNvSpPr txBox="1">
            <a:spLocks/>
          </p:cNvSpPr>
          <p:nvPr/>
        </p:nvSpPr>
        <p:spPr>
          <a:xfrm>
            <a:off x="3154788" y="495114"/>
            <a:ext cx="3845258" cy="375242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| </a:t>
            </a:r>
            <a:r>
              <a:rPr lang="en-US" altLang="ko-KR" sz="12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Seohan</a:t>
            </a: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 engineering research institute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1491840" y="1455540"/>
            <a:ext cx="8018012" cy="605308"/>
            <a:chOff x="1491840" y="1400874"/>
            <a:chExt cx="8032548" cy="605308"/>
          </a:xfrm>
        </p:grpSpPr>
        <p:sp>
          <p:nvSpPr>
            <p:cNvPr id="21" name="육각형 20"/>
            <p:cNvSpPr/>
            <p:nvPr/>
          </p:nvSpPr>
          <p:spPr>
            <a:xfrm>
              <a:off x="1491840" y="1400874"/>
              <a:ext cx="8032548" cy="605308"/>
            </a:xfrm>
            <a:prstGeom prst="hexagon">
              <a:avLst/>
            </a:prstGeom>
            <a:gradFill flip="none" rotWithShape="1">
              <a:gsLst>
                <a:gs pos="0">
                  <a:srgbClr val="1F497D">
                    <a:lumMod val="60000"/>
                    <a:lumOff val="40000"/>
                  </a:srgbClr>
                </a:gs>
                <a:gs pos="36000">
                  <a:srgbClr val="0070C0"/>
                </a:gs>
                <a:gs pos="55000">
                  <a:srgbClr val="1F497D">
                    <a:lumMod val="60000"/>
                    <a:lumOff val="40000"/>
                  </a:srgbClr>
                </a:gs>
                <a:gs pos="90000">
                  <a:srgbClr val="00B0F0"/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2" name="타원 21"/>
            <p:cNvSpPr/>
            <p:nvPr/>
          </p:nvSpPr>
          <p:spPr>
            <a:xfrm>
              <a:off x="1678438" y="1643402"/>
              <a:ext cx="108000" cy="1080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3" name="타원 22"/>
            <p:cNvSpPr/>
            <p:nvPr/>
          </p:nvSpPr>
          <p:spPr>
            <a:xfrm>
              <a:off x="9242299" y="1643402"/>
              <a:ext cx="108000" cy="1080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4" name="TextBox 6"/>
            <p:cNvSpPr txBox="1"/>
            <p:nvPr/>
          </p:nvSpPr>
          <p:spPr>
            <a:xfrm>
              <a:off x="1973036" y="1507518"/>
              <a:ext cx="7104234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ko-KR" altLang="en-US" sz="16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charset="-127"/>
                  <a:ea typeface="나눔바른고딕" charset="-127"/>
                </a:rPr>
                <a:t>서한기술연구소</a:t>
              </a:r>
              <a:r>
                <a:rPr lang="en-US" altLang="ko-KR" sz="16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charset="-127"/>
                  <a:ea typeface="나눔바른고딕" charset="-127"/>
                </a:rPr>
                <a:t>(</a:t>
              </a:r>
              <a:r>
                <a:rPr lang="en-US" altLang="ko-KR" sz="16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charset="-127"/>
                  <a:ea typeface="나눔바른고딕" charset="-127"/>
                  <a:cs typeface="Arial" panose="020B0604020202020204" pitchFamily="34" charset="0"/>
                </a:rPr>
                <a:t>SERI</a:t>
              </a:r>
              <a:r>
                <a:rPr lang="en-US" altLang="ko-KR" sz="16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charset="-127"/>
                  <a:ea typeface="나눔바른고딕" charset="-127"/>
                </a:rPr>
                <a:t>) : </a:t>
              </a:r>
              <a:r>
                <a:rPr lang="en-US" altLang="ko-KR" sz="1600" b="1" dirty="0" err="1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charset="-127"/>
                  <a:ea typeface="나눔바른고딕" charset="-127"/>
                  <a:cs typeface="Arial" panose="020B0604020202020204" pitchFamily="34" charset="0"/>
                </a:rPr>
                <a:t>Seohan</a:t>
              </a:r>
              <a:r>
                <a:rPr lang="en-US" altLang="ko-KR" sz="16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charset="-127"/>
                  <a:ea typeface="나눔바른고딕" charset="-127"/>
                  <a:cs typeface="Arial" panose="020B0604020202020204" pitchFamily="34" charset="0"/>
                </a:rPr>
                <a:t> Engineering Research Institute</a:t>
              </a:r>
            </a:p>
          </p:txBody>
        </p:sp>
      </p:grpSp>
      <p:pic>
        <p:nvPicPr>
          <p:cNvPr id="85" name="그림 84" descr="Untitled-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600" y="2060848"/>
            <a:ext cx="299842" cy="4681265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1640632" y="2513086"/>
            <a:ext cx="3970714" cy="3868242"/>
            <a:chOff x="1486342" y="2369070"/>
            <a:chExt cx="3970714" cy="3868242"/>
          </a:xfrm>
        </p:grpSpPr>
        <p:sp>
          <p:nvSpPr>
            <p:cNvPr id="86" name="자유형 177"/>
            <p:cNvSpPr/>
            <p:nvPr/>
          </p:nvSpPr>
          <p:spPr>
            <a:xfrm flipV="1">
              <a:off x="1486342" y="2379340"/>
              <a:ext cx="3816424" cy="294951"/>
            </a:xfrm>
            <a:custGeom>
              <a:avLst/>
              <a:gdLst>
                <a:gd name="connsiteX0" fmla="*/ 0 w 4176464"/>
                <a:gd name="connsiteY0" fmla="*/ 1008112 h 1008112"/>
                <a:gd name="connsiteX1" fmla="*/ 252028 w 4176464"/>
                <a:gd name="connsiteY1" fmla="*/ 0 h 1008112"/>
                <a:gd name="connsiteX2" fmla="*/ 4176464 w 4176464"/>
                <a:gd name="connsiteY2" fmla="*/ 0 h 1008112"/>
                <a:gd name="connsiteX3" fmla="*/ 3924436 w 4176464"/>
                <a:gd name="connsiteY3" fmla="*/ 1008112 h 1008112"/>
                <a:gd name="connsiteX4" fmla="*/ 0 w 4176464"/>
                <a:gd name="connsiteY4" fmla="*/ 1008112 h 1008112"/>
                <a:gd name="connsiteX0" fmla="*/ 51556 w 3924436"/>
                <a:gd name="connsiteY0" fmla="*/ 1008112 h 1008112"/>
                <a:gd name="connsiteX1" fmla="*/ 0 w 3924436"/>
                <a:gd name="connsiteY1" fmla="*/ 0 h 1008112"/>
                <a:gd name="connsiteX2" fmla="*/ 3924436 w 3924436"/>
                <a:gd name="connsiteY2" fmla="*/ 0 h 1008112"/>
                <a:gd name="connsiteX3" fmla="*/ 3672408 w 3924436"/>
                <a:gd name="connsiteY3" fmla="*/ 1008112 h 1008112"/>
                <a:gd name="connsiteX4" fmla="*/ 51556 w 3924436"/>
                <a:gd name="connsiteY4" fmla="*/ 1008112 h 1008112"/>
                <a:gd name="connsiteX0" fmla="*/ 0 w 3872880"/>
                <a:gd name="connsiteY0" fmla="*/ 1008112 h 1008112"/>
                <a:gd name="connsiteX1" fmla="*/ 0 w 3872880"/>
                <a:gd name="connsiteY1" fmla="*/ 0 h 1008112"/>
                <a:gd name="connsiteX2" fmla="*/ 3872880 w 3872880"/>
                <a:gd name="connsiteY2" fmla="*/ 0 h 1008112"/>
                <a:gd name="connsiteX3" fmla="*/ 3620852 w 3872880"/>
                <a:gd name="connsiteY3" fmla="*/ 1008112 h 1008112"/>
                <a:gd name="connsiteX4" fmla="*/ 0 w 3872880"/>
                <a:gd name="connsiteY4" fmla="*/ 1008112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2880" h="1008112">
                  <a:moveTo>
                    <a:pt x="0" y="1008112"/>
                  </a:moveTo>
                  <a:lnTo>
                    <a:pt x="0" y="0"/>
                  </a:lnTo>
                  <a:lnTo>
                    <a:pt x="3872880" y="0"/>
                  </a:lnTo>
                  <a:lnTo>
                    <a:pt x="3620852" y="1008112"/>
                  </a:lnTo>
                  <a:lnTo>
                    <a:pt x="0" y="1008112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229DD4"/>
                </a:gs>
                <a:gs pos="70000">
                  <a:srgbClr val="1B83B1"/>
                </a:gs>
              </a:gsLst>
              <a:lin ang="7200000" scaled="0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lnSpc>
                  <a:spcPct val="120000"/>
                </a:lnSpc>
                <a:spcAft>
                  <a:spcPct val="0"/>
                </a:spcAft>
                <a:buSzPct val="80000"/>
              </a:pPr>
              <a:endParaRPr lang="ko-KR" altLang="en-US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87" name="TextBox 6"/>
            <p:cNvSpPr txBox="1"/>
            <p:nvPr/>
          </p:nvSpPr>
          <p:spPr>
            <a:xfrm>
              <a:off x="1507659" y="2369070"/>
              <a:ext cx="1346835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ko-KR" altLang="en-US" sz="12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조직 구성</a:t>
              </a:r>
              <a:endParaRPr lang="en-US" altLang="ko-KR" sz="1200" b="1" dirty="0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88" name="TextBox 6"/>
            <p:cNvSpPr txBox="1"/>
            <p:nvPr/>
          </p:nvSpPr>
          <p:spPr>
            <a:xfrm>
              <a:off x="1692591" y="2757733"/>
              <a:ext cx="219056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itchFamily="2" charset="2"/>
                <a:buChar char="v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100" b="1" dirty="0" err="1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샤시연구개발센터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/>
              </a:r>
              <a:b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</a:b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   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- </a:t>
              </a:r>
              <a:r>
                <a:rPr lang="ko-KR" altLang="en-US" sz="1100" b="1" dirty="0" err="1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샤시설계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1/2/3/4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팀</a:t>
              </a:r>
              <a:endParaRPr lang="ko-KR" altLang="en-US" sz="11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  <a:p>
              <a:pPr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    - </a:t>
              </a:r>
              <a:r>
                <a:rPr lang="ko-KR" altLang="en-US" sz="1100" b="1" dirty="0" err="1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샤시시험팀</a:t>
              </a:r>
              <a:endParaRPr lang="en-US" altLang="ko-KR" sz="11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  <a:p>
              <a:pPr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endParaRPr lang="ko-KR" altLang="en-US" sz="11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  <a:p>
              <a:pPr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itchFamily="2" charset="2"/>
                <a:buChar char="v"/>
                <a:defRPr/>
              </a:pPr>
              <a:endParaRPr lang="en-US" altLang="ko-KR" sz="11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89" name="자유형 174"/>
            <p:cNvSpPr/>
            <p:nvPr/>
          </p:nvSpPr>
          <p:spPr>
            <a:xfrm flipV="1">
              <a:off x="1496616" y="3575473"/>
              <a:ext cx="3816424" cy="294951"/>
            </a:xfrm>
            <a:custGeom>
              <a:avLst/>
              <a:gdLst>
                <a:gd name="connsiteX0" fmla="*/ 0 w 4176464"/>
                <a:gd name="connsiteY0" fmla="*/ 1008112 h 1008112"/>
                <a:gd name="connsiteX1" fmla="*/ 252028 w 4176464"/>
                <a:gd name="connsiteY1" fmla="*/ 0 h 1008112"/>
                <a:gd name="connsiteX2" fmla="*/ 4176464 w 4176464"/>
                <a:gd name="connsiteY2" fmla="*/ 0 h 1008112"/>
                <a:gd name="connsiteX3" fmla="*/ 3924436 w 4176464"/>
                <a:gd name="connsiteY3" fmla="*/ 1008112 h 1008112"/>
                <a:gd name="connsiteX4" fmla="*/ 0 w 4176464"/>
                <a:gd name="connsiteY4" fmla="*/ 1008112 h 1008112"/>
                <a:gd name="connsiteX0" fmla="*/ 51556 w 3924436"/>
                <a:gd name="connsiteY0" fmla="*/ 1008112 h 1008112"/>
                <a:gd name="connsiteX1" fmla="*/ 0 w 3924436"/>
                <a:gd name="connsiteY1" fmla="*/ 0 h 1008112"/>
                <a:gd name="connsiteX2" fmla="*/ 3924436 w 3924436"/>
                <a:gd name="connsiteY2" fmla="*/ 0 h 1008112"/>
                <a:gd name="connsiteX3" fmla="*/ 3672408 w 3924436"/>
                <a:gd name="connsiteY3" fmla="*/ 1008112 h 1008112"/>
                <a:gd name="connsiteX4" fmla="*/ 51556 w 3924436"/>
                <a:gd name="connsiteY4" fmla="*/ 1008112 h 1008112"/>
                <a:gd name="connsiteX0" fmla="*/ 0 w 3872880"/>
                <a:gd name="connsiteY0" fmla="*/ 1008112 h 1008112"/>
                <a:gd name="connsiteX1" fmla="*/ 0 w 3872880"/>
                <a:gd name="connsiteY1" fmla="*/ 0 h 1008112"/>
                <a:gd name="connsiteX2" fmla="*/ 3872880 w 3872880"/>
                <a:gd name="connsiteY2" fmla="*/ 0 h 1008112"/>
                <a:gd name="connsiteX3" fmla="*/ 3620852 w 3872880"/>
                <a:gd name="connsiteY3" fmla="*/ 1008112 h 1008112"/>
                <a:gd name="connsiteX4" fmla="*/ 0 w 3872880"/>
                <a:gd name="connsiteY4" fmla="*/ 1008112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2880" h="1008112">
                  <a:moveTo>
                    <a:pt x="0" y="1008112"/>
                  </a:moveTo>
                  <a:lnTo>
                    <a:pt x="0" y="0"/>
                  </a:lnTo>
                  <a:lnTo>
                    <a:pt x="3872880" y="0"/>
                  </a:lnTo>
                  <a:lnTo>
                    <a:pt x="3620852" y="1008112"/>
                  </a:lnTo>
                  <a:lnTo>
                    <a:pt x="0" y="1008112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229DD4"/>
                </a:gs>
                <a:gs pos="70000">
                  <a:srgbClr val="1B83B1"/>
                </a:gs>
              </a:gsLst>
              <a:lin ang="7200000" scaled="0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lnSpc>
                  <a:spcPct val="120000"/>
                </a:lnSpc>
                <a:spcAft>
                  <a:spcPct val="0"/>
                </a:spcAft>
                <a:buSzPct val="80000"/>
              </a:pPr>
              <a:endParaRPr lang="ko-KR" altLang="en-US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90" name="TextBox 6"/>
            <p:cNvSpPr txBox="1"/>
            <p:nvPr/>
          </p:nvSpPr>
          <p:spPr>
            <a:xfrm>
              <a:off x="1507659" y="3565203"/>
              <a:ext cx="1058803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ko-KR" altLang="en-US" sz="12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연혁</a:t>
              </a:r>
              <a:endParaRPr lang="en-US" altLang="ko-KR" sz="1200" b="1" dirty="0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91" name="TextBox 6"/>
            <p:cNvSpPr txBox="1"/>
            <p:nvPr/>
          </p:nvSpPr>
          <p:spPr>
            <a:xfrm>
              <a:off x="1692591" y="3953866"/>
              <a:ext cx="3764465" cy="90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itchFamily="2" charset="2"/>
                <a:buChar char="v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1997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. 03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: </a:t>
              </a:r>
              <a:r>
                <a:rPr lang="ko-KR" altLang="en-US" sz="1100" b="1" dirty="0" err="1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한국프랜지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연구소 설립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(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울산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)</a:t>
              </a:r>
            </a:p>
            <a:p>
              <a:pPr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itchFamily="2" charset="2"/>
                <a:buChar char="v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2001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. 01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: 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서한기술연구소 설립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(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진천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)</a:t>
              </a:r>
            </a:p>
            <a:p>
              <a:pPr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itchFamily="2" charset="2"/>
                <a:buChar char="v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2012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. 10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: 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연구소 이전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(</a:t>
              </a:r>
              <a:r>
                <a:rPr lang="ko-KR" altLang="en-US" sz="1100" b="1" dirty="0" err="1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동탄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)</a:t>
              </a:r>
            </a:p>
            <a:p>
              <a:pPr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itchFamily="2" charset="2"/>
                <a:buChar char="v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2013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. 01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: 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서한산업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, </a:t>
              </a:r>
              <a:r>
                <a:rPr lang="ko-KR" altLang="en-US" sz="1100" b="1" dirty="0" err="1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한국프랜지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, </a:t>
              </a:r>
              <a:r>
                <a:rPr lang="ko-KR" altLang="en-US" sz="1100" b="1" dirty="0" err="1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캄텍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3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사 연구소 통합 운영</a:t>
              </a:r>
            </a:p>
          </p:txBody>
        </p:sp>
        <p:sp>
          <p:nvSpPr>
            <p:cNvPr id="92" name="자유형 171"/>
            <p:cNvSpPr/>
            <p:nvPr/>
          </p:nvSpPr>
          <p:spPr>
            <a:xfrm flipV="1">
              <a:off x="1496616" y="4962520"/>
              <a:ext cx="3816424" cy="294951"/>
            </a:xfrm>
            <a:custGeom>
              <a:avLst/>
              <a:gdLst>
                <a:gd name="connsiteX0" fmla="*/ 0 w 4176464"/>
                <a:gd name="connsiteY0" fmla="*/ 1008112 h 1008112"/>
                <a:gd name="connsiteX1" fmla="*/ 252028 w 4176464"/>
                <a:gd name="connsiteY1" fmla="*/ 0 h 1008112"/>
                <a:gd name="connsiteX2" fmla="*/ 4176464 w 4176464"/>
                <a:gd name="connsiteY2" fmla="*/ 0 h 1008112"/>
                <a:gd name="connsiteX3" fmla="*/ 3924436 w 4176464"/>
                <a:gd name="connsiteY3" fmla="*/ 1008112 h 1008112"/>
                <a:gd name="connsiteX4" fmla="*/ 0 w 4176464"/>
                <a:gd name="connsiteY4" fmla="*/ 1008112 h 1008112"/>
                <a:gd name="connsiteX0" fmla="*/ 51556 w 3924436"/>
                <a:gd name="connsiteY0" fmla="*/ 1008112 h 1008112"/>
                <a:gd name="connsiteX1" fmla="*/ 0 w 3924436"/>
                <a:gd name="connsiteY1" fmla="*/ 0 h 1008112"/>
                <a:gd name="connsiteX2" fmla="*/ 3924436 w 3924436"/>
                <a:gd name="connsiteY2" fmla="*/ 0 h 1008112"/>
                <a:gd name="connsiteX3" fmla="*/ 3672408 w 3924436"/>
                <a:gd name="connsiteY3" fmla="*/ 1008112 h 1008112"/>
                <a:gd name="connsiteX4" fmla="*/ 51556 w 3924436"/>
                <a:gd name="connsiteY4" fmla="*/ 1008112 h 1008112"/>
                <a:gd name="connsiteX0" fmla="*/ 0 w 3872880"/>
                <a:gd name="connsiteY0" fmla="*/ 1008112 h 1008112"/>
                <a:gd name="connsiteX1" fmla="*/ 0 w 3872880"/>
                <a:gd name="connsiteY1" fmla="*/ 0 h 1008112"/>
                <a:gd name="connsiteX2" fmla="*/ 3872880 w 3872880"/>
                <a:gd name="connsiteY2" fmla="*/ 0 h 1008112"/>
                <a:gd name="connsiteX3" fmla="*/ 3620852 w 3872880"/>
                <a:gd name="connsiteY3" fmla="*/ 1008112 h 1008112"/>
                <a:gd name="connsiteX4" fmla="*/ 0 w 3872880"/>
                <a:gd name="connsiteY4" fmla="*/ 1008112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2880" h="1008112">
                  <a:moveTo>
                    <a:pt x="0" y="1008112"/>
                  </a:moveTo>
                  <a:lnTo>
                    <a:pt x="0" y="0"/>
                  </a:lnTo>
                  <a:lnTo>
                    <a:pt x="3872880" y="0"/>
                  </a:lnTo>
                  <a:lnTo>
                    <a:pt x="3620852" y="1008112"/>
                  </a:lnTo>
                  <a:lnTo>
                    <a:pt x="0" y="1008112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229DD4"/>
                </a:gs>
                <a:gs pos="70000">
                  <a:srgbClr val="1B83B1"/>
                </a:gs>
              </a:gsLst>
              <a:lin ang="7200000" scaled="0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lnSpc>
                  <a:spcPct val="120000"/>
                </a:lnSpc>
                <a:spcAft>
                  <a:spcPct val="0"/>
                </a:spcAft>
                <a:buSzPct val="80000"/>
              </a:pPr>
              <a:endParaRPr lang="ko-KR" altLang="en-US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93" name="TextBox 6"/>
            <p:cNvSpPr txBox="1"/>
            <p:nvPr/>
          </p:nvSpPr>
          <p:spPr>
            <a:xfrm>
              <a:off x="1507659" y="4952250"/>
              <a:ext cx="1511399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ko-KR" altLang="en-US" sz="12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기술연구소</a:t>
              </a:r>
              <a:endParaRPr lang="en-US" altLang="ko-KR" sz="1200" b="1" dirty="0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94" name="TextBox 6"/>
            <p:cNvSpPr txBox="1"/>
            <p:nvPr/>
          </p:nvSpPr>
          <p:spPr>
            <a:xfrm>
              <a:off x="1692591" y="5340913"/>
              <a:ext cx="3260409" cy="896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itchFamily="2" charset="2"/>
                <a:buChar char="v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연구시설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/>
              </a:r>
              <a:b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</a:b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   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- </a:t>
              </a:r>
              <a:r>
                <a:rPr lang="ko-KR" altLang="en-US" sz="1100" b="1" dirty="0" err="1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사무동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3,147㎡ </a:t>
              </a:r>
            </a:p>
            <a:p>
              <a:pPr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    - </a:t>
              </a:r>
              <a:r>
                <a:rPr lang="ko-KR" altLang="en-US" sz="1100" b="1" dirty="0" err="1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시험동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3,150㎡ </a:t>
              </a:r>
            </a:p>
            <a:p>
              <a:pPr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    - 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부대시설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3,123㎡</a:t>
              </a:r>
            </a:p>
          </p:txBody>
        </p:sp>
        <p:sp>
          <p:nvSpPr>
            <p:cNvPr id="95" name="TextBox 6"/>
            <p:cNvSpPr txBox="1"/>
            <p:nvPr/>
          </p:nvSpPr>
          <p:spPr>
            <a:xfrm>
              <a:off x="3224809" y="2761418"/>
              <a:ext cx="172819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itchFamily="2" charset="2"/>
                <a:buChar char="v"/>
                <a:defRPr/>
              </a:pP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100" b="1" dirty="0" err="1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연구지원실</a:t>
              </a:r>
              <a:endParaRPr lang="en-US" altLang="ko-KR" sz="11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  <a:p>
              <a:pPr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   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- 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선행기획팀</a:t>
              </a:r>
            </a:p>
            <a:p>
              <a:pPr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    - </a:t>
              </a:r>
              <a:r>
                <a:rPr lang="ko-KR" altLang="en-US" sz="1100" b="1" dirty="0" err="1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설계원가팀</a:t>
              </a:r>
              <a:endParaRPr lang="ko-KR" altLang="en-US" sz="11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  <a:p>
              <a:pPr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endParaRPr lang="ko-KR" altLang="en-US" sz="11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  <a:p>
              <a:pPr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itchFamily="2" charset="2"/>
                <a:buChar char="v"/>
                <a:defRPr/>
              </a:pPr>
              <a:endParaRPr lang="en-US" altLang="ko-KR" sz="11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pic>
        <p:nvPicPr>
          <p:cNvPr id="32" name="그림 31" descr="ㅇㄴㅇㅁㅇ.png"/>
          <p:cNvPicPr>
            <a:picLocks noChangeAspect="1"/>
          </p:cNvPicPr>
          <p:nvPr/>
        </p:nvPicPr>
        <p:blipFill rotWithShape="1">
          <a:blip r:embed="rId6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89" y="6568777"/>
            <a:ext cx="672287" cy="16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1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60" y="4562916"/>
            <a:ext cx="8913440" cy="2232552"/>
          </a:xfrm>
          <a:prstGeom prst="rect">
            <a:avLst/>
          </a:prstGeom>
        </p:spPr>
      </p:pic>
      <p:cxnSp>
        <p:nvCxnSpPr>
          <p:cNvPr id="46" name="직선 연결선 45"/>
          <p:cNvCxnSpPr/>
          <p:nvPr/>
        </p:nvCxnSpPr>
        <p:spPr>
          <a:xfrm>
            <a:off x="1602358" y="864304"/>
            <a:ext cx="8035488" cy="0"/>
          </a:xfrm>
          <a:prstGeom prst="line">
            <a:avLst/>
          </a:prstGeom>
          <a:ln w="25400" cap="rnd">
            <a:solidFill>
              <a:srgbClr val="2199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직사각형 105"/>
          <p:cNvSpPr/>
          <p:nvPr/>
        </p:nvSpPr>
        <p:spPr>
          <a:xfrm>
            <a:off x="9490075" y="6453336"/>
            <a:ext cx="425529" cy="3508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400" b="1" dirty="0">
                <a:gradFill>
                  <a:gsLst>
                    <a:gs pos="57500">
                      <a:schemeClr val="tx1">
                        <a:lumMod val="50000"/>
                        <a:lumOff val="50000"/>
                      </a:schemeClr>
                    </a:gs>
                    <a:gs pos="75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14</a:t>
            </a:r>
            <a:endParaRPr lang="ko-KR" altLang="en-US" sz="1400" b="1" dirty="0">
              <a:gradFill>
                <a:gsLst>
                  <a:gs pos="57500">
                    <a:schemeClr val="tx1">
                      <a:lumMod val="50000"/>
                      <a:lumOff val="50000"/>
                    </a:schemeClr>
                  </a:gs>
                  <a:gs pos="75000">
                    <a:schemeClr val="tx1">
                      <a:lumMod val="50000"/>
                      <a:lumOff val="50000"/>
                    </a:schemeClr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8" name="다이아몬드 37"/>
          <p:cNvSpPr/>
          <p:nvPr/>
        </p:nvSpPr>
        <p:spPr>
          <a:xfrm>
            <a:off x="368871" y="206474"/>
            <a:ext cx="1252537" cy="1317625"/>
          </a:xfrm>
          <a:prstGeom prst="diamond">
            <a:avLst/>
          </a:prstGeom>
          <a:solidFill>
            <a:srgbClr val="105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다이아몬드 38"/>
          <p:cNvSpPr/>
          <p:nvPr/>
        </p:nvSpPr>
        <p:spPr>
          <a:xfrm>
            <a:off x="487933" y="331887"/>
            <a:ext cx="1014413" cy="1066800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87933" y="577949"/>
            <a:ext cx="1008063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2800" b="1" dirty="0">
                <a:gradFill>
                  <a:gsLst>
                    <a:gs pos="57500">
                      <a:srgbClr val="1050A0"/>
                    </a:gs>
                    <a:gs pos="75000">
                      <a:srgbClr val="1050A0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04</a:t>
            </a:r>
            <a:endParaRPr lang="ko-KR" altLang="en-US" sz="2800" b="1" dirty="0">
              <a:gradFill>
                <a:gsLst>
                  <a:gs pos="57500">
                    <a:srgbClr val="1050A0"/>
                  </a:gs>
                  <a:gs pos="75000">
                    <a:srgbClr val="1050A0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" name="TextBox 6"/>
          <p:cNvSpPr txBox="1"/>
          <p:nvPr/>
        </p:nvSpPr>
        <p:spPr>
          <a:xfrm>
            <a:off x="1640631" y="346030"/>
            <a:ext cx="453797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2400" b="1" spc="-150" dirty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연구 개발</a:t>
            </a:r>
            <a:r>
              <a:rPr lang="en-US" altLang="ko-KR" sz="2400" b="1" spc="-150" dirty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2400" b="1" spc="-150" dirty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로드맵</a:t>
            </a:r>
          </a:p>
        </p:txBody>
      </p:sp>
      <p:sp>
        <p:nvSpPr>
          <p:cNvPr id="33" name="텍스트 개체 틀 32"/>
          <p:cNvSpPr txBox="1">
            <a:spLocks/>
          </p:cNvSpPr>
          <p:nvPr/>
        </p:nvSpPr>
        <p:spPr>
          <a:xfrm>
            <a:off x="3747914" y="495114"/>
            <a:ext cx="3845258" cy="375242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| Research and development roadmap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8" name="위쪽 화살표 7"/>
          <p:cNvSpPr/>
          <p:nvPr/>
        </p:nvSpPr>
        <p:spPr>
          <a:xfrm>
            <a:off x="1371577" y="1257300"/>
            <a:ext cx="498326" cy="5153709"/>
          </a:xfrm>
          <a:prstGeom prst="upArrow">
            <a:avLst/>
          </a:prstGeom>
          <a:gradFill>
            <a:gsLst>
              <a:gs pos="67000">
                <a:schemeClr val="bg1">
                  <a:lumMod val="95000"/>
                </a:schemeClr>
              </a:gs>
              <a:gs pos="0">
                <a:schemeClr val="bg1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4" name="그룹 83"/>
          <p:cNvGrpSpPr/>
          <p:nvPr/>
        </p:nvGrpSpPr>
        <p:grpSpPr>
          <a:xfrm>
            <a:off x="1499138" y="5961224"/>
            <a:ext cx="8000462" cy="449786"/>
            <a:chOff x="1710813" y="5542864"/>
            <a:chExt cx="7498976" cy="550432"/>
          </a:xfrm>
        </p:grpSpPr>
        <p:sp>
          <p:nvSpPr>
            <p:cNvPr id="85" name="오각형 84"/>
            <p:cNvSpPr/>
            <p:nvPr/>
          </p:nvSpPr>
          <p:spPr>
            <a:xfrm>
              <a:off x="1710813" y="5542864"/>
              <a:ext cx="2017257" cy="550432"/>
            </a:xfrm>
            <a:prstGeom prst="homePlat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36000" bIns="36000" rtlCol="0" anchor="ctr"/>
            <a:lstStyle/>
            <a:p>
              <a:pPr algn="ctr"/>
              <a:r>
                <a:rPr lang="en-US" altLang="ko-KR" sz="14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/>
                  </a:solidFill>
                  <a:latin typeface="나눔바른고딕" pitchFamily="50" charset="-127"/>
                  <a:ea typeface="나눔바른고딕" pitchFamily="50" charset="-127"/>
                </a:rPr>
                <a:t>2002</a:t>
              </a:r>
            </a:p>
          </p:txBody>
        </p:sp>
        <p:sp>
          <p:nvSpPr>
            <p:cNvPr id="86" name="갈매기형 수장 85"/>
            <p:cNvSpPr/>
            <p:nvPr/>
          </p:nvSpPr>
          <p:spPr>
            <a:xfrm>
              <a:off x="3538053" y="5542864"/>
              <a:ext cx="2017257" cy="550432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36000" bIns="36000" rtlCol="0" anchor="ctr"/>
            <a:lstStyle/>
            <a:p>
              <a:pPr algn="ctr"/>
              <a:r>
                <a:rPr lang="en-US" altLang="ko-KR" sz="14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/>
                  </a:solidFill>
                  <a:latin typeface="나눔바른고딕" pitchFamily="50" charset="-127"/>
                  <a:ea typeface="나눔바른고딕" pitchFamily="50" charset="-127"/>
                </a:rPr>
                <a:t>2006</a:t>
              </a:r>
            </a:p>
          </p:txBody>
        </p:sp>
        <p:sp>
          <p:nvSpPr>
            <p:cNvPr id="87" name="갈매기형 수장 86"/>
            <p:cNvSpPr/>
            <p:nvPr/>
          </p:nvSpPr>
          <p:spPr>
            <a:xfrm>
              <a:off x="5365293" y="5542864"/>
              <a:ext cx="2017257" cy="550432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36000" bIns="36000" rtlCol="0" anchor="ctr"/>
            <a:lstStyle/>
            <a:p>
              <a:pPr algn="ctr"/>
              <a:r>
                <a:rPr lang="en-US" altLang="ko-KR" sz="14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/>
                  </a:solidFill>
                  <a:latin typeface="나눔바른고딕" pitchFamily="50" charset="-127"/>
                  <a:ea typeface="나눔바른고딕" pitchFamily="50" charset="-127"/>
                </a:rPr>
                <a:t>2014</a:t>
              </a:r>
            </a:p>
          </p:txBody>
        </p:sp>
        <p:sp>
          <p:nvSpPr>
            <p:cNvPr id="88" name="갈매기형 수장 87"/>
            <p:cNvSpPr/>
            <p:nvPr/>
          </p:nvSpPr>
          <p:spPr>
            <a:xfrm>
              <a:off x="7192532" y="5542864"/>
              <a:ext cx="2017257" cy="550432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36000" bIns="36000" rtlCol="0" anchor="ctr"/>
            <a:lstStyle/>
            <a:p>
              <a:pPr algn="ctr"/>
              <a:r>
                <a:rPr lang="en-US" altLang="ko-KR" sz="14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bg1"/>
                  </a:solidFill>
                  <a:latin typeface="나눔바른고딕" pitchFamily="50" charset="-127"/>
                  <a:ea typeface="나눔바른고딕" pitchFamily="50" charset="-127"/>
                </a:rPr>
                <a:t>2020</a:t>
              </a: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3473973" y="1257300"/>
            <a:ext cx="3867641" cy="4703923"/>
            <a:chOff x="3473973" y="1411178"/>
            <a:chExt cx="3867641" cy="4550046"/>
          </a:xfrm>
        </p:grpSpPr>
        <p:cxnSp>
          <p:nvCxnSpPr>
            <p:cNvPr id="11" name="직선 연결선 10"/>
            <p:cNvCxnSpPr/>
            <p:nvPr/>
          </p:nvCxnSpPr>
          <p:spPr>
            <a:xfrm>
              <a:off x="3473973" y="1411178"/>
              <a:ext cx="0" cy="4550046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연결선 91"/>
            <p:cNvCxnSpPr/>
            <p:nvPr/>
          </p:nvCxnSpPr>
          <p:spPr>
            <a:xfrm>
              <a:off x="5407794" y="1411178"/>
              <a:ext cx="0" cy="4550046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연결선 92"/>
            <p:cNvCxnSpPr/>
            <p:nvPr/>
          </p:nvCxnSpPr>
          <p:spPr>
            <a:xfrm>
              <a:off x="7341614" y="1411178"/>
              <a:ext cx="0" cy="4550046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직사각형 93"/>
          <p:cNvSpPr/>
          <p:nvPr/>
        </p:nvSpPr>
        <p:spPr>
          <a:xfrm>
            <a:off x="1175296" y="1695140"/>
            <a:ext cx="884684" cy="302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pPr algn="ctr"/>
            <a:r>
              <a:rPr lang="ko-KR" altLang="en-US" sz="1400" b="1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rgbClr val="1C82B0"/>
                </a:solidFill>
                <a:latin typeface="나눔바른고딕" pitchFamily="50" charset="-127"/>
                <a:ea typeface="나눔바른고딕" pitchFamily="50" charset="-127"/>
              </a:rPr>
              <a:t>기술</a:t>
            </a:r>
            <a:r>
              <a:rPr lang="en-US" altLang="ko-KR" sz="1400" b="1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rgbClr val="1C82B0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400" b="1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rgbClr val="1C82B0"/>
                </a:solidFill>
                <a:latin typeface="나눔바른고딕" pitchFamily="50" charset="-127"/>
                <a:ea typeface="나눔바른고딕" pitchFamily="50" charset="-127"/>
              </a:rPr>
              <a:t>수준</a:t>
            </a:r>
            <a:endParaRPr lang="en-US" altLang="ko-KR" sz="1400" b="1" dirty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rgbClr val="1C82B0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7547052" y="4565534"/>
            <a:ext cx="1677149" cy="1308798"/>
            <a:chOff x="5826804" y="2924944"/>
            <a:chExt cx="1518730" cy="1185175"/>
          </a:xfrm>
        </p:grpSpPr>
        <p:pic>
          <p:nvPicPr>
            <p:cNvPr id="118" name="그림 117" descr="11111111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6804" y="2924944"/>
              <a:ext cx="680880" cy="610789"/>
            </a:xfrm>
            <a:prstGeom prst="rect">
              <a:avLst/>
            </a:prstGeom>
          </p:spPr>
        </p:pic>
        <p:pic>
          <p:nvPicPr>
            <p:cNvPr id="119" name="그림 118" descr="11111111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8716" y="3464165"/>
              <a:ext cx="720080" cy="645954"/>
            </a:xfrm>
            <a:prstGeom prst="rect">
              <a:avLst/>
            </a:prstGeom>
          </p:spPr>
        </p:pic>
        <p:pic>
          <p:nvPicPr>
            <p:cNvPr id="120" name="그림 119" descr="2.jpg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>
              <a:off x="6780627" y="2973871"/>
              <a:ext cx="564907" cy="568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1" name="Picture 4" descr="axle그림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8704" y="4941168"/>
            <a:ext cx="634950" cy="629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그룹 20"/>
          <p:cNvGrpSpPr/>
          <p:nvPr/>
        </p:nvGrpSpPr>
        <p:grpSpPr>
          <a:xfrm>
            <a:off x="5597714" y="4581127"/>
            <a:ext cx="1595497" cy="1120447"/>
            <a:chOff x="4921019" y="10914470"/>
            <a:chExt cx="1595497" cy="1304860"/>
          </a:xfrm>
        </p:grpSpPr>
        <p:pic>
          <p:nvPicPr>
            <p:cNvPr id="167" name="Picture 25" descr="interconnecting-shafts"/>
            <p:cNvPicPr>
              <a:picLocks noChangeAspect="1" noChangeArrowheads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5378" y="12102747"/>
              <a:ext cx="1220521" cy="116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8" name="Picture 83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7093" y="11446569"/>
              <a:ext cx="429423" cy="55615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169" name="그림 168" descr="1.jpg"/>
            <p:cNvPicPr>
              <a:picLocks noChangeAspect="1"/>
            </p:cNvPicPr>
            <p:nvPr/>
          </p:nvPicPr>
          <p:blipFill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5777" y="10914470"/>
              <a:ext cx="464615" cy="466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0" name="그림 169"/>
            <p:cNvPicPr>
              <a:picLocks noChangeAspect="1"/>
            </p:cNvPicPr>
            <p:nvPr/>
          </p:nvPicPr>
          <p:blipFill rotWithShape="1">
            <a:blip r:embed="rId1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35378" y="11438187"/>
              <a:ext cx="466788" cy="531964"/>
            </a:xfrm>
            <a:prstGeom prst="rect">
              <a:avLst/>
            </a:prstGeom>
          </p:spPr>
        </p:pic>
        <p:pic>
          <p:nvPicPr>
            <p:cNvPr id="171" name="그림 170" descr="counter.jpg"/>
            <p:cNvPicPr>
              <a:picLocks noChangeAspect="1"/>
            </p:cNvPicPr>
            <p:nvPr/>
          </p:nvPicPr>
          <p:blipFill>
            <a:blip r:embed="rId1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921019" y="10946331"/>
              <a:ext cx="514507" cy="465468"/>
            </a:xfrm>
            <a:prstGeom prst="rect">
              <a:avLst/>
            </a:prstGeom>
          </p:spPr>
        </p:pic>
        <p:pic>
          <p:nvPicPr>
            <p:cNvPr id="172" name="그림 171"/>
            <p:cNvPicPr>
              <a:picLocks noChangeAspect="1"/>
            </p:cNvPicPr>
            <p:nvPr/>
          </p:nvPicPr>
          <p:blipFill rotWithShape="1">
            <a:blip r:embed="rId1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6013" y="11438468"/>
              <a:ext cx="455886" cy="398973"/>
            </a:xfrm>
            <a:prstGeom prst="rect">
              <a:avLst/>
            </a:prstGeom>
          </p:spPr>
        </p:pic>
      </p:grpSp>
      <p:grpSp>
        <p:nvGrpSpPr>
          <p:cNvPr id="22" name="그룹 21"/>
          <p:cNvGrpSpPr/>
          <p:nvPr/>
        </p:nvGrpSpPr>
        <p:grpSpPr>
          <a:xfrm>
            <a:off x="3515218" y="4725143"/>
            <a:ext cx="1806725" cy="1050245"/>
            <a:chOff x="2824802" y="11221774"/>
            <a:chExt cx="1806725" cy="1223676"/>
          </a:xfrm>
        </p:grpSpPr>
        <p:pic>
          <p:nvPicPr>
            <p:cNvPr id="173" name="그림 172"/>
            <p:cNvPicPr>
              <a:picLocks noChangeAspect="1" noChangeArrowheads="1"/>
            </p:cNvPicPr>
            <p:nvPr/>
          </p:nvPicPr>
          <p:blipFill>
            <a:blip r:embed="rId1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1157" y="11221774"/>
              <a:ext cx="610370" cy="702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0000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74" name="Picture 22" descr="H_Shaft_MTS"/>
            <p:cNvPicPr>
              <a:picLocks noChangeAspect="1" noChangeArrowheads="1"/>
            </p:cNvPicPr>
            <p:nvPr/>
          </p:nvPicPr>
          <p:blipFill>
            <a:blip r:embed="rId1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802" y="12174538"/>
              <a:ext cx="1196878" cy="234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" name="Picture 29" descr="Z:\신제품개발\02..UBJ개발\UBJ100\제품도면\CATIA\전시용\CUTTING\그림파일\UBJ_ASSY_CUTTING_그림-1.jpg"/>
            <p:cNvPicPr>
              <a:picLocks noChangeAspect="1" noChangeArrowheads="1"/>
            </p:cNvPicPr>
            <p:nvPr/>
          </p:nvPicPr>
          <p:blipFill>
            <a:blip r:embed="rId16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3846" y="11301466"/>
              <a:ext cx="463108" cy="344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6" name="그림 175" descr="Half Shaft Ư¡3.bmp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9130" y="11645937"/>
              <a:ext cx="407976" cy="295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7" name="그림 176" descr="그림1.png"/>
            <p:cNvPicPr>
              <a:picLocks noChangeAspect="1"/>
            </p:cNvPicPr>
            <p:nvPr/>
          </p:nvPicPr>
          <p:blipFill>
            <a:blip r:embed="rId1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3397" y="11610702"/>
              <a:ext cx="512727" cy="386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8" name="그림 177" descr="그림1.png"/>
            <p:cNvPicPr>
              <a:picLocks noChangeAspect="1"/>
            </p:cNvPicPr>
            <p:nvPr/>
          </p:nvPicPr>
          <p:blipFill>
            <a:blip r:embed="rId1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2711" y="11274131"/>
              <a:ext cx="395375" cy="377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9" name="그림 178" descr="01.jpg"/>
            <p:cNvPicPr>
              <a:picLocks noChangeAspect="1"/>
            </p:cNvPicPr>
            <p:nvPr/>
          </p:nvPicPr>
          <p:blipFill>
            <a:blip r:embed="rId20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073722" y="12017979"/>
              <a:ext cx="516920" cy="427471"/>
            </a:xfrm>
            <a:prstGeom prst="rect">
              <a:avLst/>
            </a:prstGeom>
          </p:spPr>
        </p:pic>
      </p:grpSp>
      <p:grpSp>
        <p:nvGrpSpPr>
          <p:cNvPr id="19" name="그룹 18"/>
          <p:cNvGrpSpPr/>
          <p:nvPr/>
        </p:nvGrpSpPr>
        <p:grpSpPr>
          <a:xfrm>
            <a:off x="1784648" y="1364814"/>
            <a:ext cx="7367629" cy="3240952"/>
            <a:chOff x="1784648" y="1675528"/>
            <a:chExt cx="7367629" cy="3240952"/>
          </a:xfrm>
        </p:grpSpPr>
        <p:grpSp>
          <p:nvGrpSpPr>
            <p:cNvPr id="17" name="그룹 16"/>
            <p:cNvGrpSpPr/>
            <p:nvPr/>
          </p:nvGrpSpPr>
          <p:grpSpPr>
            <a:xfrm>
              <a:off x="1784648" y="2691998"/>
              <a:ext cx="1663925" cy="2224482"/>
              <a:chOff x="1829099" y="2172772"/>
              <a:chExt cx="1663925" cy="2224482"/>
            </a:xfrm>
          </p:grpSpPr>
          <p:grpSp>
            <p:nvGrpSpPr>
              <p:cNvPr id="16" name="그룹 15"/>
              <p:cNvGrpSpPr/>
              <p:nvPr/>
            </p:nvGrpSpPr>
            <p:grpSpPr>
              <a:xfrm>
                <a:off x="2044044" y="2172772"/>
                <a:ext cx="1255788" cy="1438232"/>
                <a:chOff x="2059979" y="2172772"/>
                <a:chExt cx="1255788" cy="1438232"/>
              </a:xfrm>
            </p:grpSpPr>
            <p:sp>
              <p:nvSpPr>
                <p:cNvPr id="15" name="모서리가 둥근 직사각형 14"/>
                <p:cNvSpPr/>
                <p:nvPr/>
              </p:nvSpPr>
              <p:spPr>
                <a:xfrm>
                  <a:off x="2059979" y="3284984"/>
                  <a:ext cx="1255788" cy="32602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r>
                    <a:rPr kumimoji="1" lang="ko-KR" altLang="en-US" sz="1400" spc="-60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바른고딕" pitchFamily="50" charset="-127"/>
                      <a:ea typeface="나눔바른고딕" pitchFamily="50" charset="-127"/>
                    </a:rPr>
                    <a:t>기술자립</a:t>
                  </a:r>
                </a:p>
              </p:txBody>
            </p:sp>
            <p:sp>
              <p:nvSpPr>
                <p:cNvPr id="13" name="타원 12"/>
                <p:cNvSpPr/>
                <p:nvPr/>
              </p:nvSpPr>
              <p:spPr>
                <a:xfrm>
                  <a:off x="2206401" y="2172772"/>
                  <a:ext cx="962946" cy="962944"/>
                </a:xfrm>
                <a:prstGeom prst="ellipse">
                  <a:avLst/>
                </a:prstGeom>
                <a:solidFill>
                  <a:srgbClr val="2199CC">
                    <a:alpha val="84000"/>
                  </a:srgbClr>
                </a:solidFill>
                <a:ln w="79375" cmpd="tri">
                  <a:solidFill>
                    <a:srgbClr val="2199CC">
                      <a:alpha val="34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algn="ctr" defTabSz="914400"/>
                  <a:r>
                    <a:rPr kumimoji="1" lang="ko-KR" altLang="en-US" sz="1500" b="1" spc="-60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itchFamily="50" charset="-127"/>
                      <a:ea typeface="나눔바른고딕" pitchFamily="50" charset="-127"/>
                    </a:rPr>
                    <a:t>기본 성능 </a:t>
                  </a:r>
                  <a:r>
                    <a:rPr kumimoji="1" lang="en-US" altLang="ko-KR" sz="1500" b="1" spc="-60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itchFamily="50" charset="-127"/>
                      <a:ea typeface="나눔바른고딕" pitchFamily="50" charset="-127"/>
                    </a:rPr>
                    <a:t/>
                  </a:r>
                  <a:br>
                    <a:rPr kumimoji="1" lang="en-US" altLang="ko-KR" sz="1500" b="1" spc="-60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itchFamily="50" charset="-127"/>
                      <a:ea typeface="나눔바른고딕" pitchFamily="50" charset="-127"/>
                    </a:rPr>
                  </a:br>
                  <a:r>
                    <a:rPr kumimoji="1" lang="ko-KR" altLang="en-US" sz="1500" b="1" spc="-60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itchFamily="50" charset="-127"/>
                      <a:ea typeface="나눔바른고딕" pitchFamily="50" charset="-127"/>
                    </a:rPr>
                    <a:t>확보</a:t>
                  </a:r>
                  <a:endParaRPr kumimoji="1" lang="en-US" altLang="ko-KR" sz="1500" b="1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itchFamily="50" charset="-127"/>
                    <a:ea typeface="나눔바른고딕" pitchFamily="50" charset="-127"/>
                  </a:endParaRPr>
                </a:p>
              </p:txBody>
            </p:sp>
          </p:grpSp>
          <p:sp>
            <p:nvSpPr>
              <p:cNvPr id="101" name="Rectangle 304"/>
              <p:cNvSpPr>
                <a:spLocks noChangeArrowheads="1"/>
              </p:cNvSpPr>
              <p:nvPr/>
            </p:nvSpPr>
            <p:spPr bwMode="auto">
              <a:xfrm>
                <a:off x="1829099" y="3703987"/>
                <a:ext cx="1663925" cy="69326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l" defTabSz="914400">
                  <a:lnSpc>
                    <a:spcPct val="120000"/>
                  </a:lnSpc>
                  <a:buSzPct val="80000"/>
                  <a:buFont typeface="Wingdings" pitchFamily="2" charset="2"/>
                  <a:buChar char="v"/>
                  <a:defRPr/>
                </a:pPr>
                <a:r>
                  <a:rPr lang="ko-KR" altLang="en-US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 독자 설계 및 제품</a:t>
                </a:r>
              </a:p>
              <a:p>
                <a:pPr algn="l" defTabSz="914400">
                  <a:lnSpc>
                    <a:spcPct val="120000"/>
                  </a:lnSpc>
                  <a:buSzPct val="80000"/>
                  <a:buFont typeface="Wingdings" pitchFamily="2" charset="2"/>
                  <a:buChar char="v"/>
                  <a:defRPr/>
                </a:pPr>
                <a:r>
                  <a:rPr lang="ko-KR" altLang="en-US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 최적 설계기술 </a:t>
                </a:r>
              </a:p>
              <a:p>
                <a:pPr algn="l" defTabSz="914400">
                  <a:lnSpc>
                    <a:spcPct val="120000"/>
                  </a:lnSpc>
                  <a:buSzPct val="80000"/>
                  <a:buFont typeface="Wingdings" pitchFamily="2" charset="2"/>
                  <a:buChar char="v"/>
                  <a:defRPr/>
                </a:pPr>
                <a:r>
                  <a:rPr lang="ko-KR" altLang="en-US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 부품 신뢰성 향상</a:t>
                </a:r>
              </a:p>
            </p:txBody>
          </p:sp>
        </p:grpSp>
        <p:grpSp>
          <p:nvGrpSpPr>
            <p:cNvPr id="102" name="그룹 101"/>
            <p:cNvGrpSpPr/>
            <p:nvPr/>
          </p:nvGrpSpPr>
          <p:grpSpPr>
            <a:xfrm>
              <a:off x="3558360" y="2353174"/>
              <a:ext cx="1890920" cy="2436078"/>
              <a:chOff x="1777776" y="2172772"/>
              <a:chExt cx="1890920" cy="2436078"/>
            </a:xfrm>
          </p:grpSpPr>
          <p:grpSp>
            <p:nvGrpSpPr>
              <p:cNvPr id="103" name="그룹 102"/>
              <p:cNvGrpSpPr/>
              <p:nvPr/>
            </p:nvGrpSpPr>
            <p:grpSpPr>
              <a:xfrm>
                <a:off x="2044044" y="2172772"/>
                <a:ext cx="1255788" cy="1438232"/>
                <a:chOff x="2059979" y="2172772"/>
                <a:chExt cx="1255788" cy="1438232"/>
              </a:xfrm>
            </p:grpSpPr>
            <p:sp>
              <p:nvSpPr>
                <p:cNvPr id="105" name="모서리가 둥근 직사각형 104"/>
                <p:cNvSpPr/>
                <p:nvPr/>
              </p:nvSpPr>
              <p:spPr>
                <a:xfrm>
                  <a:off x="2059979" y="3284984"/>
                  <a:ext cx="1255788" cy="32602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r>
                    <a:rPr kumimoji="1" lang="ko-KR" altLang="en-US" sz="1400" spc="-60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바른고딕" pitchFamily="50" charset="-127"/>
                      <a:ea typeface="나눔바른고딕" pitchFamily="50" charset="-127"/>
                    </a:rPr>
                    <a:t>경량화</a:t>
                  </a:r>
                </a:p>
              </p:txBody>
            </p:sp>
            <p:sp>
              <p:nvSpPr>
                <p:cNvPr id="107" name="타원 106"/>
                <p:cNvSpPr/>
                <p:nvPr/>
              </p:nvSpPr>
              <p:spPr>
                <a:xfrm>
                  <a:off x="2206401" y="2172772"/>
                  <a:ext cx="962946" cy="962944"/>
                </a:xfrm>
                <a:prstGeom prst="ellipse">
                  <a:avLst/>
                </a:prstGeom>
                <a:solidFill>
                  <a:srgbClr val="2199CC">
                    <a:alpha val="84000"/>
                  </a:srgbClr>
                </a:solidFill>
                <a:ln w="79375" cmpd="tri">
                  <a:solidFill>
                    <a:srgbClr val="2199CC">
                      <a:alpha val="34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algn="ctr" defTabSz="914400"/>
                  <a:r>
                    <a:rPr kumimoji="1" lang="ko-KR" altLang="en-US" sz="1500" b="1" spc="-60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itchFamily="50" charset="-127"/>
                      <a:ea typeface="나눔바른고딕" pitchFamily="50" charset="-127"/>
                    </a:rPr>
                    <a:t>기술 </a:t>
                  </a:r>
                  <a:r>
                    <a:rPr kumimoji="1" lang="en-US" altLang="ko-KR" sz="1500" b="1" spc="-60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itchFamily="50" charset="-127"/>
                      <a:ea typeface="나눔바른고딕" pitchFamily="50" charset="-127"/>
                    </a:rPr>
                    <a:t/>
                  </a:r>
                  <a:br>
                    <a:rPr kumimoji="1" lang="en-US" altLang="ko-KR" sz="1500" b="1" spc="-60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itchFamily="50" charset="-127"/>
                      <a:ea typeface="나눔바른고딕" pitchFamily="50" charset="-127"/>
                    </a:rPr>
                  </a:br>
                  <a:r>
                    <a:rPr kumimoji="1" lang="ko-KR" altLang="en-US" sz="1500" b="1" spc="-60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itchFamily="50" charset="-127"/>
                      <a:ea typeface="나눔바른고딕" pitchFamily="50" charset="-127"/>
                    </a:rPr>
                    <a:t>경쟁력 확보</a:t>
                  </a:r>
                </a:p>
              </p:txBody>
            </p:sp>
          </p:grpSp>
          <p:sp>
            <p:nvSpPr>
              <p:cNvPr id="104" name="Rectangle 304"/>
              <p:cNvSpPr>
                <a:spLocks noChangeArrowheads="1"/>
              </p:cNvSpPr>
              <p:nvPr/>
            </p:nvSpPr>
            <p:spPr bwMode="auto">
              <a:xfrm>
                <a:off x="1777776" y="3703987"/>
                <a:ext cx="1890920" cy="90486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l" defTabSz="914400">
                  <a:lnSpc>
                    <a:spcPct val="120000"/>
                  </a:lnSpc>
                  <a:buSzPct val="80000"/>
                  <a:buFont typeface="Wingdings" pitchFamily="2" charset="2"/>
                  <a:buChar char="v"/>
                  <a:defRPr/>
                </a:pPr>
                <a:r>
                  <a:rPr lang="ko-KR" altLang="en-US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 </a:t>
                </a:r>
                <a:r>
                  <a:rPr lang="ko-KR" altLang="en-US" sz="1100" dirty="0" err="1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저진동</a:t>
                </a:r>
                <a:r>
                  <a:rPr lang="ko-KR" altLang="en-US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 및 </a:t>
                </a:r>
                <a:r>
                  <a:rPr lang="ko-KR" altLang="en-US" sz="1100" dirty="0" err="1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고절각</a:t>
                </a:r>
                <a:r>
                  <a:rPr lang="ko-KR" altLang="en-US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 </a:t>
                </a:r>
                <a:r>
                  <a:rPr lang="en-US" altLang="ko-KR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Joint</a:t>
                </a:r>
              </a:p>
              <a:p>
                <a:pPr algn="l" defTabSz="914400">
                  <a:lnSpc>
                    <a:spcPct val="120000"/>
                  </a:lnSpc>
                  <a:buSzPct val="80000"/>
                  <a:buFont typeface="Wingdings" pitchFamily="2" charset="2"/>
                  <a:buChar char="v"/>
                  <a:defRPr/>
                </a:pPr>
                <a:r>
                  <a:rPr lang="en-US" altLang="ko-KR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 H/Shaft </a:t>
                </a:r>
                <a:r>
                  <a:rPr lang="ko-KR" altLang="en-US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및 </a:t>
                </a:r>
                <a:r>
                  <a:rPr lang="en-US" altLang="ko-KR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P/Shaft</a:t>
                </a:r>
                <a:r>
                  <a:rPr lang="ko-KR" altLang="en-US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용 </a:t>
                </a:r>
                <a:r>
                  <a:rPr lang="en-US" altLang="ko-KR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CJ </a:t>
                </a:r>
              </a:p>
              <a:p>
                <a:pPr algn="l" defTabSz="914400">
                  <a:lnSpc>
                    <a:spcPct val="120000"/>
                  </a:lnSpc>
                  <a:buSzPct val="80000"/>
                  <a:buFont typeface="Wingdings" pitchFamily="2" charset="2"/>
                  <a:buChar char="v"/>
                  <a:defRPr/>
                </a:pPr>
                <a:r>
                  <a:rPr lang="en-US" altLang="ko-KR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 </a:t>
                </a:r>
                <a:r>
                  <a:rPr lang="ko-KR" altLang="en-US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알루미늄 </a:t>
                </a:r>
                <a:r>
                  <a:rPr lang="en-US" altLang="ko-KR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Carrier </a:t>
                </a:r>
                <a:r>
                  <a:rPr lang="ko-KR" altLang="en-US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소재</a:t>
                </a:r>
              </a:p>
              <a:p>
                <a:pPr algn="l" defTabSz="914400">
                  <a:lnSpc>
                    <a:spcPct val="120000"/>
                  </a:lnSpc>
                  <a:buSzPct val="80000"/>
                  <a:buFont typeface="Wingdings" pitchFamily="2" charset="2"/>
                  <a:buChar char="v"/>
                  <a:defRPr/>
                </a:pPr>
                <a:r>
                  <a:rPr lang="ko-KR" altLang="en-US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 이종재질 </a:t>
                </a:r>
                <a:r>
                  <a:rPr lang="en-US" altLang="ko-KR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Disc, WTS</a:t>
                </a:r>
              </a:p>
            </p:txBody>
          </p:sp>
        </p:grpSp>
        <p:grpSp>
          <p:nvGrpSpPr>
            <p:cNvPr id="108" name="그룹 107"/>
            <p:cNvGrpSpPr/>
            <p:nvPr/>
          </p:nvGrpSpPr>
          <p:grpSpPr>
            <a:xfrm>
              <a:off x="5495559" y="2014351"/>
              <a:ext cx="1792596" cy="2630747"/>
              <a:chOff x="1775640" y="2172772"/>
              <a:chExt cx="1792596" cy="2630747"/>
            </a:xfrm>
          </p:grpSpPr>
          <p:grpSp>
            <p:nvGrpSpPr>
              <p:cNvPr id="109" name="그룹 108"/>
              <p:cNvGrpSpPr/>
              <p:nvPr/>
            </p:nvGrpSpPr>
            <p:grpSpPr>
              <a:xfrm>
                <a:off x="2044044" y="2172772"/>
                <a:ext cx="1255788" cy="1438232"/>
                <a:chOff x="2059979" y="2172772"/>
                <a:chExt cx="1255788" cy="1438232"/>
              </a:xfrm>
            </p:grpSpPr>
            <p:sp>
              <p:nvSpPr>
                <p:cNvPr id="111" name="모서리가 둥근 직사각형 110"/>
                <p:cNvSpPr/>
                <p:nvPr/>
              </p:nvSpPr>
              <p:spPr>
                <a:xfrm>
                  <a:off x="2059979" y="3284984"/>
                  <a:ext cx="1255788" cy="32602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r>
                    <a:rPr kumimoji="1" lang="ko-KR" altLang="en-US" sz="1400" spc="-60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바른고딕" pitchFamily="50" charset="-127"/>
                      <a:ea typeface="나눔바른고딕" pitchFamily="50" charset="-127"/>
                    </a:rPr>
                    <a:t>고급화</a:t>
                  </a:r>
                </a:p>
              </p:txBody>
            </p:sp>
            <p:sp>
              <p:nvSpPr>
                <p:cNvPr id="112" name="타원 111"/>
                <p:cNvSpPr/>
                <p:nvPr/>
              </p:nvSpPr>
              <p:spPr>
                <a:xfrm>
                  <a:off x="2206401" y="2172772"/>
                  <a:ext cx="962946" cy="962944"/>
                </a:xfrm>
                <a:prstGeom prst="ellipse">
                  <a:avLst/>
                </a:prstGeom>
                <a:solidFill>
                  <a:srgbClr val="2199CC">
                    <a:alpha val="84000"/>
                  </a:srgbClr>
                </a:solidFill>
                <a:ln w="79375" cmpd="tri">
                  <a:solidFill>
                    <a:srgbClr val="2199CC">
                      <a:alpha val="34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algn="ctr" defTabSz="914400"/>
                  <a:r>
                    <a:rPr kumimoji="1" lang="ko-KR" altLang="en-US" sz="1500" b="1" spc="-60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itchFamily="50" charset="-127"/>
                      <a:ea typeface="나눔바른고딕" pitchFamily="50" charset="-127"/>
                    </a:rPr>
                    <a:t>기술 </a:t>
                  </a:r>
                  <a:r>
                    <a:rPr kumimoji="1" lang="en-US" altLang="ko-KR" sz="1500" b="1" spc="-60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itchFamily="50" charset="-127"/>
                      <a:ea typeface="나눔바른고딕" pitchFamily="50" charset="-127"/>
                    </a:rPr>
                    <a:t/>
                  </a:r>
                  <a:br>
                    <a:rPr kumimoji="1" lang="en-US" altLang="ko-KR" sz="1500" b="1" spc="-60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itchFamily="50" charset="-127"/>
                      <a:ea typeface="나눔바른고딕" pitchFamily="50" charset="-127"/>
                    </a:rPr>
                  </a:br>
                  <a:r>
                    <a:rPr kumimoji="1" lang="ko-KR" altLang="en-US" sz="1500" b="1" spc="-60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itchFamily="50" charset="-127"/>
                      <a:ea typeface="나눔바른고딕" pitchFamily="50" charset="-127"/>
                    </a:rPr>
                    <a:t>선도 능력</a:t>
                  </a:r>
                </a:p>
              </p:txBody>
            </p:sp>
          </p:grpSp>
          <p:sp>
            <p:nvSpPr>
              <p:cNvPr id="110" name="Rectangle 304"/>
              <p:cNvSpPr>
                <a:spLocks noChangeArrowheads="1"/>
              </p:cNvSpPr>
              <p:nvPr/>
            </p:nvSpPr>
            <p:spPr bwMode="auto">
              <a:xfrm>
                <a:off x="1775640" y="3703987"/>
                <a:ext cx="1792596" cy="109953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l" defTabSz="914400">
                  <a:lnSpc>
                    <a:spcPct val="120000"/>
                  </a:lnSpc>
                  <a:buSzPct val="80000"/>
                  <a:buFont typeface="Wingdings" pitchFamily="2" charset="2"/>
                  <a:buChar char="v"/>
                  <a:defRPr/>
                </a:pPr>
                <a:r>
                  <a:rPr lang="ko-KR" altLang="en-US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 고효율 </a:t>
                </a:r>
                <a:r>
                  <a:rPr lang="en-US" altLang="ko-KR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8</a:t>
                </a:r>
                <a:r>
                  <a:rPr lang="ko-KR" altLang="en-US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볼 </a:t>
                </a:r>
                <a:r>
                  <a:rPr lang="en-US" altLang="ko-KR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Joint</a:t>
                </a:r>
              </a:p>
              <a:p>
                <a:pPr algn="l" defTabSz="914400">
                  <a:lnSpc>
                    <a:spcPct val="120000"/>
                  </a:lnSpc>
                  <a:buSzPct val="80000"/>
                  <a:buFont typeface="Wingdings" pitchFamily="2" charset="2"/>
                  <a:buChar char="v"/>
                  <a:defRPr/>
                </a:pPr>
                <a:r>
                  <a:rPr lang="en-US" altLang="ko-KR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 </a:t>
                </a:r>
                <a:r>
                  <a:rPr lang="ko-KR" altLang="en-US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카운터 트랙 </a:t>
                </a:r>
                <a:r>
                  <a:rPr lang="en-US" altLang="ko-KR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Joint</a:t>
                </a:r>
              </a:p>
              <a:p>
                <a:pPr algn="l" defTabSz="914400">
                  <a:lnSpc>
                    <a:spcPct val="120000"/>
                  </a:lnSpc>
                  <a:buSzPct val="80000"/>
                  <a:buFont typeface="Wingdings" pitchFamily="2" charset="2"/>
                  <a:buChar char="v"/>
                  <a:defRPr/>
                </a:pPr>
                <a:r>
                  <a:rPr lang="en-US" altLang="ko-KR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 MTS, </a:t>
                </a:r>
                <a:r>
                  <a:rPr lang="ko-KR" altLang="en-US" sz="1100" dirty="0" err="1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무가공</a:t>
                </a:r>
                <a:r>
                  <a:rPr lang="ko-KR" altLang="en-US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 단조</a:t>
                </a:r>
              </a:p>
              <a:p>
                <a:pPr algn="l" defTabSz="914400">
                  <a:lnSpc>
                    <a:spcPct val="120000"/>
                  </a:lnSpc>
                  <a:buSzPct val="80000"/>
                  <a:buFont typeface="Wingdings" pitchFamily="2" charset="2"/>
                  <a:buChar char="v"/>
                  <a:defRPr/>
                </a:pPr>
                <a:r>
                  <a:rPr lang="ko-KR" altLang="en-US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 </a:t>
                </a:r>
                <a:r>
                  <a:rPr lang="en-US" altLang="ko-KR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P/Shaft</a:t>
                </a:r>
                <a:r>
                  <a:rPr lang="ko-KR" altLang="en-US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용 </a:t>
                </a:r>
                <a:r>
                  <a:rPr lang="en-US" altLang="ko-KR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TJ </a:t>
                </a:r>
                <a:r>
                  <a:rPr lang="ko-KR" altLang="en-US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및 </a:t>
                </a:r>
                <a:r>
                  <a:rPr lang="en-US" altLang="ko-KR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8</a:t>
                </a:r>
                <a:r>
                  <a:rPr lang="ko-KR" altLang="en-US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볼 </a:t>
                </a:r>
                <a:r>
                  <a:rPr lang="en-US" altLang="ko-KR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CJ </a:t>
                </a:r>
              </a:p>
              <a:p>
                <a:pPr algn="l" defTabSz="914400">
                  <a:lnSpc>
                    <a:spcPct val="120000"/>
                  </a:lnSpc>
                  <a:buSzPct val="80000"/>
                  <a:buFont typeface="Wingdings" pitchFamily="2" charset="2"/>
                  <a:buChar char="v"/>
                  <a:defRPr/>
                </a:pPr>
                <a:r>
                  <a:rPr lang="en-US" altLang="ko-KR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 SUS </a:t>
                </a:r>
                <a:r>
                  <a:rPr lang="ko-KR" altLang="en-US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및 고성능 </a:t>
                </a:r>
                <a:r>
                  <a:rPr lang="en-US" altLang="ko-KR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Disc</a:t>
                </a:r>
              </a:p>
            </p:txBody>
          </p:sp>
        </p:grpSp>
        <p:grpSp>
          <p:nvGrpSpPr>
            <p:cNvPr id="113" name="그룹 112"/>
            <p:cNvGrpSpPr/>
            <p:nvPr/>
          </p:nvGrpSpPr>
          <p:grpSpPr>
            <a:xfrm>
              <a:off x="7488352" y="1675528"/>
              <a:ext cx="1663925" cy="2427614"/>
              <a:chOff x="1829099" y="2172772"/>
              <a:chExt cx="1663925" cy="2427614"/>
            </a:xfrm>
          </p:grpSpPr>
          <p:grpSp>
            <p:nvGrpSpPr>
              <p:cNvPr id="114" name="그룹 113"/>
              <p:cNvGrpSpPr/>
              <p:nvPr/>
            </p:nvGrpSpPr>
            <p:grpSpPr>
              <a:xfrm>
                <a:off x="2044044" y="2172772"/>
                <a:ext cx="1255788" cy="1438232"/>
                <a:chOff x="2059979" y="2172772"/>
                <a:chExt cx="1255788" cy="1438232"/>
              </a:xfrm>
            </p:grpSpPr>
            <p:sp>
              <p:nvSpPr>
                <p:cNvPr id="116" name="모서리가 둥근 직사각형 115"/>
                <p:cNvSpPr/>
                <p:nvPr/>
              </p:nvSpPr>
              <p:spPr>
                <a:xfrm>
                  <a:off x="2059979" y="3284984"/>
                  <a:ext cx="1255788" cy="32602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r>
                    <a:rPr kumimoji="1" lang="ko-KR" altLang="en-US" sz="1400" spc="-60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바른고딕" pitchFamily="50" charset="-127"/>
                      <a:ea typeface="나눔바른고딕" pitchFamily="50" charset="-127"/>
                    </a:rPr>
                    <a:t>모듈화</a:t>
                  </a:r>
                </a:p>
              </p:txBody>
            </p:sp>
            <p:sp>
              <p:nvSpPr>
                <p:cNvPr id="117" name="타원 116"/>
                <p:cNvSpPr/>
                <p:nvPr/>
              </p:nvSpPr>
              <p:spPr>
                <a:xfrm>
                  <a:off x="2206401" y="2172772"/>
                  <a:ext cx="962946" cy="962944"/>
                </a:xfrm>
                <a:prstGeom prst="ellipse">
                  <a:avLst/>
                </a:prstGeom>
                <a:solidFill>
                  <a:srgbClr val="2199CC">
                    <a:alpha val="84000"/>
                  </a:srgbClr>
                </a:solidFill>
                <a:ln w="79375" cmpd="tri">
                  <a:solidFill>
                    <a:srgbClr val="2199CC">
                      <a:alpha val="34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algn="ctr" defTabSz="914400"/>
                  <a:r>
                    <a:rPr kumimoji="1" lang="ko-KR" altLang="en-US" sz="1500" b="1" spc="-60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itchFamily="50" charset="-127"/>
                      <a:ea typeface="나눔바른고딕" pitchFamily="50" charset="-127"/>
                    </a:rPr>
                    <a:t>신개념 </a:t>
                  </a:r>
                  <a:r>
                    <a:rPr kumimoji="1" lang="en-US" altLang="ko-KR" sz="1500" b="1" spc="-60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itchFamily="50" charset="-127"/>
                      <a:ea typeface="나눔바른고딕" pitchFamily="50" charset="-127"/>
                    </a:rPr>
                    <a:t/>
                  </a:r>
                  <a:br>
                    <a:rPr kumimoji="1" lang="en-US" altLang="ko-KR" sz="1500" b="1" spc="-60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itchFamily="50" charset="-127"/>
                      <a:ea typeface="나눔바른고딕" pitchFamily="50" charset="-127"/>
                    </a:rPr>
                  </a:br>
                  <a:r>
                    <a:rPr kumimoji="1" lang="ko-KR" altLang="en-US" sz="1500" b="1" spc="-60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itchFamily="50" charset="-127"/>
                      <a:ea typeface="나눔바른고딕" pitchFamily="50" charset="-127"/>
                    </a:rPr>
                    <a:t>시스템</a:t>
                  </a:r>
                </a:p>
              </p:txBody>
            </p:sp>
          </p:grpSp>
          <p:sp>
            <p:nvSpPr>
              <p:cNvPr id="115" name="Rectangle 304"/>
              <p:cNvSpPr>
                <a:spLocks noChangeArrowheads="1"/>
              </p:cNvSpPr>
              <p:nvPr/>
            </p:nvSpPr>
            <p:spPr bwMode="auto">
              <a:xfrm>
                <a:off x="1829099" y="3703987"/>
                <a:ext cx="1663925" cy="89639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l" defTabSz="914400">
                  <a:lnSpc>
                    <a:spcPct val="120000"/>
                  </a:lnSpc>
                  <a:buSzPct val="80000"/>
                  <a:buFont typeface="Wingdings" pitchFamily="2" charset="2"/>
                  <a:buChar char="v"/>
                  <a:defRPr/>
                </a:pPr>
                <a:r>
                  <a:rPr lang="ko-KR" altLang="en-US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 신개념 </a:t>
                </a:r>
                <a:r>
                  <a:rPr lang="en-US" altLang="ko-KR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Joint</a:t>
                </a:r>
              </a:p>
              <a:p>
                <a:pPr algn="l" defTabSz="914400">
                  <a:lnSpc>
                    <a:spcPct val="120000"/>
                  </a:lnSpc>
                  <a:buSzPct val="80000"/>
                  <a:buFont typeface="Wingdings" pitchFamily="2" charset="2"/>
                  <a:buChar char="v"/>
                  <a:defRPr/>
                </a:pPr>
                <a:r>
                  <a:rPr lang="en-US" altLang="ko-KR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 H/Bearing </a:t>
                </a:r>
                <a:r>
                  <a:rPr lang="ko-KR" altLang="en-US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기술 개발</a:t>
                </a:r>
              </a:p>
              <a:p>
                <a:pPr algn="l" defTabSz="914400">
                  <a:lnSpc>
                    <a:spcPct val="120000"/>
                  </a:lnSpc>
                  <a:buSzPct val="80000"/>
                  <a:buFont typeface="Wingdings" pitchFamily="2" charset="2"/>
                  <a:buChar char="v"/>
                  <a:defRPr/>
                </a:pPr>
                <a:r>
                  <a:rPr lang="ko-KR" altLang="en-US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 </a:t>
                </a:r>
                <a:r>
                  <a:rPr lang="en-US" altLang="ko-KR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Face Spline Joint</a:t>
                </a:r>
              </a:p>
              <a:p>
                <a:pPr algn="l" defTabSz="914400">
                  <a:lnSpc>
                    <a:spcPct val="120000"/>
                  </a:lnSpc>
                  <a:buSzPct val="80000"/>
                  <a:buFont typeface="Wingdings" pitchFamily="2" charset="2"/>
                  <a:buChar char="v"/>
                  <a:defRPr/>
                </a:pPr>
                <a:r>
                  <a:rPr lang="en-US" altLang="ko-KR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 </a:t>
                </a:r>
                <a:r>
                  <a:rPr lang="ko-KR" altLang="en-US" sz="1100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모듈화 기술 개발</a:t>
                </a:r>
              </a:p>
            </p:txBody>
          </p:sp>
        </p:grpSp>
      </p:grpSp>
      <p:grpSp>
        <p:nvGrpSpPr>
          <p:cNvPr id="26" name="그룹 25"/>
          <p:cNvGrpSpPr/>
          <p:nvPr/>
        </p:nvGrpSpPr>
        <p:grpSpPr>
          <a:xfrm>
            <a:off x="3345554" y="1819910"/>
            <a:ext cx="4200762" cy="900862"/>
            <a:chOff x="3345554" y="1819910"/>
            <a:chExt cx="4200762" cy="900862"/>
          </a:xfrm>
        </p:grpSpPr>
        <p:grpSp>
          <p:nvGrpSpPr>
            <p:cNvPr id="24" name="그룹 23"/>
            <p:cNvGrpSpPr/>
            <p:nvPr/>
          </p:nvGrpSpPr>
          <p:grpSpPr>
            <a:xfrm>
              <a:off x="3345554" y="2612390"/>
              <a:ext cx="329802" cy="108382"/>
              <a:chOff x="2191355" y="1177928"/>
              <a:chExt cx="635340" cy="208791"/>
            </a:xfrm>
            <a:solidFill>
              <a:schemeClr val="bg1">
                <a:lumMod val="85000"/>
              </a:schemeClr>
            </a:solidFill>
          </p:grpSpPr>
          <p:sp>
            <p:nvSpPr>
              <p:cNvPr id="23" name="이등변 삼각형 22"/>
              <p:cNvSpPr/>
              <p:nvPr/>
            </p:nvSpPr>
            <p:spPr>
              <a:xfrm rot="5400000">
                <a:off x="2642755" y="1202777"/>
                <a:ext cx="208790" cy="159091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1" name="이등변 삼각형 180"/>
              <p:cNvSpPr/>
              <p:nvPr/>
            </p:nvSpPr>
            <p:spPr>
              <a:xfrm rot="5400000">
                <a:off x="2404630" y="1202779"/>
                <a:ext cx="208789" cy="159090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2" name="이등변 삼각형 181"/>
              <p:cNvSpPr/>
              <p:nvPr/>
            </p:nvSpPr>
            <p:spPr>
              <a:xfrm rot="5400000">
                <a:off x="2166505" y="1202780"/>
                <a:ext cx="208789" cy="159090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83" name="그룹 182"/>
            <p:cNvGrpSpPr/>
            <p:nvPr/>
          </p:nvGrpSpPr>
          <p:grpSpPr>
            <a:xfrm>
              <a:off x="7216514" y="1819910"/>
              <a:ext cx="329802" cy="108382"/>
              <a:chOff x="2191355" y="1177928"/>
              <a:chExt cx="635340" cy="208791"/>
            </a:xfrm>
            <a:solidFill>
              <a:schemeClr val="bg1">
                <a:lumMod val="85000"/>
              </a:schemeClr>
            </a:solidFill>
          </p:grpSpPr>
          <p:sp>
            <p:nvSpPr>
              <p:cNvPr id="184" name="이등변 삼각형 183"/>
              <p:cNvSpPr/>
              <p:nvPr/>
            </p:nvSpPr>
            <p:spPr>
              <a:xfrm rot="5400000">
                <a:off x="2642755" y="1202777"/>
                <a:ext cx="208790" cy="159091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5" name="이등변 삼각형 184"/>
              <p:cNvSpPr/>
              <p:nvPr/>
            </p:nvSpPr>
            <p:spPr>
              <a:xfrm rot="5400000">
                <a:off x="2404630" y="1202779"/>
                <a:ext cx="208789" cy="159090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6" name="이등변 삼각형 185"/>
              <p:cNvSpPr/>
              <p:nvPr/>
            </p:nvSpPr>
            <p:spPr>
              <a:xfrm rot="5400000">
                <a:off x="2166505" y="1202780"/>
                <a:ext cx="208789" cy="159090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87" name="그룹 186"/>
            <p:cNvGrpSpPr/>
            <p:nvPr/>
          </p:nvGrpSpPr>
          <p:grpSpPr>
            <a:xfrm>
              <a:off x="5276443" y="2216150"/>
              <a:ext cx="329802" cy="108382"/>
              <a:chOff x="2191355" y="1177928"/>
              <a:chExt cx="635340" cy="208791"/>
            </a:xfrm>
            <a:solidFill>
              <a:schemeClr val="bg1">
                <a:lumMod val="85000"/>
              </a:schemeClr>
            </a:solidFill>
          </p:grpSpPr>
          <p:sp>
            <p:nvSpPr>
              <p:cNvPr id="188" name="이등변 삼각형 187"/>
              <p:cNvSpPr/>
              <p:nvPr/>
            </p:nvSpPr>
            <p:spPr>
              <a:xfrm rot="5400000">
                <a:off x="2642755" y="1202777"/>
                <a:ext cx="208790" cy="159091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9" name="이등변 삼각형 188"/>
              <p:cNvSpPr/>
              <p:nvPr/>
            </p:nvSpPr>
            <p:spPr>
              <a:xfrm rot="5400000">
                <a:off x="2404630" y="1202779"/>
                <a:ext cx="208789" cy="159090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0" name="이등변 삼각형 189"/>
              <p:cNvSpPr/>
              <p:nvPr/>
            </p:nvSpPr>
            <p:spPr>
              <a:xfrm rot="5400000">
                <a:off x="2166505" y="1202780"/>
                <a:ext cx="208789" cy="159090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pic>
        <p:nvPicPr>
          <p:cNvPr id="76" name="그림 75" descr="ㅇㄴㅇㅁㅇ.png"/>
          <p:cNvPicPr>
            <a:picLocks noChangeAspect="1"/>
          </p:cNvPicPr>
          <p:nvPr/>
        </p:nvPicPr>
        <p:blipFill rotWithShape="1">
          <a:blip r:embed="rId21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89" y="6568777"/>
            <a:ext cx="672287" cy="16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4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그림 5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34" y="1207730"/>
            <a:ext cx="8912971" cy="5591403"/>
          </a:xfrm>
          <a:prstGeom prst="rect">
            <a:avLst/>
          </a:prstGeom>
        </p:spPr>
      </p:pic>
      <p:cxnSp>
        <p:nvCxnSpPr>
          <p:cNvPr id="46" name="직선 연결선 45"/>
          <p:cNvCxnSpPr/>
          <p:nvPr/>
        </p:nvCxnSpPr>
        <p:spPr>
          <a:xfrm>
            <a:off x="1602358" y="864304"/>
            <a:ext cx="8035488" cy="0"/>
          </a:xfrm>
          <a:prstGeom prst="line">
            <a:avLst/>
          </a:prstGeom>
          <a:ln w="25400" cap="rnd">
            <a:solidFill>
              <a:srgbClr val="2199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직사각형 105"/>
          <p:cNvSpPr/>
          <p:nvPr/>
        </p:nvSpPr>
        <p:spPr>
          <a:xfrm>
            <a:off x="9490075" y="6453336"/>
            <a:ext cx="425529" cy="3508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400" b="1" dirty="0">
                <a:gradFill>
                  <a:gsLst>
                    <a:gs pos="57500">
                      <a:schemeClr val="tx1">
                        <a:lumMod val="50000"/>
                        <a:lumOff val="50000"/>
                      </a:schemeClr>
                    </a:gs>
                    <a:gs pos="75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15</a:t>
            </a:r>
            <a:endParaRPr lang="ko-KR" altLang="en-US" sz="1400" b="1" dirty="0">
              <a:gradFill>
                <a:gsLst>
                  <a:gs pos="57500">
                    <a:schemeClr val="tx1">
                      <a:lumMod val="50000"/>
                      <a:lumOff val="50000"/>
                    </a:schemeClr>
                  </a:gs>
                  <a:gs pos="75000">
                    <a:schemeClr val="tx1">
                      <a:lumMod val="50000"/>
                      <a:lumOff val="50000"/>
                    </a:schemeClr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8" name="다이아몬드 37"/>
          <p:cNvSpPr/>
          <p:nvPr/>
        </p:nvSpPr>
        <p:spPr>
          <a:xfrm>
            <a:off x="368871" y="206474"/>
            <a:ext cx="1252537" cy="1317625"/>
          </a:xfrm>
          <a:prstGeom prst="diamond">
            <a:avLst/>
          </a:prstGeom>
          <a:solidFill>
            <a:srgbClr val="105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다이아몬드 38"/>
          <p:cNvSpPr/>
          <p:nvPr/>
        </p:nvSpPr>
        <p:spPr>
          <a:xfrm>
            <a:off x="487933" y="331887"/>
            <a:ext cx="1014413" cy="1066800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87933" y="577949"/>
            <a:ext cx="1008063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2800" b="1" dirty="0">
                <a:gradFill>
                  <a:gsLst>
                    <a:gs pos="57500">
                      <a:srgbClr val="1050A0"/>
                    </a:gs>
                    <a:gs pos="75000">
                      <a:srgbClr val="1050A0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04</a:t>
            </a:r>
            <a:endParaRPr lang="ko-KR" altLang="en-US" sz="2800" b="1" dirty="0">
              <a:gradFill>
                <a:gsLst>
                  <a:gs pos="57500">
                    <a:srgbClr val="1050A0"/>
                  </a:gs>
                  <a:gs pos="75000">
                    <a:srgbClr val="1050A0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0" name="TextBox 6"/>
          <p:cNvSpPr txBox="1"/>
          <p:nvPr/>
        </p:nvSpPr>
        <p:spPr>
          <a:xfrm>
            <a:off x="1640632" y="346030"/>
            <a:ext cx="151216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2400" b="1" spc="-150" dirty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연구 현황</a:t>
            </a:r>
          </a:p>
        </p:txBody>
      </p:sp>
      <p:sp>
        <p:nvSpPr>
          <p:cNvPr id="42" name="텍스트 개체 틀 32"/>
          <p:cNvSpPr txBox="1">
            <a:spLocks/>
          </p:cNvSpPr>
          <p:nvPr/>
        </p:nvSpPr>
        <p:spPr>
          <a:xfrm>
            <a:off x="2897668" y="495114"/>
            <a:ext cx="3845258" cy="375242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| Research and development 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1948991" y="1460542"/>
            <a:ext cx="7186470" cy="559015"/>
            <a:chOff x="1877073" y="1460542"/>
            <a:chExt cx="7186470" cy="559015"/>
          </a:xfrm>
        </p:grpSpPr>
        <p:grpSp>
          <p:nvGrpSpPr>
            <p:cNvPr id="24" name="그룹 23"/>
            <p:cNvGrpSpPr/>
            <p:nvPr/>
          </p:nvGrpSpPr>
          <p:grpSpPr>
            <a:xfrm>
              <a:off x="1877073" y="1460542"/>
              <a:ext cx="7186470" cy="559015"/>
              <a:chOff x="1877073" y="6001994"/>
              <a:chExt cx="7186470" cy="559015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877073" y="6001994"/>
                <a:ext cx="7186470" cy="559015"/>
              </a:xfrm>
              <a:prstGeom prst="rect">
                <a:avLst/>
              </a:prstGeom>
              <a:gradFill flip="none" rotWithShape="1">
                <a:gsLst>
                  <a:gs pos="0">
                    <a:srgbClr val="1F497D">
                      <a:lumMod val="60000"/>
                      <a:lumOff val="40000"/>
                    </a:srgbClr>
                  </a:gs>
                  <a:gs pos="36000">
                    <a:srgbClr val="0070C0"/>
                  </a:gs>
                  <a:gs pos="55000">
                    <a:srgbClr val="1F497D">
                      <a:lumMod val="60000"/>
                      <a:lumOff val="40000"/>
                    </a:srgbClr>
                  </a:gs>
                  <a:gs pos="90000">
                    <a:srgbClr val="00B0F0"/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7" name="타원 26"/>
              <p:cNvSpPr/>
              <p:nvPr/>
            </p:nvSpPr>
            <p:spPr>
              <a:xfrm>
                <a:off x="2031358" y="6227501"/>
                <a:ext cx="108000" cy="108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8" name="타원 27"/>
              <p:cNvSpPr/>
              <p:nvPr/>
            </p:nvSpPr>
            <p:spPr>
              <a:xfrm>
                <a:off x="8800110" y="6227501"/>
                <a:ext cx="108000" cy="108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sp>
          <p:nvSpPr>
            <p:cNvPr id="25" name="TextBox 6"/>
            <p:cNvSpPr txBox="1"/>
            <p:nvPr/>
          </p:nvSpPr>
          <p:spPr>
            <a:xfrm>
              <a:off x="2139358" y="1551910"/>
              <a:ext cx="6660752" cy="369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sz="1600" b="1" dirty="0" err="1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Arial" panose="020B0604020202020204" pitchFamily="34" charset="0"/>
                  <a:ea typeface="KoPub바탕체 Light" panose="02020603020101020101" pitchFamily="18" charset="-127"/>
                  <a:cs typeface="Arial" panose="020B0604020202020204" pitchFamily="34" charset="0"/>
                </a:rPr>
                <a:t>Halfshaft</a:t>
              </a:r>
              <a:endParaRPr lang="ko-KR" altLang="en-US" sz="1600" b="1" dirty="0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Arial" panose="020B0604020202020204" pitchFamily="34" charset="0"/>
                <a:ea typeface="KoPub바탕체 Light" panose="02020603020101020101" pitchFamily="18" charset="-127"/>
                <a:cs typeface="Arial" panose="020B0604020202020204" pitchFamily="34" charset="0"/>
              </a:endParaRPr>
            </a:p>
          </p:txBody>
        </p:sp>
      </p:grpSp>
      <p:sp>
        <p:nvSpPr>
          <p:cNvPr id="57" name="한쪽 모서리가 잘린 사각형 8"/>
          <p:cNvSpPr/>
          <p:nvPr/>
        </p:nvSpPr>
        <p:spPr>
          <a:xfrm flipV="1">
            <a:off x="2103276" y="2254621"/>
            <a:ext cx="3348000" cy="1877147"/>
          </a:xfrm>
          <a:prstGeom prst="snip1Rect">
            <a:avLst/>
          </a:prstGeom>
          <a:solidFill>
            <a:srgbClr val="F2F2F2">
              <a:alpha val="80000"/>
            </a:srgbClr>
          </a:solidFill>
          <a:ln w="952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4" name="그룹 33"/>
          <p:cNvGrpSpPr/>
          <p:nvPr/>
        </p:nvGrpSpPr>
        <p:grpSpPr>
          <a:xfrm>
            <a:off x="2576736" y="2696058"/>
            <a:ext cx="853920" cy="652989"/>
            <a:chOff x="1280652" y="2542591"/>
            <a:chExt cx="1181885" cy="903782"/>
          </a:xfrm>
        </p:grpSpPr>
        <p:grpSp>
          <p:nvGrpSpPr>
            <p:cNvPr id="35" name="그룹 34"/>
            <p:cNvGrpSpPr/>
            <p:nvPr/>
          </p:nvGrpSpPr>
          <p:grpSpPr>
            <a:xfrm>
              <a:off x="1424608" y="2542591"/>
              <a:ext cx="886853" cy="628848"/>
              <a:chOff x="4269250" y="2974820"/>
              <a:chExt cx="1367499" cy="969664"/>
            </a:xfrm>
          </p:grpSpPr>
          <p:pic>
            <p:nvPicPr>
              <p:cNvPr id="37" name="Picture 28" descr="UJ_ASSY_단면-1"/>
              <p:cNvPicPr>
                <a:picLocks noChangeAspect="1" noChangeArrowheads="1"/>
              </p:cNvPicPr>
              <p:nvPr/>
            </p:nvPicPr>
            <p:blipFill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5"/>
              <a:stretch>
                <a:fillRect/>
              </a:stretch>
            </p:blipFill>
            <p:spPr bwMode="auto">
              <a:xfrm>
                <a:off x="4484055" y="2974820"/>
                <a:ext cx="1152694" cy="969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" name="Picture 54" descr="UJ_ASSY_단면-1"/>
              <p:cNvPicPr>
                <a:picLocks noChangeAspect="1" noChangeArrowheads="1"/>
              </p:cNvPicPr>
              <p:nvPr/>
            </p:nvPicPr>
            <p:blipFill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9250" y="3288507"/>
                <a:ext cx="254136" cy="289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6" name="TextBox 51"/>
            <p:cNvSpPr txBox="1"/>
            <p:nvPr/>
          </p:nvSpPr>
          <p:spPr>
            <a:xfrm>
              <a:off x="1280652" y="3150907"/>
              <a:ext cx="1181885" cy="29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UBJ </a:t>
              </a:r>
              <a:endParaRPr lang="ko-KR" altLang="en-US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3686612" y="2661195"/>
            <a:ext cx="1352684" cy="695797"/>
            <a:chOff x="2730691" y="2485775"/>
            <a:chExt cx="1872208" cy="963033"/>
          </a:xfrm>
        </p:grpSpPr>
        <p:pic>
          <p:nvPicPr>
            <p:cNvPr id="45" name="Picture 57"/>
            <p:cNvPicPr preferRelativeResize="0"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5983" y="2485775"/>
              <a:ext cx="988463" cy="592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TextBox 51"/>
            <p:cNvSpPr txBox="1"/>
            <p:nvPr/>
          </p:nvSpPr>
          <p:spPr>
            <a:xfrm>
              <a:off x="2730691" y="3153342"/>
              <a:ext cx="1872208" cy="29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HBJ (8-Ball Type)</a:t>
              </a:r>
            </a:p>
          </p:txBody>
        </p:sp>
      </p:grpSp>
      <p:cxnSp>
        <p:nvCxnSpPr>
          <p:cNvPr id="48" name="직선 연결선 47"/>
          <p:cNvCxnSpPr>
            <a:cxnSpLocks noChangeShapeType="1"/>
          </p:cNvCxnSpPr>
          <p:nvPr/>
        </p:nvCxnSpPr>
        <p:spPr bwMode="auto">
          <a:xfrm>
            <a:off x="2238203" y="3526760"/>
            <a:ext cx="3074837" cy="0"/>
          </a:xfrm>
          <a:prstGeom prst="line">
            <a:avLst/>
          </a:prstGeom>
          <a:noFill/>
          <a:ln w="12700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</p:cxnSp>
      <p:sp>
        <p:nvSpPr>
          <p:cNvPr id="49" name="TextBox 51"/>
          <p:cNvSpPr txBox="1"/>
          <p:nvPr/>
        </p:nvSpPr>
        <p:spPr>
          <a:xfrm>
            <a:off x="2211276" y="3580332"/>
            <a:ext cx="310176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Aft>
                <a:spcPct val="0"/>
              </a:spcAft>
              <a:buSzPct val="80000"/>
              <a:buFont typeface="Wingdings" pitchFamily="2" charset="2"/>
              <a:buChar char="v"/>
              <a:defRPr/>
            </a:pP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 UBJ (Undercut free Joint) / HBJ (High Efficiency Joint)</a:t>
            </a:r>
          </a:p>
          <a:p>
            <a:pPr fontAlgn="base">
              <a:lnSpc>
                <a:spcPct val="120000"/>
              </a:lnSpc>
              <a:spcAft>
                <a:spcPct val="0"/>
              </a:spcAft>
              <a:buSzPct val="80000"/>
              <a:buFont typeface="Wingdings" pitchFamily="2" charset="2"/>
              <a:buChar char="v"/>
              <a:defRPr/>
            </a:pP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 Outboard </a:t>
            </a:r>
            <a:r>
              <a:rPr lang="ko-KR" altLang="en-US" sz="900" b="1" dirty="0" err="1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꺽임각</a:t>
            </a: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 증가 → 차량 선회반경 축소</a:t>
            </a:r>
          </a:p>
        </p:txBody>
      </p:sp>
      <p:sp>
        <p:nvSpPr>
          <p:cNvPr id="51" name="한쪽 모서리가 잘린 사각형 8"/>
          <p:cNvSpPr/>
          <p:nvPr/>
        </p:nvSpPr>
        <p:spPr>
          <a:xfrm flipV="1">
            <a:off x="5559276" y="2257822"/>
            <a:ext cx="3348000" cy="1877147"/>
          </a:xfrm>
          <a:prstGeom prst="snip1Rect">
            <a:avLst/>
          </a:prstGeom>
          <a:solidFill>
            <a:srgbClr val="F2F2F2">
              <a:alpha val="80000"/>
            </a:srgbClr>
          </a:solidFill>
          <a:ln w="952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4" name="직선 연결선 53"/>
          <p:cNvCxnSpPr>
            <a:cxnSpLocks noChangeShapeType="1"/>
          </p:cNvCxnSpPr>
          <p:nvPr/>
        </p:nvCxnSpPr>
        <p:spPr bwMode="auto">
          <a:xfrm>
            <a:off x="5694203" y="3523425"/>
            <a:ext cx="3074837" cy="0"/>
          </a:xfrm>
          <a:prstGeom prst="line">
            <a:avLst/>
          </a:prstGeom>
          <a:noFill/>
          <a:ln w="12700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</p:cxnSp>
      <p:sp>
        <p:nvSpPr>
          <p:cNvPr id="58" name="TextBox 51"/>
          <p:cNvSpPr txBox="1"/>
          <p:nvPr/>
        </p:nvSpPr>
        <p:spPr>
          <a:xfrm>
            <a:off x="5667276" y="3576997"/>
            <a:ext cx="3101764" cy="417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Aft>
                <a:spcPct val="0"/>
              </a:spcAft>
              <a:buSzPct val="80000"/>
              <a:buFont typeface="Wingdings" pitchFamily="2" charset="2"/>
              <a:buChar char="v"/>
              <a:defRPr/>
            </a:pP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  LSJ (Least Shudder Joint)</a:t>
            </a:r>
          </a:p>
          <a:p>
            <a:pPr fontAlgn="base">
              <a:lnSpc>
                <a:spcPct val="120000"/>
              </a:lnSpc>
              <a:spcAft>
                <a:spcPct val="0"/>
              </a:spcAft>
              <a:buSzPct val="80000"/>
              <a:buFont typeface="Wingdings" pitchFamily="2" charset="2"/>
              <a:buChar char="v"/>
              <a:defRPr/>
            </a:pP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 Shudder (</a:t>
            </a: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출발 시 차량 진동</a:t>
            </a: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) </a:t>
            </a: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및 </a:t>
            </a: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Idling </a:t>
            </a: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진동 저감</a:t>
            </a:r>
          </a:p>
        </p:txBody>
      </p:sp>
      <p:sp>
        <p:nvSpPr>
          <p:cNvPr id="94" name="한쪽 모서리가 잘린 사각형 8"/>
          <p:cNvSpPr/>
          <p:nvPr/>
        </p:nvSpPr>
        <p:spPr>
          <a:xfrm flipV="1">
            <a:off x="2103276" y="4231629"/>
            <a:ext cx="3348000" cy="1877147"/>
          </a:xfrm>
          <a:prstGeom prst="snip1Rect">
            <a:avLst/>
          </a:prstGeom>
          <a:solidFill>
            <a:srgbClr val="F2F2F2">
              <a:alpha val="80000"/>
            </a:srgbClr>
          </a:solidFill>
          <a:ln w="952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7" name="직선 연결선 96"/>
          <p:cNvCxnSpPr>
            <a:cxnSpLocks noChangeShapeType="1"/>
          </p:cNvCxnSpPr>
          <p:nvPr/>
        </p:nvCxnSpPr>
        <p:spPr bwMode="auto">
          <a:xfrm>
            <a:off x="2238203" y="5431760"/>
            <a:ext cx="3074837" cy="0"/>
          </a:xfrm>
          <a:prstGeom prst="line">
            <a:avLst/>
          </a:prstGeom>
          <a:noFill/>
          <a:ln w="12700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</p:cxnSp>
      <p:sp>
        <p:nvSpPr>
          <p:cNvPr id="98" name="TextBox 51"/>
          <p:cNvSpPr txBox="1"/>
          <p:nvPr/>
        </p:nvSpPr>
        <p:spPr>
          <a:xfrm>
            <a:off x="2211276" y="5485332"/>
            <a:ext cx="3101764" cy="58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Aft>
                <a:spcPct val="0"/>
              </a:spcAft>
              <a:buSzPct val="80000"/>
              <a:buFont typeface="Wingdings" pitchFamily="2" charset="2"/>
              <a:buChar char="v"/>
              <a:defRPr/>
            </a:pP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900" b="1" dirty="0" err="1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후륜</a:t>
            </a: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 구동 </a:t>
            </a:r>
            <a:r>
              <a:rPr lang="en-US" altLang="ko-KR" sz="900" b="1" dirty="0" err="1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Halfshaft</a:t>
            </a: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용 </a:t>
            </a:r>
            <a:r>
              <a:rPr lang="ko-KR" altLang="en-US" sz="900" b="1" dirty="0" err="1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등속조인트</a:t>
            </a:r>
            <a:endParaRPr lang="ko-KR" altLang="en-US" sz="900" b="1" dirty="0">
              <a:gradFill>
                <a:gsLst>
                  <a:gs pos="57500">
                    <a:schemeClr val="tx1">
                      <a:lumMod val="65000"/>
                      <a:lumOff val="35000"/>
                    </a:schemeClr>
                  </a:gs>
                  <a:gs pos="75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  <a:latin typeface="나눔바른고딕" pitchFamily="50" charset="-127"/>
              <a:ea typeface="나눔바른고딕" pitchFamily="50" charset="-127"/>
            </a:endParaRPr>
          </a:p>
          <a:p>
            <a:pPr fontAlgn="base">
              <a:lnSpc>
                <a:spcPct val="120000"/>
              </a:lnSpc>
              <a:spcAft>
                <a:spcPct val="0"/>
              </a:spcAft>
              <a:buSzPct val="80000"/>
              <a:buFont typeface="Wingdings" pitchFamily="2" charset="2"/>
              <a:buChar char="v"/>
              <a:defRPr/>
            </a:pP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RWD &amp; 4WD Propeller Shaft</a:t>
            </a: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용 </a:t>
            </a:r>
            <a:r>
              <a:rPr lang="ko-KR" altLang="en-US" sz="900" b="1" dirty="0" err="1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등속조인트</a:t>
            </a:r>
            <a:endParaRPr lang="ko-KR" altLang="en-US" sz="900" b="1" dirty="0">
              <a:gradFill>
                <a:gsLst>
                  <a:gs pos="57500">
                    <a:schemeClr val="tx1">
                      <a:lumMod val="65000"/>
                      <a:lumOff val="35000"/>
                    </a:schemeClr>
                  </a:gs>
                  <a:gs pos="75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  <a:latin typeface="나눔바른고딕" pitchFamily="50" charset="-127"/>
              <a:ea typeface="나눔바른고딕" pitchFamily="50" charset="-127"/>
            </a:endParaRPr>
          </a:p>
          <a:p>
            <a:pPr fontAlgn="base">
              <a:lnSpc>
                <a:spcPct val="120000"/>
              </a:lnSpc>
              <a:spcAft>
                <a:spcPct val="0"/>
              </a:spcAft>
              <a:buSzPct val="80000"/>
              <a:buFont typeface="Wingdings" pitchFamily="2" charset="2"/>
              <a:buChar char="v"/>
              <a:defRPr/>
            </a:pP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Backlash </a:t>
            </a: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및 중량 절감</a:t>
            </a:r>
          </a:p>
        </p:txBody>
      </p:sp>
      <p:sp>
        <p:nvSpPr>
          <p:cNvPr id="107" name="한쪽 모서리가 잘린 사각형 8"/>
          <p:cNvSpPr/>
          <p:nvPr/>
        </p:nvSpPr>
        <p:spPr>
          <a:xfrm flipV="1">
            <a:off x="5559276" y="4231628"/>
            <a:ext cx="3348000" cy="1877147"/>
          </a:xfrm>
          <a:prstGeom prst="snip1Rect">
            <a:avLst/>
          </a:prstGeom>
          <a:solidFill>
            <a:srgbClr val="F2F2F2">
              <a:alpha val="80000"/>
            </a:srgbClr>
          </a:solidFill>
          <a:ln w="952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0" name="직선 연결선 109"/>
          <p:cNvCxnSpPr>
            <a:cxnSpLocks noChangeShapeType="1"/>
          </p:cNvCxnSpPr>
          <p:nvPr/>
        </p:nvCxnSpPr>
        <p:spPr bwMode="auto">
          <a:xfrm>
            <a:off x="5694203" y="5431759"/>
            <a:ext cx="3074837" cy="0"/>
          </a:xfrm>
          <a:prstGeom prst="line">
            <a:avLst/>
          </a:prstGeom>
          <a:noFill/>
          <a:ln w="12700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</p:cxnSp>
      <p:sp>
        <p:nvSpPr>
          <p:cNvPr id="111" name="TextBox 51"/>
          <p:cNvSpPr txBox="1"/>
          <p:nvPr/>
        </p:nvSpPr>
        <p:spPr>
          <a:xfrm>
            <a:off x="5667276" y="5485331"/>
            <a:ext cx="3101764" cy="58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Aft>
                <a:spcPct val="0"/>
              </a:spcAft>
              <a:buSzPct val="80000"/>
              <a:buFont typeface="Wingdings" pitchFamily="2" charset="2"/>
              <a:buChar char="v"/>
              <a:defRPr/>
            </a:pP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 WTS (Friction Welding Tubular Shaft)</a:t>
            </a:r>
          </a:p>
          <a:p>
            <a:pPr fontAlgn="base">
              <a:lnSpc>
                <a:spcPct val="120000"/>
              </a:lnSpc>
              <a:spcAft>
                <a:spcPct val="0"/>
              </a:spcAft>
              <a:buSzPct val="80000"/>
              <a:buFont typeface="Wingdings" pitchFamily="2" charset="2"/>
              <a:buChar char="v"/>
              <a:defRPr/>
            </a:pP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 MTS (Monoblock Tubular Shaft)</a:t>
            </a:r>
          </a:p>
          <a:p>
            <a:pPr fontAlgn="base">
              <a:lnSpc>
                <a:spcPct val="120000"/>
              </a:lnSpc>
              <a:spcAft>
                <a:spcPct val="0"/>
              </a:spcAft>
              <a:buSzPct val="80000"/>
              <a:buFont typeface="Wingdings" pitchFamily="2" charset="2"/>
              <a:buChar char="v"/>
              <a:defRPr/>
            </a:pP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중량 절감</a:t>
            </a: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진동 소음 및 비틀림 강도 개선</a:t>
            </a:r>
          </a:p>
        </p:txBody>
      </p:sp>
      <p:pic>
        <p:nvPicPr>
          <p:cNvPr id="118" name="Picture 60" descr="lsj01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3515" y="2658647"/>
            <a:ext cx="1495343" cy="68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" name="Picture 65" descr="Halfshaft_CJ3300_Capture_3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8568" y="4541896"/>
            <a:ext cx="1022955" cy="66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" name="Picture 66" descr="Disk_CJ1700_Capture_3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6896" y="4556919"/>
            <a:ext cx="921267" cy="70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" name="Picture 78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73700" y="4649377"/>
            <a:ext cx="1669395" cy="50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그룹 8"/>
          <p:cNvGrpSpPr/>
          <p:nvPr/>
        </p:nvGrpSpPr>
        <p:grpSpPr>
          <a:xfrm>
            <a:off x="2101345" y="2230773"/>
            <a:ext cx="3354077" cy="287002"/>
            <a:chOff x="2106724" y="2241531"/>
            <a:chExt cx="3354077" cy="287002"/>
          </a:xfrm>
        </p:grpSpPr>
        <p:sp>
          <p:nvSpPr>
            <p:cNvPr id="122" name="직사각형 121"/>
            <p:cNvSpPr>
              <a:spLocks noChangeArrowheads="1"/>
            </p:cNvSpPr>
            <p:nvPr/>
          </p:nvSpPr>
          <p:spPr bwMode="auto">
            <a:xfrm>
              <a:off x="2106724" y="2261690"/>
              <a:ext cx="3351600" cy="264234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23" name="Rectangle 304"/>
            <p:cNvSpPr>
              <a:spLocks noChangeArrowheads="1"/>
            </p:cNvSpPr>
            <p:nvPr/>
          </p:nvSpPr>
          <p:spPr bwMode="auto">
            <a:xfrm>
              <a:off x="2116249" y="2241531"/>
              <a:ext cx="3344552" cy="2870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ko-KR" altLang="en-US" sz="1100" b="1" dirty="0" err="1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고절각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/</a:t>
              </a:r>
              <a:r>
                <a:rPr lang="ko-KR" altLang="en-US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고효율 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Joint·</a:t>
              </a:r>
            </a:p>
          </p:txBody>
        </p:sp>
      </p:grpSp>
      <p:grpSp>
        <p:nvGrpSpPr>
          <p:cNvPr id="124" name="그룹 123"/>
          <p:cNvGrpSpPr/>
          <p:nvPr/>
        </p:nvGrpSpPr>
        <p:grpSpPr>
          <a:xfrm>
            <a:off x="5557047" y="2231960"/>
            <a:ext cx="3354077" cy="287002"/>
            <a:chOff x="2106724" y="2241531"/>
            <a:chExt cx="3354077" cy="287002"/>
          </a:xfrm>
        </p:grpSpPr>
        <p:sp>
          <p:nvSpPr>
            <p:cNvPr id="125" name="직사각형 124"/>
            <p:cNvSpPr>
              <a:spLocks noChangeArrowheads="1"/>
            </p:cNvSpPr>
            <p:nvPr/>
          </p:nvSpPr>
          <p:spPr bwMode="auto">
            <a:xfrm>
              <a:off x="2106724" y="2261690"/>
              <a:ext cx="3351600" cy="264234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26" name="Rectangle 304"/>
            <p:cNvSpPr>
              <a:spLocks noChangeArrowheads="1"/>
            </p:cNvSpPr>
            <p:nvPr/>
          </p:nvSpPr>
          <p:spPr bwMode="auto">
            <a:xfrm>
              <a:off x="2116249" y="2241531"/>
              <a:ext cx="3344552" cy="2870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ko-KR" altLang="en-US" sz="1100" b="1" dirty="0" err="1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저진동</a:t>
              </a:r>
              <a:r>
                <a:rPr lang="ko-KR" altLang="en-US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Joint·</a:t>
              </a:r>
            </a:p>
          </p:txBody>
        </p:sp>
      </p:grpSp>
      <p:grpSp>
        <p:nvGrpSpPr>
          <p:cNvPr id="127" name="그룹 126"/>
          <p:cNvGrpSpPr/>
          <p:nvPr/>
        </p:nvGrpSpPr>
        <p:grpSpPr>
          <a:xfrm>
            <a:off x="2101255" y="4206943"/>
            <a:ext cx="3354077" cy="295466"/>
            <a:chOff x="2106724" y="2241531"/>
            <a:chExt cx="3354077" cy="295466"/>
          </a:xfrm>
        </p:grpSpPr>
        <p:sp>
          <p:nvSpPr>
            <p:cNvPr id="128" name="직사각형 127"/>
            <p:cNvSpPr>
              <a:spLocks noChangeArrowheads="1"/>
            </p:cNvSpPr>
            <p:nvPr/>
          </p:nvSpPr>
          <p:spPr bwMode="auto">
            <a:xfrm>
              <a:off x="2106724" y="2261690"/>
              <a:ext cx="3351600" cy="264234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29" name="Rectangle 304"/>
            <p:cNvSpPr>
              <a:spLocks noChangeArrowheads="1"/>
            </p:cNvSpPr>
            <p:nvPr/>
          </p:nvSpPr>
          <p:spPr bwMode="auto">
            <a:xfrm>
              <a:off x="2116249" y="2241531"/>
              <a:ext cx="3344552" cy="2954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Cross Groove Joint ·</a:t>
              </a:r>
            </a:p>
          </p:txBody>
        </p:sp>
      </p:grpSp>
      <p:grpSp>
        <p:nvGrpSpPr>
          <p:cNvPr id="130" name="그룹 129"/>
          <p:cNvGrpSpPr/>
          <p:nvPr/>
        </p:nvGrpSpPr>
        <p:grpSpPr>
          <a:xfrm>
            <a:off x="5554582" y="4206943"/>
            <a:ext cx="3354077" cy="295466"/>
            <a:chOff x="2106724" y="2241531"/>
            <a:chExt cx="3354077" cy="295466"/>
          </a:xfrm>
        </p:grpSpPr>
        <p:sp>
          <p:nvSpPr>
            <p:cNvPr id="131" name="직사각형 130"/>
            <p:cNvSpPr>
              <a:spLocks noChangeArrowheads="1"/>
            </p:cNvSpPr>
            <p:nvPr/>
          </p:nvSpPr>
          <p:spPr bwMode="auto">
            <a:xfrm>
              <a:off x="2106724" y="2261690"/>
              <a:ext cx="3351600" cy="264234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32" name="Rectangle 304"/>
            <p:cNvSpPr>
              <a:spLocks noChangeArrowheads="1"/>
            </p:cNvSpPr>
            <p:nvPr/>
          </p:nvSpPr>
          <p:spPr bwMode="auto">
            <a:xfrm>
              <a:off x="2116249" y="2241531"/>
              <a:ext cx="3344552" cy="2954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ko-KR" altLang="en-US" sz="1100" b="1" dirty="0" err="1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중공축</a:t>
              </a:r>
              <a:r>
                <a:rPr lang="ko-KR" altLang="en-US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</a:t>
              </a:r>
            </a:p>
          </p:txBody>
        </p:sp>
      </p:grpSp>
      <p:pic>
        <p:nvPicPr>
          <p:cNvPr id="133" name="그림 13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43" y="1019290"/>
            <a:ext cx="2222929" cy="999776"/>
          </a:xfrm>
          <a:prstGeom prst="rect">
            <a:avLst/>
          </a:prstGeom>
        </p:spPr>
      </p:pic>
      <p:pic>
        <p:nvPicPr>
          <p:cNvPr id="55" name="그림 54" descr="ㅇㄴㅇㅁㅇ.png"/>
          <p:cNvPicPr>
            <a:picLocks noChangeAspect="1"/>
          </p:cNvPicPr>
          <p:nvPr/>
        </p:nvPicPr>
        <p:blipFill rotWithShape="1">
          <a:blip r:embed="rId13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89" y="6568777"/>
            <a:ext cx="672287" cy="16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1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34" y="1207730"/>
            <a:ext cx="8912971" cy="5591403"/>
          </a:xfrm>
          <a:prstGeom prst="rect">
            <a:avLst/>
          </a:prstGeom>
        </p:spPr>
      </p:pic>
      <p:cxnSp>
        <p:nvCxnSpPr>
          <p:cNvPr id="46" name="직선 연결선 45"/>
          <p:cNvCxnSpPr/>
          <p:nvPr/>
        </p:nvCxnSpPr>
        <p:spPr>
          <a:xfrm>
            <a:off x="1602358" y="864304"/>
            <a:ext cx="8035488" cy="0"/>
          </a:xfrm>
          <a:prstGeom prst="line">
            <a:avLst/>
          </a:prstGeom>
          <a:ln w="25400" cap="rnd">
            <a:solidFill>
              <a:srgbClr val="2199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직사각형 105"/>
          <p:cNvSpPr/>
          <p:nvPr/>
        </p:nvSpPr>
        <p:spPr>
          <a:xfrm>
            <a:off x="9490075" y="6453336"/>
            <a:ext cx="425529" cy="3508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400" b="1" dirty="0">
                <a:gradFill>
                  <a:gsLst>
                    <a:gs pos="57500">
                      <a:schemeClr val="tx1">
                        <a:lumMod val="50000"/>
                        <a:lumOff val="50000"/>
                      </a:schemeClr>
                    </a:gs>
                    <a:gs pos="75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16</a:t>
            </a:r>
            <a:endParaRPr lang="ko-KR" altLang="en-US" sz="1400" b="1" dirty="0">
              <a:gradFill>
                <a:gsLst>
                  <a:gs pos="57500">
                    <a:schemeClr val="tx1">
                      <a:lumMod val="50000"/>
                      <a:lumOff val="50000"/>
                    </a:schemeClr>
                  </a:gs>
                  <a:gs pos="75000">
                    <a:schemeClr val="tx1">
                      <a:lumMod val="50000"/>
                      <a:lumOff val="50000"/>
                    </a:schemeClr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8" name="다이아몬드 37"/>
          <p:cNvSpPr/>
          <p:nvPr/>
        </p:nvSpPr>
        <p:spPr>
          <a:xfrm>
            <a:off x="368871" y="206474"/>
            <a:ext cx="1252537" cy="1317625"/>
          </a:xfrm>
          <a:prstGeom prst="diamond">
            <a:avLst/>
          </a:prstGeom>
          <a:solidFill>
            <a:srgbClr val="105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다이아몬드 38"/>
          <p:cNvSpPr/>
          <p:nvPr/>
        </p:nvSpPr>
        <p:spPr>
          <a:xfrm>
            <a:off x="487933" y="331887"/>
            <a:ext cx="1014413" cy="1066800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87933" y="577949"/>
            <a:ext cx="1008063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2800" b="1" dirty="0">
                <a:gradFill>
                  <a:gsLst>
                    <a:gs pos="57500">
                      <a:srgbClr val="1050A0"/>
                    </a:gs>
                    <a:gs pos="75000">
                      <a:srgbClr val="1050A0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04</a:t>
            </a:r>
            <a:endParaRPr lang="ko-KR" altLang="en-US" sz="2800" b="1" dirty="0">
              <a:gradFill>
                <a:gsLst>
                  <a:gs pos="57500">
                    <a:srgbClr val="1050A0"/>
                  </a:gs>
                  <a:gs pos="75000">
                    <a:srgbClr val="1050A0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0" name="TextBox 6"/>
          <p:cNvSpPr txBox="1"/>
          <p:nvPr/>
        </p:nvSpPr>
        <p:spPr>
          <a:xfrm>
            <a:off x="1640632" y="346030"/>
            <a:ext cx="151216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2400" b="1" spc="-150" dirty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연구 현황</a:t>
            </a:r>
          </a:p>
        </p:txBody>
      </p:sp>
      <p:sp>
        <p:nvSpPr>
          <p:cNvPr id="42" name="텍스트 개체 틀 32"/>
          <p:cNvSpPr txBox="1">
            <a:spLocks/>
          </p:cNvSpPr>
          <p:nvPr/>
        </p:nvSpPr>
        <p:spPr>
          <a:xfrm>
            <a:off x="2897668" y="495114"/>
            <a:ext cx="3845258" cy="375242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| Research and development 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1948991" y="1460542"/>
            <a:ext cx="7186470" cy="559015"/>
            <a:chOff x="1877073" y="1460542"/>
            <a:chExt cx="7186470" cy="559015"/>
          </a:xfrm>
        </p:grpSpPr>
        <p:grpSp>
          <p:nvGrpSpPr>
            <p:cNvPr id="24" name="그룹 23"/>
            <p:cNvGrpSpPr/>
            <p:nvPr/>
          </p:nvGrpSpPr>
          <p:grpSpPr>
            <a:xfrm>
              <a:off x="1877073" y="1460542"/>
              <a:ext cx="7186470" cy="559015"/>
              <a:chOff x="1877073" y="6001994"/>
              <a:chExt cx="7186470" cy="559015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877073" y="6001994"/>
                <a:ext cx="7186470" cy="559015"/>
              </a:xfrm>
              <a:prstGeom prst="rect">
                <a:avLst/>
              </a:prstGeom>
              <a:gradFill flip="none" rotWithShape="1">
                <a:gsLst>
                  <a:gs pos="0">
                    <a:srgbClr val="1F497D">
                      <a:lumMod val="60000"/>
                      <a:lumOff val="40000"/>
                    </a:srgbClr>
                  </a:gs>
                  <a:gs pos="36000">
                    <a:srgbClr val="0070C0"/>
                  </a:gs>
                  <a:gs pos="55000">
                    <a:srgbClr val="1F497D">
                      <a:lumMod val="60000"/>
                      <a:lumOff val="40000"/>
                    </a:srgbClr>
                  </a:gs>
                  <a:gs pos="90000">
                    <a:srgbClr val="00B0F0"/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7" name="타원 26"/>
              <p:cNvSpPr/>
              <p:nvPr/>
            </p:nvSpPr>
            <p:spPr>
              <a:xfrm>
                <a:off x="2031358" y="6227501"/>
                <a:ext cx="108000" cy="108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8" name="타원 27"/>
              <p:cNvSpPr/>
              <p:nvPr/>
            </p:nvSpPr>
            <p:spPr>
              <a:xfrm>
                <a:off x="8800110" y="6227501"/>
                <a:ext cx="108000" cy="108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sp>
          <p:nvSpPr>
            <p:cNvPr id="25" name="TextBox 6"/>
            <p:cNvSpPr txBox="1"/>
            <p:nvPr/>
          </p:nvSpPr>
          <p:spPr>
            <a:xfrm>
              <a:off x="2139358" y="1551910"/>
              <a:ext cx="6660752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Arial" panose="020B0604020202020204" pitchFamily="34" charset="0"/>
                  <a:ea typeface="KoPub바탕체 Light" panose="02020603020101020101" pitchFamily="18" charset="-127"/>
                  <a:cs typeface="Arial" panose="020B0604020202020204" pitchFamily="34" charset="0"/>
                </a:rPr>
                <a:t>Axle</a:t>
              </a:r>
            </a:p>
          </p:txBody>
        </p:sp>
      </p:grpSp>
      <p:sp>
        <p:nvSpPr>
          <p:cNvPr id="57" name="한쪽 모서리가 잘린 사각형 8"/>
          <p:cNvSpPr/>
          <p:nvPr/>
        </p:nvSpPr>
        <p:spPr>
          <a:xfrm flipV="1">
            <a:off x="2103276" y="2254621"/>
            <a:ext cx="3348000" cy="1877147"/>
          </a:xfrm>
          <a:prstGeom prst="snip1Rect">
            <a:avLst/>
          </a:prstGeom>
          <a:solidFill>
            <a:srgbClr val="F2F2F2">
              <a:alpha val="80000"/>
            </a:srgbClr>
          </a:solidFill>
          <a:ln w="952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8" name="직선 연결선 47"/>
          <p:cNvCxnSpPr>
            <a:cxnSpLocks noChangeShapeType="1"/>
          </p:cNvCxnSpPr>
          <p:nvPr/>
        </p:nvCxnSpPr>
        <p:spPr bwMode="auto">
          <a:xfrm>
            <a:off x="2238203" y="3526760"/>
            <a:ext cx="3074837" cy="0"/>
          </a:xfrm>
          <a:prstGeom prst="line">
            <a:avLst/>
          </a:prstGeom>
          <a:noFill/>
          <a:ln w="12700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</p:cxnSp>
      <p:sp>
        <p:nvSpPr>
          <p:cNvPr id="49" name="TextBox 51"/>
          <p:cNvSpPr txBox="1"/>
          <p:nvPr/>
        </p:nvSpPr>
        <p:spPr>
          <a:xfrm>
            <a:off x="2211276" y="3580332"/>
            <a:ext cx="3101764" cy="417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Aft>
                <a:spcPct val="0"/>
              </a:spcAft>
              <a:buSzPct val="80000"/>
              <a:buFont typeface="Wingdings" pitchFamily="2" charset="2"/>
              <a:buChar char="v"/>
              <a:defRPr/>
            </a:pP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 이종재질 </a:t>
            </a: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(AL+FC) </a:t>
            </a: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주조 접합 기술</a:t>
            </a:r>
          </a:p>
          <a:p>
            <a:pPr fontAlgn="base">
              <a:lnSpc>
                <a:spcPct val="120000"/>
              </a:lnSpc>
              <a:spcAft>
                <a:spcPct val="0"/>
              </a:spcAft>
              <a:buSzPct val="80000"/>
              <a:buFont typeface="Wingdings" pitchFamily="2" charset="2"/>
              <a:buChar char="v"/>
              <a:defRPr/>
            </a:pP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대형 승용차 </a:t>
            </a: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Disc </a:t>
            </a: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중량 절감 </a:t>
            </a: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(2.5kg/</a:t>
            </a: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대</a:t>
            </a: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)</a:t>
            </a:r>
          </a:p>
        </p:txBody>
      </p:sp>
      <p:sp>
        <p:nvSpPr>
          <p:cNvPr id="51" name="한쪽 모서리가 잘린 사각형 8"/>
          <p:cNvSpPr/>
          <p:nvPr/>
        </p:nvSpPr>
        <p:spPr>
          <a:xfrm flipV="1">
            <a:off x="5559276" y="2257822"/>
            <a:ext cx="3348000" cy="1877147"/>
          </a:xfrm>
          <a:prstGeom prst="snip1Rect">
            <a:avLst/>
          </a:prstGeom>
          <a:solidFill>
            <a:srgbClr val="F2F2F2">
              <a:alpha val="80000"/>
            </a:srgbClr>
          </a:solidFill>
          <a:ln w="952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4" name="직선 연결선 53"/>
          <p:cNvCxnSpPr>
            <a:cxnSpLocks noChangeShapeType="1"/>
          </p:cNvCxnSpPr>
          <p:nvPr/>
        </p:nvCxnSpPr>
        <p:spPr bwMode="auto">
          <a:xfrm>
            <a:off x="5694203" y="3523425"/>
            <a:ext cx="3074837" cy="0"/>
          </a:xfrm>
          <a:prstGeom prst="line">
            <a:avLst/>
          </a:prstGeom>
          <a:noFill/>
          <a:ln w="12700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</p:cxnSp>
      <p:sp>
        <p:nvSpPr>
          <p:cNvPr id="58" name="TextBox 51"/>
          <p:cNvSpPr txBox="1"/>
          <p:nvPr/>
        </p:nvSpPr>
        <p:spPr>
          <a:xfrm>
            <a:off x="5667276" y="3576997"/>
            <a:ext cx="310176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Aft>
                <a:spcPct val="0"/>
              </a:spcAft>
              <a:buSzPct val="80000"/>
              <a:buFont typeface="Wingdings" pitchFamily="2" charset="2"/>
              <a:buChar char="v"/>
              <a:defRPr/>
            </a:pP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  </a:t>
            </a: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알루미늄 </a:t>
            </a:r>
            <a:r>
              <a:rPr lang="ko-KR" altLang="en-US" sz="900" b="1" dirty="0" err="1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전자교반</a:t>
            </a: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 고압주조 </a:t>
            </a: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Knuckle/Carrier</a:t>
            </a:r>
          </a:p>
          <a:p>
            <a:pPr fontAlgn="base">
              <a:lnSpc>
                <a:spcPct val="120000"/>
              </a:lnSpc>
              <a:spcAft>
                <a:spcPct val="0"/>
              </a:spcAft>
              <a:buSzPct val="80000"/>
              <a:buFont typeface="Wingdings" pitchFamily="2" charset="2"/>
              <a:buChar char="v"/>
              <a:defRPr/>
            </a:pP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  </a:t>
            </a: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중량 절감 </a:t>
            </a: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주물 대비 약 </a:t>
            </a: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50%)</a:t>
            </a:r>
          </a:p>
        </p:txBody>
      </p:sp>
      <p:sp>
        <p:nvSpPr>
          <p:cNvPr id="94" name="한쪽 모서리가 잘린 사각형 8"/>
          <p:cNvSpPr/>
          <p:nvPr/>
        </p:nvSpPr>
        <p:spPr>
          <a:xfrm flipV="1">
            <a:off x="2103276" y="4231629"/>
            <a:ext cx="3348000" cy="1877147"/>
          </a:xfrm>
          <a:prstGeom prst="snip1Rect">
            <a:avLst/>
          </a:prstGeom>
          <a:solidFill>
            <a:srgbClr val="F2F2F2">
              <a:alpha val="80000"/>
            </a:srgbClr>
          </a:solidFill>
          <a:ln w="952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7" name="직선 연결선 96"/>
          <p:cNvCxnSpPr>
            <a:cxnSpLocks noChangeShapeType="1"/>
          </p:cNvCxnSpPr>
          <p:nvPr/>
        </p:nvCxnSpPr>
        <p:spPr bwMode="auto">
          <a:xfrm>
            <a:off x="2238203" y="5431760"/>
            <a:ext cx="3074837" cy="0"/>
          </a:xfrm>
          <a:prstGeom prst="line">
            <a:avLst/>
          </a:prstGeom>
          <a:noFill/>
          <a:ln w="12700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</p:cxnSp>
      <p:sp>
        <p:nvSpPr>
          <p:cNvPr id="107" name="한쪽 모서리가 잘린 사각형 8"/>
          <p:cNvSpPr/>
          <p:nvPr/>
        </p:nvSpPr>
        <p:spPr>
          <a:xfrm flipV="1">
            <a:off x="5559276" y="4231628"/>
            <a:ext cx="3348000" cy="1877147"/>
          </a:xfrm>
          <a:prstGeom prst="snip1Rect">
            <a:avLst/>
          </a:prstGeom>
          <a:solidFill>
            <a:srgbClr val="F2F2F2">
              <a:alpha val="80000"/>
            </a:srgbClr>
          </a:solidFill>
          <a:ln w="952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0" name="직선 연결선 109"/>
          <p:cNvCxnSpPr>
            <a:cxnSpLocks noChangeShapeType="1"/>
          </p:cNvCxnSpPr>
          <p:nvPr/>
        </p:nvCxnSpPr>
        <p:spPr bwMode="auto">
          <a:xfrm>
            <a:off x="5694203" y="5431759"/>
            <a:ext cx="3074837" cy="0"/>
          </a:xfrm>
          <a:prstGeom prst="line">
            <a:avLst/>
          </a:prstGeom>
          <a:noFill/>
          <a:ln w="12700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</p:cxnSp>
      <p:sp>
        <p:nvSpPr>
          <p:cNvPr id="111" name="TextBox 51"/>
          <p:cNvSpPr txBox="1"/>
          <p:nvPr/>
        </p:nvSpPr>
        <p:spPr>
          <a:xfrm>
            <a:off x="5667276" y="5485331"/>
            <a:ext cx="3101764" cy="417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Aft>
                <a:spcPct val="0"/>
              </a:spcAft>
              <a:buSzPct val="80000"/>
              <a:buFont typeface="Wingdings" pitchFamily="2" charset="2"/>
              <a:buChar char="v"/>
              <a:defRPr/>
            </a:pP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  </a:t>
            </a:r>
            <a:r>
              <a:rPr lang="en-US" altLang="ko-KR" sz="900" b="1" dirty="0" err="1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Halfshaft</a:t>
            </a: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 + Axle</a:t>
            </a: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의 모듈화</a:t>
            </a:r>
          </a:p>
          <a:p>
            <a:pPr fontAlgn="base">
              <a:lnSpc>
                <a:spcPct val="120000"/>
              </a:lnSpc>
              <a:spcAft>
                <a:spcPct val="0"/>
              </a:spcAft>
              <a:buSzPct val="80000"/>
              <a:buFont typeface="Wingdings" pitchFamily="2" charset="2"/>
              <a:buChar char="v"/>
              <a:defRPr/>
            </a:pP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중량절감 </a:t>
            </a: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(2.7kg/</a:t>
            </a: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대</a:t>
            </a: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) </a:t>
            </a: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및 </a:t>
            </a:r>
            <a:r>
              <a:rPr lang="ko-KR" altLang="en-US" sz="900" b="1" dirty="0" err="1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횡강성</a:t>
            </a: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/N.V.H </a:t>
            </a: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성능 향상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2101345" y="2230773"/>
            <a:ext cx="3354077" cy="287002"/>
            <a:chOff x="2106724" y="2241531"/>
            <a:chExt cx="3354077" cy="287002"/>
          </a:xfrm>
        </p:grpSpPr>
        <p:sp>
          <p:nvSpPr>
            <p:cNvPr id="122" name="직사각형 121"/>
            <p:cNvSpPr>
              <a:spLocks noChangeArrowheads="1"/>
            </p:cNvSpPr>
            <p:nvPr/>
          </p:nvSpPr>
          <p:spPr bwMode="auto">
            <a:xfrm>
              <a:off x="2106724" y="2261690"/>
              <a:ext cx="3351600" cy="264234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23" name="Rectangle 304"/>
            <p:cNvSpPr>
              <a:spLocks noChangeArrowheads="1"/>
            </p:cNvSpPr>
            <p:nvPr/>
          </p:nvSpPr>
          <p:spPr bwMode="auto">
            <a:xfrm>
              <a:off x="2116249" y="2241531"/>
              <a:ext cx="3344552" cy="2870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ko-KR" altLang="en-US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하이브리드 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Disc ·</a:t>
              </a:r>
            </a:p>
          </p:txBody>
        </p:sp>
      </p:grpSp>
      <p:grpSp>
        <p:nvGrpSpPr>
          <p:cNvPr id="124" name="그룹 123"/>
          <p:cNvGrpSpPr/>
          <p:nvPr/>
        </p:nvGrpSpPr>
        <p:grpSpPr>
          <a:xfrm>
            <a:off x="5557047" y="2231960"/>
            <a:ext cx="3354077" cy="287002"/>
            <a:chOff x="2106724" y="2241531"/>
            <a:chExt cx="3354077" cy="287002"/>
          </a:xfrm>
        </p:grpSpPr>
        <p:sp>
          <p:nvSpPr>
            <p:cNvPr id="125" name="직사각형 124"/>
            <p:cNvSpPr>
              <a:spLocks noChangeArrowheads="1"/>
            </p:cNvSpPr>
            <p:nvPr/>
          </p:nvSpPr>
          <p:spPr bwMode="auto">
            <a:xfrm>
              <a:off x="2106724" y="2261690"/>
              <a:ext cx="3351600" cy="264234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26" name="Rectangle 304"/>
            <p:cNvSpPr>
              <a:spLocks noChangeArrowheads="1"/>
            </p:cNvSpPr>
            <p:nvPr/>
          </p:nvSpPr>
          <p:spPr bwMode="auto">
            <a:xfrm>
              <a:off x="2116249" y="2241531"/>
              <a:ext cx="3344552" cy="2870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ko-KR" altLang="en-US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알루미늄 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Knuckle &amp; Carrier ·</a:t>
              </a:r>
            </a:p>
          </p:txBody>
        </p:sp>
      </p:grpSp>
      <p:grpSp>
        <p:nvGrpSpPr>
          <p:cNvPr id="127" name="그룹 126"/>
          <p:cNvGrpSpPr/>
          <p:nvPr/>
        </p:nvGrpSpPr>
        <p:grpSpPr>
          <a:xfrm>
            <a:off x="2101255" y="4206943"/>
            <a:ext cx="3354077" cy="295466"/>
            <a:chOff x="2106724" y="2241531"/>
            <a:chExt cx="3354077" cy="295466"/>
          </a:xfrm>
        </p:grpSpPr>
        <p:sp>
          <p:nvSpPr>
            <p:cNvPr id="128" name="직사각형 127"/>
            <p:cNvSpPr>
              <a:spLocks noChangeArrowheads="1"/>
            </p:cNvSpPr>
            <p:nvPr/>
          </p:nvSpPr>
          <p:spPr bwMode="auto">
            <a:xfrm>
              <a:off x="2106724" y="2261690"/>
              <a:ext cx="3351600" cy="264234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29" name="Rectangle 304"/>
            <p:cNvSpPr>
              <a:spLocks noChangeArrowheads="1"/>
            </p:cNvSpPr>
            <p:nvPr/>
          </p:nvSpPr>
          <p:spPr bwMode="auto">
            <a:xfrm>
              <a:off x="2116249" y="2241531"/>
              <a:ext cx="3344552" cy="2954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ko-KR" altLang="en-US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고강성 고인성 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Knuckle ·</a:t>
              </a:r>
            </a:p>
          </p:txBody>
        </p:sp>
      </p:grpSp>
      <p:grpSp>
        <p:nvGrpSpPr>
          <p:cNvPr id="130" name="그룹 129"/>
          <p:cNvGrpSpPr/>
          <p:nvPr/>
        </p:nvGrpSpPr>
        <p:grpSpPr>
          <a:xfrm>
            <a:off x="5554582" y="4206943"/>
            <a:ext cx="3354077" cy="295466"/>
            <a:chOff x="2106724" y="2241531"/>
            <a:chExt cx="3354077" cy="295466"/>
          </a:xfrm>
        </p:grpSpPr>
        <p:sp>
          <p:nvSpPr>
            <p:cNvPr id="131" name="직사각형 130"/>
            <p:cNvSpPr>
              <a:spLocks noChangeArrowheads="1"/>
            </p:cNvSpPr>
            <p:nvPr/>
          </p:nvSpPr>
          <p:spPr bwMode="auto">
            <a:xfrm>
              <a:off x="2106724" y="2261690"/>
              <a:ext cx="3351600" cy="264234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32" name="Rectangle 304"/>
            <p:cNvSpPr>
              <a:spLocks noChangeArrowheads="1"/>
            </p:cNvSpPr>
            <p:nvPr/>
          </p:nvSpPr>
          <p:spPr bwMode="auto">
            <a:xfrm>
              <a:off x="2116249" y="2241531"/>
              <a:ext cx="3344552" cy="2954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ko-KR" altLang="en-US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경량화 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Corner Module ·</a:t>
              </a:r>
            </a:p>
          </p:txBody>
        </p:sp>
      </p:grpSp>
      <p:sp>
        <p:nvSpPr>
          <p:cNvPr id="55" name="AutoShape 49"/>
          <p:cNvSpPr>
            <a:spLocks noChangeArrowheads="1"/>
          </p:cNvSpPr>
          <p:nvPr/>
        </p:nvSpPr>
        <p:spPr bwMode="auto">
          <a:xfrm>
            <a:off x="3123824" y="2969869"/>
            <a:ext cx="186204" cy="186203"/>
          </a:xfrm>
          <a:prstGeom prst="plus">
            <a:avLst>
              <a:gd name="adj" fmla="val 34093"/>
            </a:avLst>
          </a:prstGeom>
          <a:solidFill>
            <a:schemeClr val="accent1">
              <a:lumMod val="75000"/>
              <a:alpha val="44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/>
          </a:p>
        </p:txBody>
      </p:sp>
      <p:pic>
        <p:nvPicPr>
          <p:cNvPr id="56" name="그림 55" descr="02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07474" y="2870416"/>
            <a:ext cx="625687" cy="402227"/>
          </a:xfrm>
          <a:prstGeom prst="rect">
            <a:avLst/>
          </a:prstGeom>
        </p:spPr>
      </p:pic>
      <p:pic>
        <p:nvPicPr>
          <p:cNvPr id="59" name="그림 58" descr="03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94978" y="2923075"/>
            <a:ext cx="393804" cy="265818"/>
          </a:xfrm>
          <a:prstGeom prst="rect">
            <a:avLst/>
          </a:prstGeom>
        </p:spPr>
      </p:pic>
      <p:sp>
        <p:nvSpPr>
          <p:cNvPr id="60" name="AutoShape 50"/>
          <p:cNvSpPr>
            <a:spLocks noChangeArrowheads="1"/>
          </p:cNvSpPr>
          <p:nvPr/>
        </p:nvSpPr>
        <p:spPr bwMode="auto">
          <a:xfrm flipH="1">
            <a:off x="3966645" y="2894621"/>
            <a:ext cx="360040" cy="311150"/>
          </a:xfrm>
          <a:prstGeom prst="leftArrow">
            <a:avLst>
              <a:gd name="adj1" fmla="val 50000"/>
              <a:gd name="adj2" fmla="val 50255"/>
            </a:avLst>
          </a:prstGeom>
          <a:solidFill>
            <a:schemeClr val="accent1">
              <a:lumMod val="75000"/>
              <a:alpha val="44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/>
          </a:p>
        </p:txBody>
      </p:sp>
      <p:pic>
        <p:nvPicPr>
          <p:cNvPr id="61" name="그림 60" descr="01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00585" y="2894621"/>
            <a:ext cx="626571" cy="402796"/>
          </a:xfrm>
          <a:prstGeom prst="rect">
            <a:avLst/>
          </a:prstGeom>
        </p:spPr>
      </p:pic>
      <p:pic>
        <p:nvPicPr>
          <p:cNvPr id="62" name="Picture 8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2034" y="2673095"/>
            <a:ext cx="660969" cy="69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90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0338" y="2690755"/>
            <a:ext cx="811111" cy="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91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73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7575" y="2604638"/>
            <a:ext cx="451435" cy="40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9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2340" y="3056317"/>
            <a:ext cx="471104" cy="39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95" descr="51715-2T000"/>
          <p:cNvPicPr>
            <a:picLocks noChangeAspect="1" noChangeArrowheads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5325" y="4599088"/>
            <a:ext cx="528394" cy="72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1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5265" y="4669728"/>
            <a:ext cx="1111963" cy="624716"/>
          </a:xfrm>
          <a:prstGeom prst="rect">
            <a:avLst/>
          </a:prstGeom>
          <a:noFill/>
          <a:ln w="0">
            <a:solidFill>
              <a:sysClr val="windowText" lastClr="000000"/>
            </a:solidFill>
            <a:miter lim="800000"/>
            <a:headEnd/>
            <a:tailEnd/>
          </a:ln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35268" y="4629709"/>
            <a:ext cx="1183138" cy="70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그림 6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43" y="1019290"/>
            <a:ext cx="2222929" cy="999776"/>
          </a:xfrm>
          <a:prstGeom prst="rect">
            <a:avLst/>
          </a:prstGeom>
        </p:spPr>
      </p:pic>
      <p:pic>
        <p:nvPicPr>
          <p:cNvPr id="70" name="그림 69" descr="ㅇㄴㅇㅁㅇ.png"/>
          <p:cNvPicPr>
            <a:picLocks noChangeAspect="1"/>
          </p:cNvPicPr>
          <p:nvPr/>
        </p:nvPicPr>
        <p:blipFill rotWithShape="1">
          <a:blip r:embed="rId18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89" y="6568777"/>
            <a:ext cx="672287" cy="166070"/>
          </a:xfrm>
          <a:prstGeom prst="rect">
            <a:avLst/>
          </a:prstGeom>
        </p:spPr>
      </p:pic>
      <p:sp>
        <p:nvSpPr>
          <p:cNvPr id="71" name="TextBox 51"/>
          <p:cNvSpPr txBox="1"/>
          <p:nvPr/>
        </p:nvSpPr>
        <p:spPr>
          <a:xfrm>
            <a:off x="2211276" y="5485332"/>
            <a:ext cx="310176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Aft>
                <a:spcPct val="0"/>
              </a:spcAft>
              <a:buSzPct val="80000"/>
              <a:buFont typeface="Wingdings" pitchFamily="2" charset="2"/>
              <a:buChar char="v"/>
              <a:defRPr/>
            </a:pPr>
            <a:r>
              <a: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900" b="1" dirty="0" smtClean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고강도 </a:t>
            </a:r>
            <a:r>
              <a:rPr lang="ko-KR" altLang="en-US" sz="900" b="1" dirty="0" err="1" smtClean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고인성</a:t>
            </a:r>
            <a:r>
              <a:rPr lang="ko-KR" altLang="en-US" sz="900" b="1" dirty="0" smtClean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 재질 </a:t>
            </a:r>
            <a:r>
              <a:rPr lang="en-US" altLang="ko-KR" sz="900" b="1" dirty="0" smtClean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(FCD700)</a:t>
            </a:r>
            <a:endParaRPr lang="ko-KR" altLang="en-US" sz="900" b="1" dirty="0">
              <a:gradFill>
                <a:gsLst>
                  <a:gs pos="57500">
                    <a:schemeClr val="tx1">
                      <a:lumMod val="65000"/>
                      <a:lumOff val="35000"/>
                    </a:schemeClr>
                  </a:gs>
                  <a:gs pos="75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  <a:latin typeface="나눔바른고딕" pitchFamily="50" charset="-127"/>
              <a:ea typeface="나눔바른고딕" pitchFamily="50" charset="-127"/>
            </a:endParaRPr>
          </a:p>
          <a:p>
            <a:pPr fontAlgn="base">
              <a:lnSpc>
                <a:spcPct val="120000"/>
              </a:lnSpc>
              <a:spcAft>
                <a:spcPct val="0"/>
              </a:spcAft>
              <a:buSzPct val="80000"/>
              <a:buFont typeface="Wingdings" pitchFamily="2" charset="2"/>
              <a:buChar char="v"/>
              <a:defRPr/>
            </a:pPr>
            <a:r>
              <a:rPr lang="ko-KR" altLang="en-US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900" b="1" dirty="0" smtClean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중량 절감 </a:t>
            </a:r>
            <a:r>
              <a:rPr lang="en-US" altLang="ko-KR" sz="900" b="1" dirty="0" smtClean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(FCD500 </a:t>
            </a:r>
            <a:r>
              <a:rPr lang="ko-KR" altLang="en-US" sz="900" b="1" dirty="0" smtClean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대비 </a:t>
            </a:r>
            <a:r>
              <a:rPr lang="en-US" altLang="ko-KR" sz="900" b="1" dirty="0" smtClean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10%)</a:t>
            </a:r>
            <a:endParaRPr lang="ko-KR" altLang="en-US" sz="900" b="1" dirty="0">
              <a:gradFill>
                <a:gsLst>
                  <a:gs pos="57500">
                    <a:schemeClr val="tx1">
                      <a:lumMod val="65000"/>
                      <a:lumOff val="35000"/>
                    </a:schemeClr>
                  </a:gs>
                  <a:gs pos="75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  <a:latin typeface="나눔바른고딕" pitchFamily="50" charset="-127"/>
              <a:ea typeface="나눔바른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762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그림 7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60" y="4562916"/>
            <a:ext cx="8913440" cy="2232552"/>
          </a:xfrm>
          <a:prstGeom prst="rect">
            <a:avLst/>
          </a:prstGeom>
        </p:spPr>
      </p:pic>
      <p:cxnSp>
        <p:nvCxnSpPr>
          <p:cNvPr id="46" name="직선 연결선 45"/>
          <p:cNvCxnSpPr/>
          <p:nvPr/>
        </p:nvCxnSpPr>
        <p:spPr>
          <a:xfrm>
            <a:off x="1602358" y="864304"/>
            <a:ext cx="8035488" cy="0"/>
          </a:xfrm>
          <a:prstGeom prst="line">
            <a:avLst/>
          </a:prstGeom>
          <a:ln w="25400" cap="rnd">
            <a:solidFill>
              <a:srgbClr val="2199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직사각형 105"/>
          <p:cNvSpPr/>
          <p:nvPr/>
        </p:nvSpPr>
        <p:spPr>
          <a:xfrm>
            <a:off x="9490075" y="6453336"/>
            <a:ext cx="425529" cy="3508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400" b="1" dirty="0">
                <a:gradFill>
                  <a:gsLst>
                    <a:gs pos="57500">
                      <a:schemeClr val="tx1">
                        <a:lumMod val="50000"/>
                        <a:lumOff val="50000"/>
                      </a:schemeClr>
                    </a:gs>
                    <a:gs pos="75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17</a:t>
            </a:r>
            <a:endParaRPr lang="ko-KR" altLang="en-US" sz="1400" b="1" dirty="0">
              <a:gradFill>
                <a:gsLst>
                  <a:gs pos="57500">
                    <a:schemeClr val="tx1">
                      <a:lumMod val="50000"/>
                      <a:lumOff val="50000"/>
                    </a:schemeClr>
                  </a:gs>
                  <a:gs pos="75000">
                    <a:schemeClr val="tx1">
                      <a:lumMod val="50000"/>
                      <a:lumOff val="50000"/>
                    </a:schemeClr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8" name="다이아몬드 37"/>
          <p:cNvSpPr/>
          <p:nvPr/>
        </p:nvSpPr>
        <p:spPr>
          <a:xfrm>
            <a:off x="368871" y="206474"/>
            <a:ext cx="1252537" cy="1317625"/>
          </a:xfrm>
          <a:prstGeom prst="diamond">
            <a:avLst/>
          </a:prstGeom>
          <a:solidFill>
            <a:srgbClr val="105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다이아몬드 38"/>
          <p:cNvSpPr/>
          <p:nvPr/>
        </p:nvSpPr>
        <p:spPr>
          <a:xfrm>
            <a:off x="487933" y="331887"/>
            <a:ext cx="1014413" cy="1066800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87933" y="577949"/>
            <a:ext cx="1008063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2800" b="1" dirty="0">
                <a:gradFill>
                  <a:gsLst>
                    <a:gs pos="57500">
                      <a:srgbClr val="1050A0"/>
                    </a:gs>
                    <a:gs pos="75000">
                      <a:srgbClr val="1050A0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05</a:t>
            </a:r>
            <a:endParaRPr lang="ko-KR" altLang="en-US" sz="2800" b="1" dirty="0">
              <a:gradFill>
                <a:gsLst>
                  <a:gs pos="57500">
                    <a:srgbClr val="1050A0"/>
                  </a:gs>
                  <a:gs pos="75000">
                    <a:srgbClr val="1050A0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0" name="TextBox 6"/>
          <p:cNvSpPr txBox="1"/>
          <p:nvPr/>
        </p:nvSpPr>
        <p:spPr>
          <a:xfrm>
            <a:off x="1640632" y="346030"/>
            <a:ext cx="1512168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2400" b="1" spc="-150" dirty="0" smtClean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인증서 현황</a:t>
            </a:r>
            <a:endParaRPr lang="en-US" altLang="ko-KR" sz="2400" b="1" spc="-150" dirty="0">
              <a:gradFill>
                <a:gsLst>
                  <a:gs pos="57500">
                    <a:schemeClr val="tx2">
                      <a:lumMod val="50000"/>
                    </a:schemeClr>
                  </a:gs>
                  <a:gs pos="75000">
                    <a:schemeClr val="tx2">
                      <a:lumMod val="50000"/>
                    </a:schemeClr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2" name="텍스트 개체 틀 32"/>
          <p:cNvSpPr txBox="1">
            <a:spLocks/>
          </p:cNvSpPr>
          <p:nvPr/>
        </p:nvSpPr>
        <p:spPr>
          <a:xfrm>
            <a:off x="3123966" y="495114"/>
            <a:ext cx="3845258" cy="375242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| </a:t>
            </a:r>
            <a:r>
              <a:rPr lang="en-US" altLang="ko-KR" sz="12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Quality Certifications</a:t>
            </a:r>
          </a:p>
        </p:txBody>
      </p:sp>
      <p:grpSp>
        <p:nvGrpSpPr>
          <p:cNvPr id="23" name="그룹 22"/>
          <p:cNvGrpSpPr/>
          <p:nvPr/>
        </p:nvGrpSpPr>
        <p:grpSpPr>
          <a:xfrm>
            <a:off x="1948991" y="1460542"/>
            <a:ext cx="7186470" cy="559015"/>
            <a:chOff x="1877073" y="1460542"/>
            <a:chExt cx="7186470" cy="559015"/>
          </a:xfrm>
        </p:grpSpPr>
        <p:grpSp>
          <p:nvGrpSpPr>
            <p:cNvPr id="24" name="그룹 23"/>
            <p:cNvGrpSpPr/>
            <p:nvPr/>
          </p:nvGrpSpPr>
          <p:grpSpPr>
            <a:xfrm>
              <a:off x="1877073" y="1460542"/>
              <a:ext cx="7186470" cy="559015"/>
              <a:chOff x="1877073" y="6001994"/>
              <a:chExt cx="7186470" cy="559015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877073" y="6001994"/>
                <a:ext cx="7186470" cy="559015"/>
              </a:xfrm>
              <a:prstGeom prst="rect">
                <a:avLst/>
              </a:prstGeom>
              <a:gradFill flip="none" rotWithShape="1">
                <a:gsLst>
                  <a:gs pos="0">
                    <a:srgbClr val="1F497D">
                      <a:lumMod val="60000"/>
                      <a:lumOff val="40000"/>
                    </a:srgbClr>
                  </a:gs>
                  <a:gs pos="36000">
                    <a:srgbClr val="0070C0"/>
                  </a:gs>
                  <a:gs pos="55000">
                    <a:srgbClr val="1F497D">
                      <a:lumMod val="60000"/>
                      <a:lumOff val="40000"/>
                    </a:srgbClr>
                  </a:gs>
                  <a:gs pos="90000">
                    <a:srgbClr val="00B0F0"/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7" name="타원 26"/>
              <p:cNvSpPr/>
              <p:nvPr/>
            </p:nvSpPr>
            <p:spPr>
              <a:xfrm>
                <a:off x="2031358" y="6227501"/>
                <a:ext cx="108000" cy="108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8" name="타원 27"/>
              <p:cNvSpPr/>
              <p:nvPr/>
            </p:nvSpPr>
            <p:spPr>
              <a:xfrm>
                <a:off x="8800110" y="6227501"/>
                <a:ext cx="108000" cy="108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sp>
          <p:nvSpPr>
            <p:cNvPr id="25" name="TextBox 6"/>
            <p:cNvSpPr txBox="1"/>
            <p:nvPr/>
          </p:nvSpPr>
          <p:spPr>
            <a:xfrm>
              <a:off x="2139358" y="1551910"/>
              <a:ext cx="6660752" cy="375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ko-KR" altLang="en-US" sz="16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charset="-127"/>
                  <a:ea typeface="나눔바른고딕" charset="-127"/>
                </a:rPr>
                <a:t>보유 인증서</a:t>
              </a:r>
            </a:p>
          </p:txBody>
        </p:sp>
      </p:grpSp>
      <p:pic>
        <p:nvPicPr>
          <p:cNvPr id="76" name="그림 7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43" y="1019290"/>
            <a:ext cx="2222929" cy="999776"/>
          </a:xfrm>
          <a:prstGeom prst="rect">
            <a:avLst/>
          </a:prstGeom>
        </p:spPr>
      </p:pic>
      <p:grpSp>
        <p:nvGrpSpPr>
          <p:cNvPr id="7" name="그룹 6"/>
          <p:cNvGrpSpPr/>
          <p:nvPr/>
        </p:nvGrpSpPr>
        <p:grpSpPr>
          <a:xfrm>
            <a:off x="2103275" y="2209156"/>
            <a:ext cx="6876753" cy="501888"/>
            <a:chOff x="2103275" y="2159461"/>
            <a:chExt cx="6876753" cy="501888"/>
          </a:xfrm>
        </p:grpSpPr>
        <p:sp>
          <p:nvSpPr>
            <p:cNvPr id="77" name="한쪽 모서리가 잘린 사각형 8"/>
            <p:cNvSpPr/>
            <p:nvPr/>
          </p:nvSpPr>
          <p:spPr>
            <a:xfrm>
              <a:off x="2103275" y="2159461"/>
              <a:ext cx="6876753" cy="501888"/>
            </a:xfrm>
            <a:prstGeom prst="snip2DiagRect">
              <a:avLst/>
            </a:prstGeom>
            <a:solidFill>
              <a:srgbClr val="FDFDFD">
                <a:alpha val="80000"/>
              </a:srgbClr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3123995" y="2294562"/>
              <a:ext cx="104677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Aft>
                  <a:spcPct val="0"/>
                </a:spcAft>
                <a:buSzPct val="80000"/>
                <a:defRPr/>
              </a:pPr>
              <a:r>
                <a:rPr lang="ko-KR" altLang="en-US" sz="12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기본성능확보</a:t>
              </a: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3693" y="2213440"/>
              <a:ext cx="335368" cy="442889"/>
            </a:xfrm>
            <a:prstGeom prst="rect">
              <a:avLst/>
            </a:prstGeom>
          </p:spPr>
        </p:pic>
        <p:sp>
          <p:nvSpPr>
            <p:cNvPr id="79" name="직사각형 78"/>
            <p:cNvSpPr/>
            <p:nvPr/>
          </p:nvSpPr>
          <p:spPr>
            <a:xfrm>
              <a:off x="5202367" y="2295924"/>
              <a:ext cx="135509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Aft>
                  <a:spcPct val="0"/>
                </a:spcAft>
                <a:buSzPct val="80000"/>
                <a:defRPr/>
              </a:pPr>
              <a:r>
                <a:rPr lang="ko-KR" altLang="en-US" sz="12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기술 경쟁력 확보</a:t>
              </a:r>
            </a:p>
          </p:txBody>
        </p:sp>
        <p:pic>
          <p:nvPicPr>
            <p:cNvPr id="80" name="그림 7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2187" y="2204864"/>
              <a:ext cx="335368" cy="441527"/>
            </a:xfrm>
            <a:prstGeom prst="rect">
              <a:avLst/>
            </a:prstGeom>
          </p:spPr>
        </p:pic>
        <p:sp>
          <p:nvSpPr>
            <p:cNvPr id="81" name="직사각형 80"/>
            <p:cNvSpPr/>
            <p:nvPr/>
          </p:nvSpPr>
          <p:spPr>
            <a:xfrm>
              <a:off x="7443542" y="2295924"/>
              <a:ext cx="135509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Aft>
                  <a:spcPct val="0"/>
                </a:spcAft>
                <a:buSzPct val="80000"/>
                <a:defRPr/>
              </a:pPr>
              <a:r>
                <a:rPr lang="ko-KR" altLang="en-US" sz="12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신개념 시스템</a:t>
              </a:r>
            </a:p>
          </p:txBody>
        </p:sp>
        <p:pic>
          <p:nvPicPr>
            <p:cNvPr id="82" name="그림 81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3362" y="2204864"/>
              <a:ext cx="335367" cy="441527"/>
            </a:xfrm>
            <a:prstGeom prst="rect">
              <a:avLst/>
            </a:prstGeom>
          </p:spPr>
        </p:pic>
      </p:grpSp>
      <p:pic>
        <p:nvPicPr>
          <p:cNvPr id="32" name="그림 31" descr="ㅇㄴㅇㅁㅇ.png"/>
          <p:cNvPicPr>
            <a:picLocks noChangeAspect="1"/>
          </p:cNvPicPr>
          <p:nvPr/>
        </p:nvPicPr>
        <p:blipFill rotWithShape="1">
          <a:blip r:embed="rId8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89" y="6568777"/>
            <a:ext cx="672287" cy="166070"/>
          </a:xfrm>
          <a:prstGeom prst="rect">
            <a:avLst/>
          </a:prstGeom>
        </p:spPr>
      </p:pic>
      <p:sp>
        <p:nvSpPr>
          <p:cNvPr id="33" name="TextBox 51"/>
          <p:cNvSpPr txBox="1"/>
          <p:nvPr/>
        </p:nvSpPr>
        <p:spPr>
          <a:xfrm>
            <a:off x="1816335" y="2832189"/>
            <a:ext cx="2192900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600" b="1" smtClean="0">
                <a:gradFill>
                  <a:gsLst>
                    <a:gs pos="57500">
                      <a:srgbClr val="1C99CC"/>
                    </a:gs>
                    <a:gs pos="75000">
                      <a:srgbClr val="1C99CC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Arial" panose="020B0604020202020204" pitchFamily="34" charset="0"/>
                <a:ea typeface="나눔바른고딕" pitchFamily="50" charset="-127"/>
                <a:cs typeface="Arial" panose="020B0604020202020204" pitchFamily="34" charset="0"/>
              </a:rPr>
              <a:t>IATF16949</a:t>
            </a:r>
            <a:endParaRPr lang="en-US" altLang="ko-KR" sz="1600" b="1" dirty="0">
              <a:gradFill>
                <a:gsLst>
                  <a:gs pos="57500">
                    <a:srgbClr val="1C99CC"/>
                  </a:gs>
                  <a:gs pos="75000">
                    <a:srgbClr val="1C99CC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  <a:latin typeface="Arial" panose="020B0604020202020204" pitchFamily="34" charset="0"/>
              <a:ea typeface="나눔바른고딕" pitchFamily="50" charset="-127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51089" y="2835888"/>
            <a:ext cx="2192900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600" b="1" dirty="0" smtClean="0">
                <a:gradFill>
                  <a:gsLst>
                    <a:gs pos="57500">
                      <a:srgbClr val="1C99CC"/>
                    </a:gs>
                    <a:gs pos="75000">
                      <a:srgbClr val="1C99CC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Arial" panose="020B0604020202020204" pitchFamily="34" charset="0"/>
                <a:ea typeface="나눔바른고딕" pitchFamily="50" charset="-127"/>
                <a:cs typeface="Arial" panose="020B0604020202020204" pitchFamily="34" charset="0"/>
              </a:rPr>
              <a:t>OHSAS18001</a:t>
            </a:r>
            <a:endParaRPr lang="en-US" altLang="ko-KR" sz="1600" b="1" dirty="0">
              <a:gradFill>
                <a:gsLst>
                  <a:gs pos="57500">
                    <a:srgbClr val="1C99CC"/>
                  </a:gs>
                  <a:gs pos="75000">
                    <a:srgbClr val="1C99CC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  <a:latin typeface="Arial" panose="020B0604020202020204" pitchFamily="34" charset="0"/>
              <a:ea typeface="나눔바른고딕" pitchFamily="50" charset="-127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90419" y="2841605"/>
            <a:ext cx="2192900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600" b="1" smtClean="0">
                <a:gradFill>
                  <a:gsLst>
                    <a:gs pos="57500">
                      <a:srgbClr val="1C99CC"/>
                    </a:gs>
                    <a:gs pos="75000">
                      <a:srgbClr val="1C99CC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Arial" panose="020B0604020202020204" pitchFamily="34" charset="0"/>
                <a:ea typeface="나눔바른고딕" pitchFamily="50" charset="-127"/>
                <a:cs typeface="Arial" panose="020B0604020202020204" pitchFamily="34" charset="0"/>
              </a:rPr>
              <a:t>ISO22301</a:t>
            </a:r>
            <a:endParaRPr lang="en-US" altLang="ko-KR" sz="1600" b="1" dirty="0">
              <a:gradFill>
                <a:gsLst>
                  <a:gs pos="57500">
                    <a:srgbClr val="1C99CC"/>
                  </a:gs>
                  <a:gs pos="75000">
                    <a:srgbClr val="1C99CC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  <a:latin typeface="Arial" panose="020B0604020202020204" pitchFamily="34" charset="0"/>
              <a:ea typeface="나눔바른고딕" pitchFamily="50" charset="-127"/>
              <a:cs typeface="Arial" panose="020B0604020202020204" pitchFamily="34" charset="0"/>
            </a:endParaRPr>
          </a:p>
        </p:txBody>
      </p:sp>
      <p:pic>
        <p:nvPicPr>
          <p:cNvPr id="36" name="그림 35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947843" y="3228720"/>
            <a:ext cx="1709013" cy="252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7" name="Picture 2"/>
          <p:cNvPicPr preferRelativeResize="0">
            <a:picLocks noChangeArrowheads="1"/>
          </p:cNvPicPr>
          <p:nvPr/>
        </p:nvPicPr>
        <p:blipFill>
          <a:blip r:embed="rId10" cstate="print"/>
          <a:srcRect l="954" t="995" r="3490" b="2613"/>
          <a:stretch>
            <a:fillRect/>
          </a:stretch>
        </p:blipFill>
        <p:spPr bwMode="auto">
          <a:xfrm>
            <a:off x="5593033" y="3219987"/>
            <a:ext cx="1709013" cy="252028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43" name="그림 42"/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7432363" y="3226116"/>
            <a:ext cx="1709013" cy="252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1" name="TextBox 50"/>
          <p:cNvSpPr txBox="1"/>
          <p:nvPr/>
        </p:nvSpPr>
        <p:spPr>
          <a:xfrm>
            <a:off x="3528494" y="2832480"/>
            <a:ext cx="2192900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600" b="1" smtClean="0">
                <a:gradFill>
                  <a:gsLst>
                    <a:gs pos="57500">
                      <a:srgbClr val="1C99CC"/>
                    </a:gs>
                    <a:gs pos="75000">
                      <a:srgbClr val="1C99CC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Arial" panose="020B0604020202020204" pitchFamily="34" charset="0"/>
                <a:ea typeface="나눔바른고딕" pitchFamily="50" charset="-127"/>
                <a:cs typeface="Arial" panose="020B0604020202020204" pitchFamily="34" charset="0"/>
              </a:rPr>
              <a:t>ISO14001</a:t>
            </a:r>
            <a:endParaRPr lang="en-US" altLang="ko-KR" sz="1600" b="1" dirty="0">
              <a:gradFill>
                <a:gsLst>
                  <a:gs pos="57500">
                    <a:srgbClr val="1C99CC"/>
                  </a:gs>
                  <a:gs pos="75000">
                    <a:srgbClr val="1C99CC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  <a:latin typeface="Arial" panose="020B0604020202020204" pitchFamily="34" charset="0"/>
              <a:ea typeface="나눔바른고딕" pitchFamily="50" charset="-127"/>
              <a:cs typeface="Arial" panose="020B0604020202020204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4306" y="3226886"/>
            <a:ext cx="1721277" cy="25192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7091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" y="-8727"/>
            <a:ext cx="9904300" cy="6858000"/>
          </a:xfrm>
          <a:prstGeom prst="rect">
            <a:avLst/>
          </a:prstGeom>
        </p:spPr>
      </p:pic>
      <p:sp>
        <p:nvSpPr>
          <p:cNvPr id="39" name="직사각형 38"/>
          <p:cNvSpPr/>
          <p:nvPr/>
        </p:nvSpPr>
        <p:spPr>
          <a:xfrm>
            <a:off x="0" y="0"/>
            <a:ext cx="9906000" cy="75126"/>
          </a:xfrm>
          <a:prstGeom prst="rect">
            <a:avLst/>
          </a:prstGeom>
          <a:solidFill>
            <a:srgbClr val="21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" name="그룹 8"/>
          <p:cNvGrpSpPr/>
          <p:nvPr/>
        </p:nvGrpSpPr>
        <p:grpSpPr>
          <a:xfrm>
            <a:off x="1341581" y="2362480"/>
            <a:ext cx="7571859" cy="2718332"/>
            <a:chOff x="1054756" y="2362480"/>
            <a:chExt cx="7571859" cy="2718332"/>
          </a:xfrm>
        </p:grpSpPr>
        <p:grpSp>
          <p:nvGrpSpPr>
            <p:cNvPr id="137" name="그룹 136"/>
            <p:cNvGrpSpPr/>
            <p:nvPr/>
          </p:nvGrpSpPr>
          <p:grpSpPr>
            <a:xfrm>
              <a:off x="3676753" y="3933056"/>
              <a:ext cx="2328363" cy="926157"/>
              <a:chOff x="299022" y="2894358"/>
              <a:chExt cx="2328363" cy="926157"/>
            </a:xfrm>
          </p:grpSpPr>
          <p:grpSp>
            <p:nvGrpSpPr>
              <p:cNvPr id="138" name="그룹 112"/>
              <p:cNvGrpSpPr/>
              <p:nvPr/>
            </p:nvGrpSpPr>
            <p:grpSpPr>
              <a:xfrm>
                <a:off x="299022" y="2894358"/>
                <a:ext cx="2328362" cy="387798"/>
                <a:chOff x="1262413" y="3411557"/>
                <a:chExt cx="2328362" cy="387798"/>
              </a:xfrm>
            </p:grpSpPr>
            <p:sp>
              <p:nvSpPr>
                <p:cNvPr id="141" name="TextBox 6"/>
                <p:cNvSpPr txBox="1"/>
                <p:nvPr/>
              </p:nvSpPr>
              <p:spPr>
                <a:xfrm>
                  <a:off x="1640630" y="3411557"/>
                  <a:ext cx="1950145" cy="3877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 fontAlgn="base" latinLnBrk="1">
                    <a:lnSpc>
                      <a:spcPct val="120000"/>
                    </a:lnSpc>
                    <a:spcAft>
                      <a:spcPct val="0"/>
                    </a:spcAft>
                    <a:buSzPct val="80000"/>
                    <a:defRPr/>
                  </a:pPr>
                  <a:r>
                    <a:rPr lang="ko-KR" altLang="en-US" sz="1600" b="1" dirty="0">
                      <a:gradFill>
                        <a:gsLst>
                          <a:gs pos="57500">
                            <a:schemeClr val="tx2">
                              <a:lumMod val="50000"/>
                            </a:schemeClr>
                          </a:gs>
                          <a:gs pos="75000">
                            <a:schemeClr val="tx2">
                              <a:lumMod val="50000"/>
                            </a:schemeClr>
                          </a:gs>
                        </a:gsLst>
                        <a:lin ang="5400000" scaled="0"/>
                      </a:gradFill>
                      <a:latin typeface="나눔바른고딕" pitchFamily="50" charset="-127"/>
                      <a:ea typeface="나눔바른고딕" pitchFamily="50" charset="-127"/>
                    </a:rPr>
                    <a:t>인증서 현황 및 계열사</a:t>
                  </a:r>
                  <a:endParaRPr lang="en-US" altLang="ko-KR" sz="1600" b="1" dirty="0">
                    <a:gradFill>
                      <a:gsLst>
                        <a:gs pos="57500">
                          <a:schemeClr val="tx2">
                            <a:lumMod val="50000"/>
                          </a:schemeClr>
                        </a:gs>
                        <a:gs pos="75000">
                          <a:schemeClr val="tx2">
                            <a:lumMod val="50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endParaRPr>
                </a:p>
              </p:txBody>
            </p:sp>
            <p:sp>
              <p:nvSpPr>
                <p:cNvPr id="142" name="TextBox 14"/>
                <p:cNvSpPr txBox="1"/>
                <p:nvPr/>
              </p:nvSpPr>
              <p:spPr>
                <a:xfrm>
                  <a:off x="1262413" y="3431433"/>
                  <a:ext cx="522235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7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rgbClr val="1C99CC"/>
                      </a:solidFill>
                    </a:rPr>
                    <a:t>05.</a:t>
                  </a:r>
                  <a:endParaRPr lang="ko-KR" altLang="en-US" sz="17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1C99CC"/>
                    </a:solidFill>
                  </a:endParaRPr>
                </a:p>
              </p:txBody>
            </p:sp>
          </p:grpSp>
          <p:cxnSp>
            <p:nvCxnSpPr>
              <p:cNvPr id="139" name="직선 연결선 138"/>
              <p:cNvCxnSpPr/>
              <p:nvPr/>
            </p:nvCxnSpPr>
            <p:spPr>
              <a:xfrm>
                <a:off x="344488" y="3265106"/>
                <a:ext cx="2282897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TextBox 6"/>
              <p:cNvSpPr txBox="1"/>
              <p:nvPr/>
            </p:nvSpPr>
            <p:spPr>
              <a:xfrm>
                <a:off x="632520" y="3284984"/>
                <a:ext cx="1839116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indent="-228600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buAutoNum type="arabicPeriod"/>
                  <a:defRPr/>
                </a:pPr>
                <a:r>
                  <a:rPr lang="ko-KR" altLang="en-US" sz="1200" b="1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인증서 현황</a:t>
                </a:r>
                <a:endParaRPr lang="en-US" altLang="ko-KR" sz="12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endParaRPr>
              </a:p>
              <a:p>
                <a:pPr marL="228600" indent="-228600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buAutoNum type="arabicPeriod"/>
                  <a:defRPr/>
                </a:pPr>
                <a:r>
                  <a:rPr lang="ko-KR" altLang="en-US" sz="1200" b="1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계열사</a:t>
                </a:r>
                <a:endParaRPr lang="en-US" altLang="ko-KR" sz="12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</p:grpSp>
        <p:grpSp>
          <p:nvGrpSpPr>
            <p:cNvPr id="117" name="그룹 116"/>
            <p:cNvGrpSpPr/>
            <p:nvPr/>
          </p:nvGrpSpPr>
          <p:grpSpPr>
            <a:xfrm>
              <a:off x="1054756" y="2362480"/>
              <a:ext cx="2327866" cy="1147756"/>
              <a:chOff x="299022" y="2894358"/>
              <a:chExt cx="2327866" cy="1147756"/>
            </a:xfrm>
          </p:grpSpPr>
          <p:grpSp>
            <p:nvGrpSpPr>
              <p:cNvPr id="113" name="그룹 112"/>
              <p:cNvGrpSpPr/>
              <p:nvPr/>
            </p:nvGrpSpPr>
            <p:grpSpPr>
              <a:xfrm>
                <a:off x="299022" y="2894358"/>
                <a:ext cx="1845665" cy="387798"/>
                <a:chOff x="1262413" y="3411557"/>
                <a:chExt cx="1845665" cy="387798"/>
              </a:xfrm>
            </p:grpSpPr>
            <p:sp>
              <p:nvSpPr>
                <p:cNvPr id="111" name="TextBox 6"/>
                <p:cNvSpPr txBox="1"/>
                <p:nvPr/>
              </p:nvSpPr>
              <p:spPr>
                <a:xfrm>
                  <a:off x="1640631" y="3411557"/>
                  <a:ext cx="1467447" cy="3877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 fontAlgn="base" latinLnBrk="1">
                    <a:lnSpc>
                      <a:spcPct val="120000"/>
                    </a:lnSpc>
                    <a:spcAft>
                      <a:spcPct val="0"/>
                    </a:spcAft>
                    <a:buSzPct val="80000"/>
                    <a:defRPr/>
                  </a:pPr>
                  <a:r>
                    <a:rPr lang="ko-KR" altLang="en-US" sz="1600" b="1" dirty="0">
                      <a:gradFill>
                        <a:gsLst>
                          <a:gs pos="57500">
                            <a:schemeClr val="tx2">
                              <a:lumMod val="50000"/>
                            </a:schemeClr>
                          </a:gs>
                          <a:gs pos="75000">
                            <a:schemeClr val="tx2">
                              <a:lumMod val="50000"/>
                            </a:schemeClr>
                          </a:gs>
                        </a:gsLst>
                        <a:lin ang="5400000" scaled="0"/>
                      </a:gradFill>
                      <a:latin typeface="나눔바른고딕" pitchFamily="50" charset="-127"/>
                      <a:ea typeface="나눔바른고딕" pitchFamily="50" charset="-127"/>
                    </a:rPr>
                    <a:t>회사 일반 현황</a:t>
                  </a:r>
                  <a:endParaRPr lang="en-US" altLang="ko-KR" sz="1600" b="1" dirty="0">
                    <a:gradFill>
                      <a:gsLst>
                        <a:gs pos="57500">
                          <a:schemeClr val="tx2">
                            <a:lumMod val="50000"/>
                          </a:schemeClr>
                        </a:gs>
                        <a:gs pos="75000">
                          <a:schemeClr val="tx2">
                            <a:lumMod val="50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endParaRPr>
                </a:p>
              </p:txBody>
            </p:sp>
            <p:sp>
              <p:nvSpPr>
                <p:cNvPr id="112" name="TextBox 14"/>
                <p:cNvSpPr txBox="1"/>
                <p:nvPr/>
              </p:nvSpPr>
              <p:spPr>
                <a:xfrm>
                  <a:off x="1262413" y="3431433"/>
                  <a:ext cx="522235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7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rgbClr val="1C99CC"/>
                      </a:solidFill>
                    </a:rPr>
                    <a:t>01.</a:t>
                  </a:r>
                  <a:endParaRPr lang="ko-KR" altLang="en-US" sz="17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1C99CC"/>
                    </a:solidFill>
                  </a:endParaRPr>
                </a:p>
              </p:txBody>
            </p:sp>
          </p:grpSp>
          <p:cxnSp>
            <p:nvCxnSpPr>
              <p:cNvPr id="115" name="직선 연결선 114"/>
              <p:cNvCxnSpPr/>
              <p:nvPr/>
            </p:nvCxnSpPr>
            <p:spPr>
              <a:xfrm>
                <a:off x="344488" y="3265106"/>
                <a:ext cx="2282400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6"/>
              <p:cNvSpPr txBox="1"/>
              <p:nvPr/>
            </p:nvSpPr>
            <p:spPr>
              <a:xfrm>
                <a:off x="632520" y="3284984"/>
                <a:ext cx="1584176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indent="-228600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buAutoNum type="arabicPeriod"/>
                  <a:defRPr/>
                </a:pPr>
                <a:r>
                  <a:rPr lang="ko-KR" altLang="en-US" sz="1200" b="1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회사 개요</a:t>
                </a:r>
                <a:endParaRPr lang="en-US" altLang="ko-KR" sz="12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endParaRPr>
              </a:p>
              <a:p>
                <a:pPr marL="228600" indent="-228600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buAutoNum type="arabicPeriod"/>
                  <a:defRPr/>
                </a:pPr>
                <a:r>
                  <a:rPr lang="ko-KR" altLang="en-US" sz="1200" b="1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회사 연혁</a:t>
                </a:r>
                <a:endParaRPr lang="en-US" altLang="ko-KR" sz="12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endParaRPr>
              </a:p>
              <a:p>
                <a:pPr marL="228600" indent="-228600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buAutoNum type="arabicPeriod"/>
                  <a:defRPr/>
                </a:pPr>
                <a:r>
                  <a:rPr lang="ko-KR" altLang="en-US" sz="1200" b="1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조직 구성</a:t>
                </a:r>
                <a:endParaRPr lang="en-US" altLang="ko-KR" sz="12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</p:grpSp>
        <p:grpSp>
          <p:nvGrpSpPr>
            <p:cNvPr id="118" name="그룹 117"/>
            <p:cNvGrpSpPr/>
            <p:nvPr/>
          </p:nvGrpSpPr>
          <p:grpSpPr>
            <a:xfrm>
              <a:off x="3676753" y="2370753"/>
              <a:ext cx="2327866" cy="926157"/>
              <a:chOff x="299022" y="2894358"/>
              <a:chExt cx="2327866" cy="926157"/>
            </a:xfrm>
          </p:grpSpPr>
          <p:grpSp>
            <p:nvGrpSpPr>
              <p:cNvPr id="119" name="그룹 112"/>
              <p:cNvGrpSpPr/>
              <p:nvPr/>
            </p:nvGrpSpPr>
            <p:grpSpPr>
              <a:xfrm>
                <a:off x="299022" y="2894358"/>
                <a:ext cx="2232248" cy="387798"/>
                <a:chOff x="1262413" y="3411557"/>
                <a:chExt cx="2232248" cy="387798"/>
              </a:xfrm>
            </p:grpSpPr>
            <p:sp>
              <p:nvSpPr>
                <p:cNvPr id="122" name="TextBox 6"/>
                <p:cNvSpPr txBox="1"/>
                <p:nvPr/>
              </p:nvSpPr>
              <p:spPr>
                <a:xfrm>
                  <a:off x="1640631" y="3411557"/>
                  <a:ext cx="1854030" cy="3877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 fontAlgn="base" latinLnBrk="1">
                    <a:lnSpc>
                      <a:spcPct val="120000"/>
                    </a:lnSpc>
                    <a:spcAft>
                      <a:spcPct val="0"/>
                    </a:spcAft>
                    <a:buSzPct val="80000"/>
                    <a:defRPr/>
                  </a:pPr>
                  <a:r>
                    <a:rPr lang="ko-KR" altLang="en-US" sz="1600" b="1" dirty="0">
                      <a:gradFill>
                        <a:gsLst>
                          <a:gs pos="57500">
                            <a:schemeClr val="tx2">
                              <a:lumMod val="50000"/>
                            </a:schemeClr>
                          </a:gs>
                          <a:gs pos="75000">
                            <a:schemeClr val="tx2">
                              <a:lumMod val="50000"/>
                            </a:schemeClr>
                          </a:gs>
                        </a:gsLst>
                        <a:lin ang="5400000" scaled="0"/>
                      </a:gradFill>
                      <a:latin typeface="나눔바른고딕" pitchFamily="50" charset="-127"/>
                      <a:ea typeface="나눔바른고딕" pitchFamily="50" charset="-127"/>
                    </a:rPr>
                    <a:t>매출 현황 및 </a:t>
                  </a:r>
                  <a:r>
                    <a:rPr lang="ko-KR" altLang="en-US" sz="1600" b="1" dirty="0" err="1">
                      <a:gradFill>
                        <a:gsLst>
                          <a:gs pos="57500">
                            <a:schemeClr val="tx2">
                              <a:lumMod val="50000"/>
                            </a:schemeClr>
                          </a:gs>
                          <a:gs pos="75000">
                            <a:schemeClr val="tx2">
                              <a:lumMod val="50000"/>
                            </a:schemeClr>
                          </a:gs>
                        </a:gsLst>
                        <a:lin ang="5400000" scaled="0"/>
                      </a:gradFill>
                      <a:latin typeface="나눔바른고딕" pitchFamily="50" charset="-127"/>
                      <a:ea typeface="나눔바른고딕" pitchFamily="50" charset="-127"/>
                    </a:rPr>
                    <a:t>고객사</a:t>
                  </a:r>
                  <a:endParaRPr lang="en-US" altLang="ko-KR" sz="1600" b="1" dirty="0">
                    <a:gradFill>
                      <a:gsLst>
                        <a:gs pos="57500">
                          <a:schemeClr val="tx2">
                            <a:lumMod val="50000"/>
                          </a:schemeClr>
                        </a:gs>
                        <a:gs pos="75000">
                          <a:schemeClr val="tx2">
                            <a:lumMod val="50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endParaRPr>
                </a:p>
              </p:txBody>
            </p:sp>
            <p:sp>
              <p:nvSpPr>
                <p:cNvPr id="123" name="TextBox 14"/>
                <p:cNvSpPr txBox="1"/>
                <p:nvPr/>
              </p:nvSpPr>
              <p:spPr>
                <a:xfrm>
                  <a:off x="1262413" y="3431433"/>
                  <a:ext cx="522235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7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rgbClr val="1C99CC"/>
                      </a:solidFill>
                    </a:rPr>
                    <a:t>02.</a:t>
                  </a:r>
                  <a:endParaRPr lang="ko-KR" altLang="en-US" sz="17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1C99CC"/>
                    </a:solidFill>
                  </a:endParaRPr>
                </a:p>
              </p:txBody>
            </p:sp>
          </p:grpSp>
          <p:cxnSp>
            <p:nvCxnSpPr>
              <p:cNvPr id="120" name="직선 연결선 119"/>
              <p:cNvCxnSpPr/>
              <p:nvPr/>
            </p:nvCxnSpPr>
            <p:spPr>
              <a:xfrm>
                <a:off x="344488" y="3265106"/>
                <a:ext cx="2282400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xtBox 6"/>
              <p:cNvSpPr txBox="1"/>
              <p:nvPr/>
            </p:nvSpPr>
            <p:spPr>
              <a:xfrm>
                <a:off x="632520" y="3284984"/>
                <a:ext cx="1994368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indent="-228600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buAutoNum type="arabicPeriod"/>
                  <a:defRPr/>
                </a:pPr>
                <a:r>
                  <a:rPr lang="ko-KR" altLang="en-US" sz="1200" b="1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연도별 매출 및 실적 현황</a:t>
                </a:r>
              </a:p>
              <a:p>
                <a:pPr marL="228600" indent="-228600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buAutoNum type="arabicPeriod"/>
                  <a:defRPr/>
                </a:pPr>
                <a:r>
                  <a:rPr lang="ko-KR" altLang="en-US" sz="1200" b="1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고객사 현황</a:t>
                </a:r>
                <a:endParaRPr lang="en-US" altLang="ko-KR" sz="12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</p:grpSp>
        <p:grpSp>
          <p:nvGrpSpPr>
            <p:cNvPr id="124" name="그룹 123"/>
            <p:cNvGrpSpPr/>
            <p:nvPr/>
          </p:nvGrpSpPr>
          <p:grpSpPr>
            <a:xfrm>
              <a:off x="6298749" y="2362480"/>
              <a:ext cx="2327866" cy="926157"/>
              <a:chOff x="299022" y="2894358"/>
              <a:chExt cx="2327866" cy="926157"/>
            </a:xfrm>
          </p:grpSpPr>
          <p:grpSp>
            <p:nvGrpSpPr>
              <p:cNvPr id="125" name="그룹 112"/>
              <p:cNvGrpSpPr/>
              <p:nvPr/>
            </p:nvGrpSpPr>
            <p:grpSpPr>
              <a:xfrm>
                <a:off x="299022" y="2894358"/>
                <a:ext cx="1386331" cy="387798"/>
                <a:chOff x="1262413" y="3411557"/>
                <a:chExt cx="1386331" cy="387798"/>
              </a:xfrm>
            </p:grpSpPr>
            <p:sp>
              <p:nvSpPr>
                <p:cNvPr id="128" name="TextBox 6"/>
                <p:cNvSpPr txBox="1"/>
                <p:nvPr/>
              </p:nvSpPr>
              <p:spPr>
                <a:xfrm>
                  <a:off x="1640632" y="3411557"/>
                  <a:ext cx="1008112" cy="3877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 fontAlgn="base" latinLnBrk="1">
                    <a:lnSpc>
                      <a:spcPct val="120000"/>
                    </a:lnSpc>
                    <a:spcAft>
                      <a:spcPct val="0"/>
                    </a:spcAft>
                    <a:buSzPct val="80000"/>
                    <a:defRPr/>
                  </a:pPr>
                  <a:r>
                    <a:rPr lang="ko-KR" altLang="en-US" sz="1600" b="1" dirty="0">
                      <a:gradFill>
                        <a:gsLst>
                          <a:gs pos="57500">
                            <a:schemeClr val="tx2">
                              <a:lumMod val="50000"/>
                            </a:schemeClr>
                          </a:gs>
                          <a:gs pos="75000">
                            <a:schemeClr val="tx2">
                              <a:lumMod val="50000"/>
                            </a:schemeClr>
                          </a:gs>
                        </a:gsLst>
                        <a:lin ang="5400000" scaled="0"/>
                      </a:gradFill>
                      <a:latin typeface="나눔바른고딕" pitchFamily="50" charset="-127"/>
                      <a:ea typeface="나눔바른고딕" pitchFamily="50" charset="-127"/>
                    </a:rPr>
                    <a:t>사업현황</a:t>
                  </a:r>
                  <a:endParaRPr lang="en-US" altLang="ko-KR" sz="1600" b="1" dirty="0">
                    <a:gradFill>
                      <a:gsLst>
                        <a:gs pos="57500">
                          <a:schemeClr val="tx2">
                            <a:lumMod val="50000"/>
                          </a:schemeClr>
                        </a:gs>
                        <a:gs pos="75000">
                          <a:schemeClr val="tx2">
                            <a:lumMod val="50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endParaRPr>
                </a:p>
              </p:txBody>
            </p:sp>
            <p:sp>
              <p:nvSpPr>
                <p:cNvPr id="129" name="TextBox 14"/>
                <p:cNvSpPr txBox="1"/>
                <p:nvPr/>
              </p:nvSpPr>
              <p:spPr>
                <a:xfrm>
                  <a:off x="1262413" y="3431433"/>
                  <a:ext cx="522235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7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rgbClr val="1C99CC"/>
                      </a:solidFill>
                    </a:rPr>
                    <a:t>03.</a:t>
                  </a:r>
                  <a:endParaRPr lang="ko-KR" altLang="en-US" sz="17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1C99CC"/>
                    </a:solidFill>
                  </a:endParaRPr>
                </a:p>
              </p:txBody>
            </p:sp>
          </p:grpSp>
          <p:cxnSp>
            <p:nvCxnSpPr>
              <p:cNvPr id="126" name="직선 연결선 125"/>
              <p:cNvCxnSpPr/>
              <p:nvPr/>
            </p:nvCxnSpPr>
            <p:spPr>
              <a:xfrm>
                <a:off x="344488" y="3265106"/>
                <a:ext cx="2282400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6"/>
              <p:cNvSpPr txBox="1"/>
              <p:nvPr/>
            </p:nvSpPr>
            <p:spPr>
              <a:xfrm>
                <a:off x="632520" y="3284984"/>
                <a:ext cx="1584176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indent="-228600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buAutoNum type="arabicPeriod"/>
                  <a:defRPr/>
                </a:pPr>
                <a:r>
                  <a:rPr lang="ko-KR" altLang="en-US" sz="1200" b="1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사업장 현황</a:t>
                </a:r>
                <a:endParaRPr lang="en-US" altLang="ko-KR" sz="12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endParaRPr>
              </a:p>
              <a:p>
                <a:pPr marL="228600" indent="-228600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buAutoNum type="arabicPeriod"/>
                  <a:defRPr/>
                </a:pPr>
                <a:r>
                  <a:rPr lang="ko-KR" altLang="en-US" sz="1200" b="1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제품 소개</a:t>
                </a:r>
                <a:endParaRPr lang="en-US" altLang="ko-KR" sz="12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</p:grpSp>
        <p:grpSp>
          <p:nvGrpSpPr>
            <p:cNvPr id="131" name="그룹 130"/>
            <p:cNvGrpSpPr/>
            <p:nvPr/>
          </p:nvGrpSpPr>
          <p:grpSpPr>
            <a:xfrm>
              <a:off x="1054756" y="3933056"/>
              <a:ext cx="2327866" cy="1147756"/>
              <a:chOff x="299022" y="2894358"/>
              <a:chExt cx="2327866" cy="1147756"/>
            </a:xfrm>
          </p:grpSpPr>
          <p:grpSp>
            <p:nvGrpSpPr>
              <p:cNvPr id="132" name="그룹 112"/>
              <p:cNvGrpSpPr/>
              <p:nvPr/>
            </p:nvGrpSpPr>
            <p:grpSpPr>
              <a:xfrm>
                <a:off x="299022" y="2894358"/>
                <a:ext cx="1386331" cy="387798"/>
                <a:chOff x="1262413" y="3411557"/>
                <a:chExt cx="1386331" cy="387798"/>
              </a:xfrm>
            </p:grpSpPr>
            <p:sp>
              <p:nvSpPr>
                <p:cNvPr id="135" name="TextBox 6"/>
                <p:cNvSpPr txBox="1"/>
                <p:nvPr/>
              </p:nvSpPr>
              <p:spPr>
                <a:xfrm>
                  <a:off x="1640632" y="3411557"/>
                  <a:ext cx="1008112" cy="3877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 fontAlgn="base" latinLnBrk="1">
                    <a:lnSpc>
                      <a:spcPct val="120000"/>
                    </a:lnSpc>
                    <a:spcAft>
                      <a:spcPct val="0"/>
                    </a:spcAft>
                    <a:buSzPct val="80000"/>
                    <a:defRPr/>
                  </a:pPr>
                  <a:r>
                    <a:rPr lang="ko-KR" altLang="en-US" sz="1600" b="1" dirty="0">
                      <a:gradFill>
                        <a:gsLst>
                          <a:gs pos="57500">
                            <a:schemeClr val="tx2">
                              <a:lumMod val="50000"/>
                            </a:schemeClr>
                          </a:gs>
                          <a:gs pos="75000">
                            <a:schemeClr val="tx2">
                              <a:lumMod val="50000"/>
                            </a:schemeClr>
                          </a:gs>
                        </a:gsLst>
                        <a:lin ang="5400000" scaled="0"/>
                      </a:gradFill>
                      <a:latin typeface="나눔바른고딕" pitchFamily="50" charset="-127"/>
                      <a:ea typeface="나눔바른고딕" pitchFamily="50" charset="-127"/>
                    </a:rPr>
                    <a:t>연구 개발</a:t>
                  </a:r>
                  <a:endParaRPr lang="en-US" altLang="ko-KR" sz="1600" b="1" dirty="0">
                    <a:gradFill>
                      <a:gsLst>
                        <a:gs pos="57500">
                          <a:schemeClr val="tx2">
                            <a:lumMod val="50000"/>
                          </a:schemeClr>
                        </a:gs>
                        <a:gs pos="75000">
                          <a:schemeClr val="tx2">
                            <a:lumMod val="50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endParaRPr>
                </a:p>
              </p:txBody>
            </p:sp>
            <p:sp>
              <p:nvSpPr>
                <p:cNvPr id="136" name="TextBox 14"/>
                <p:cNvSpPr txBox="1"/>
                <p:nvPr/>
              </p:nvSpPr>
              <p:spPr>
                <a:xfrm>
                  <a:off x="1262413" y="3431433"/>
                  <a:ext cx="522235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7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rgbClr val="1C99CC"/>
                      </a:solidFill>
                    </a:rPr>
                    <a:t>04.</a:t>
                  </a:r>
                  <a:endParaRPr lang="ko-KR" altLang="en-US" sz="17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1C99CC"/>
                    </a:solidFill>
                  </a:endParaRPr>
                </a:p>
              </p:txBody>
            </p:sp>
          </p:grpSp>
          <p:cxnSp>
            <p:nvCxnSpPr>
              <p:cNvPr id="133" name="직선 연결선 132"/>
              <p:cNvCxnSpPr/>
              <p:nvPr/>
            </p:nvCxnSpPr>
            <p:spPr>
              <a:xfrm>
                <a:off x="344488" y="3265106"/>
                <a:ext cx="2282400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TextBox 6"/>
              <p:cNvSpPr txBox="1"/>
              <p:nvPr/>
            </p:nvSpPr>
            <p:spPr>
              <a:xfrm>
                <a:off x="632520" y="3284984"/>
                <a:ext cx="1584176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indent="-228600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buAutoNum type="arabicPeriod"/>
                  <a:defRPr/>
                </a:pPr>
                <a:r>
                  <a:rPr lang="ko-KR" altLang="en-US" sz="1200" b="1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연구소 개요</a:t>
                </a:r>
                <a:endParaRPr lang="en-US" altLang="ko-KR" sz="12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endParaRPr>
              </a:p>
              <a:p>
                <a:pPr marL="228600" indent="-228600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buAutoNum type="arabicPeriod"/>
                  <a:defRPr/>
                </a:pPr>
                <a:r>
                  <a:rPr lang="ko-KR" altLang="en-US" sz="1200" b="1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연구 개발 </a:t>
                </a:r>
                <a:r>
                  <a:rPr lang="ko-KR" altLang="en-US" sz="1200" b="1" dirty="0" err="1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로드맵</a:t>
                </a:r>
                <a:endParaRPr lang="en-US" altLang="ko-KR" sz="12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endParaRPr>
              </a:p>
              <a:p>
                <a:pPr marL="228600" indent="-228600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buAutoNum type="arabicPeriod"/>
                  <a:defRPr/>
                </a:pPr>
                <a:r>
                  <a:rPr lang="ko-KR" altLang="en-US" sz="1200" b="1" dirty="0">
                    <a:gradFill>
                      <a:gsLst>
                        <a:gs pos="57500">
                          <a:schemeClr val="tx1">
                            <a:lumMod val="65000"/>
                            <a:lumOff val="35000"/>
                          </a:schemeClr>
                        </a:gs>
                        <a:gs pos="75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연구 현황</a:t>
                </a:r>
                <a:endParaRPr lang="en-US" altLang="ko-KR" sz="12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</p:grpSp>
      </p:grpSp>
      <p:sp>
        <p:nvSpPr>
          <p:cNvPr id="47" name="자유형 23"/>
          <p:cNvSpPr/>
          <p:nvPr/>
        </p:nvSpPr>
        <p:spPr>
          <a:xfrm flipV="1">
            <a:off x="1" y="1340769"/>
            <a:ext cx="4644307" cy="705053"/>
          </a:xfrm>
          <a:custGeom>
            <a:avLst/>
            <a:gdLst/>
            <a:ahLst/>
            <a:cxnLst/>
            <a:rect l="l" t="t" r="r" b="b"/>
            <a:pathLst>
              <a:path w="4644307" h="705053">
                <a:moveTo>
                  <a:pt x="0" y="705053"/>
                </a:moveTo>
                <a:lnTo>
                  <a:pt x="4428717" y="705053"/>
                </a:lnTo>
                <a:lnTo>
                  <a:pt x="4644307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25370"/>
              </a:gs>
              <a:gs pos="50000">
                <a:srgbClr val="1E88B8"/>
              </a:gs>
              <a:gs pos="100000">
                <a:srgbClr val="2199CC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1" name="직사각형 50"/>
          <p:cNvSpPr/>
          <p:nvPr/>
        </p:nvSpPr>
        <p:spPr>
          <a:xfrm>
            <a:off x="1136576" y="1397920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1043056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CONTENTS</a:t>
            </a:r>
          </a:p>
        </p:txBody>
      </p:sp>
      <p:grpSp>
        <p:nvGrpSpPr>
          <p:cNvPr id="38" name="그룹 37"/>
          <p:cNvGrpSpPr/>
          <p:nvPr/>
        </p:nvGrpSpPr>
        <p:grpSpPr>
          <a:xfrm>
            <a:off x="8841432" y="466700"/>
            <a:ext cx="877578" cy="651739"/>
            <a:chOff x="8778050" y="387412"/>
            <a:chExt cx="940960" cy="696523"/>
          </a:xfrm>
        </p:grpSpPr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372" b="97107" l="697" r="98490">
                          <a14:foregroundMark x1="7782" y1="42975" x2="7782" y2="42975"/>
                          <a14:foregroundMark x1="19744" y1="38017" x2="19744" y2="38017"/>
                          <a14:foregroundMark x1="33217" y1="14463" x2="33217" y2="14463"/>
                          <a14:foregroundMark x1="44367" y1="32645" x2="44367" y2="32645"/>
                          <a14:foregroundMark x1="33682" y1="76860" x2="33682" y2="76860"/>
                          <a14:foregroundMark x1="58188" y1="33058" x2="58188" y2="33058"/>
                          <a14:foregroundMark x1="69919" y1="38017" x2="69919" y2="38017"/>
                          <a14:foregroundMark x1="57491" y1="78512" x2="57491" y2="78512"/>
                          <a14:foregroundMark x1="83508" y1="69421" x2="83508" y2="694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78050" y="819460"/>
              <a:ext cx="940960" cy="264475"/>
            </a:xfrm>
            <a:prstGeom prst="rect">
              <a:avLst/>
            </a:prstGeom>
          </p:spPr>
        </p:pic>
        <p:pic>
          <p:nvPicPr>
            <p:cNvPr id="41" name="그림 4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8" b="98731" l="4425" r="95575">
                          <a14:foregroundMark x1="39823" y1="13198" x2="39823" y2="13198"/>
                          <a14:foregroundMark x1="56637" y1="24873" x2="56637" y2="24873"/>
                          <a14:foregroundMark x1="45796" y1="72335" x2="45796" y2="72335"/>
                          <a14:foregroundMark x1="61283" y1="83756" x2="61283" y2="83756"/>
                          <a14:foregroundMark x1="81195" y1="41624" x2="81195" y2="41624"/>
                          <a14:foregroundMark x1="42920" y1="40355" x2="42920" y2="40355"/>
                          <a14:foregroundMark x1="23009" y1="57614" x2="23009" y2="576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18254" y="387412"/>
              <a:ext cx="442568" cy="38577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그림 6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21" y="5726445"/>
            <a:ext cx="6334774" cy="2098394"/>
          </a:xfrm>
          <a:prstGeom prst="rect">
            <a:avLst/>
          </a:prstGeom>
        </p:spPr>
      </p:pic>
      <p:pic>
        <p:nvPicPr>
          <p:cNvPr id="75" name="그림 7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857" y="4572414"/>
            <a:ext cx="8913440" cy="2232552"/>
          </a:xfrm>
          <a:prstGeom prst="rect">
            <a:avLst/>
          </a:prstGeom>
        </p:spPr>
      </p:pic>
      <p:pic>
        <p:nvPicPr>
          <p:cNvPr id="185" name="Picture 3" descr="D:\모자람\JM컴즈\작업물\작업7\재료\dadad.jpg"/>
          <p:cNvPicPr preferRelativeResize="0"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4083" y="5199803"/>
            <a:ext cx="1745307" cy="972000"/>
          </a:xfrm>
          <a:prstGeom prst="rect">
            <a:avLst/>
          </a:prstGeom>
          <a:noFill/>
        </p:spPr>
      </p:pic>
      <p:pic>
        <p:nvPicPr>
          <p:cNvPr id="184" name="Picture 5" descr="D:\모자람\JM컴즈\작업물\작업7\재료\group_img_04.jpg"/>
          <p:cNvPicPr preferRelativeResize="0"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84647" y="3911869"/>
            <a:ext cx="1750814" cy="972000"/>
          </a:xfrm>
          <a:prstGeom prst="rect">
            <a:avLst/>
          </a:prstGeom>
          <a:noFill/>
        </p:spPr>
      </p:pic>
      <p:pic>
        <p:nvPicPr>
          <p:cNvPr id="183" name="Picture 4" descr="D:\모자람\JM컴즈\작업물\작업7\재료\fsfsf.jpg"/>
          <p:cNvPicPr preferRelativeResize="0"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75037" y="3910383"/>
            <a:ext cx="1738800" cy="972000"/>
          </a:xfrm>
          <a:prstGeom prst="rect">
            <a:avLst/>
          </a:prstGeom>
          <a:noFill/>
        </p:spPr>
      </p:pic>
      <p:pic>
        <p:nvPicPr>
          <p:cNvPr id="182" name="그림 181" descr="캄텍.JPG"/>
          <p:cNvPicPr preferRelativeResize="0"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71005" y="3910383"/>
            <a:ext cx="1738800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그림 180" descr="서한산업.jpg"/>
          <p:cNvPicPr preferRelativeResize="0">
            <a:picLocks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44083" y="3875080"/>
            <a:ext cx="1746000" cy="10123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직선 연결선 45"/>
          <p:cNvCxnSpPr/>
          <p:nvPr/>
        </p:nvCxnSpPr>
        <p:spPr>
          <a:xfrm>
            <a:off x="1602358" y="864304"/>
            <a:ext cx="8035488" cy="0"/>
          </a:xfrm>
          <a:prstGeom prst="line">
            <a:avLst/>
          </a:prstGeom>
          <a:ln w="25400" cap="rnd">
            <a:solidFill>
              <a:srgbClr val="2199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직사각형 105"/>
          <p:cNvSpPr/>
          <p:nvPr/>
        </p:nvSpPr>
        <p:spPr>
          <a:xfrm>
            <a:off x="9490075" y="6453336"/>
            <a:ext cx="425529" cy="3508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400" b="1" dirty="0">
                <a:gradFill>
                  <a:gsLst>
                    <a:gs pos="57500">
                      <a:schemeClr val="tx1">
                        <a:lumMod val="50000"/>
                        <a:lumOff val="50000"/>
                      </a:schemeClr>
                    </a:gs>
                    <a:gs pos="75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18</a:t>
            </a:r>
            <a:endParaRPr lang="ko-KR" altLang="en-US" sz="1400" b="1" dirty="0">
              <a:gradFill>
                <a:gsLst>
                  <a:gs pos="57500">
                    <a:schemeClr val="tx1">
                      <a:lumMod val="50000"/>
                      <a:lumOff val="50000"/>
                    </a:schemeClr>
                  </a:gs>
                  <a:gs pos="75000">
                    <a:schemeClr val="tx1">
                      <a:lumMod val="50000"/>
                      <a:lumOff val="50000"/>
                    </a:schemeClr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8" name="다이아몬드 37"/>
          <p:cNvSpPr/>
          <p:nvPr/>
        </p:nvSpPr>
        <p:spPr>
          <a:xfrm>
            <a:off x="368871" y="206474"/>
            <a:ext cx="1252537" cy="1317625"/>
          </a:xfrm>
          <a:prstGeom prst="diamond">
            <a:avLst/>
          </a:prstGeom>
          <a:solidFill>
            <a:srgbClr val="105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다이아몬드 38"/>
          <p:cNvSpPr/>
          <p:nvPr/>
        </p:nvSpPr>
        <p:spPr>
          <a:xfrm>
            <a:off x="487933" y="331887"/>
            <a:ext cx="1014413" cy="1066800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87933" y="577949"/>
            <a:ext cx="1008063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2800" b="1" dirty="0">
                <a:gradFill>
                  <a:gsLst>
                    <a:gs pos="57500">
                      <a:srgbClr val="1050A0"/>
                    </a:gs>
                    <a:gs pos="75000">
                      <a:srgbClr val="1050A0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05</a:t>
            </a:r>
            <a:endParaRPr lang="ko-KR" altLang="en-US" sz="2800" b="1" dirty="0">
              <a:gradFill>
                <a:gsLst>
                  <a:gs pos="57500">
                    <a:srgbClr val="1050A0"/>
                  </a:gs>
                  <a:gs pos="75000">
                    <a:srgbClr val="1050A0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0" name="TextBox 6"/>
          <p:cNvSpPr txBox="1"/>
          <p:nvPr/>
        </p:nvSpPr>
        <p:spPr>
          <a:xfrm>
            <a:off x="1640632" y="346030"/>
            <a:ext cx="1512168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2400" b="1" spc="-150" dirty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계열사</a:t>
            </a:r>
            <a:endParaRPr lang="en-US" altLang="ko-KR" sz="2400" b="1" spc="-150" dirty="0">
              <a:gradFill>
                <a:gsLst>
                  <a:gs pos="57500">
                    <a:schemeClr val="tx2">
                      <a:lumMod val="50000"/>
                    </a:schemeClr>
                  </a:gs>
                  <a:gs pos="75000">
                    <a:schemeClr val="tx2">
                      <a:lumMod val="50000"/>
                    </a:schemeClr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2" name="텍스트 개체 틀 32"/>
          <p:cNvSpPr txBox="1">
            <a:spLocks/>
          </p:cNvSpPr>
          <p:nvPr/>
        </p:nvSpPr>
        <p:spPr>
          <a:xfrm>
            <a:off x="2544462" y="495114"/>
            <a:ext cx="3845258" cy="375242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| Affiliated companies 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1948991" y="1460542"/>
            <a:ext cx="7186470" cy="559015"/>
            <a:chOff x="1877073" y="1460542"/>
            <a:chExt cx="7186470" cy="559015"/>
          </a:xfrm>
        </p:grpSpPr>
        <p:grpSp>
          <p:nvGrpSpPr>
            <p:cNvPr id="24" name="그룹 23"/>
            <p:cNvGrpSpPr/>
            <p:nvPr/>
          </p:nvGrpSpPr>
          <p:grpSpPr>
            <a:xfrm>
              <a:off x="1877073" y="1460542"/>
              <a:ext cx="7186470" cy="559015"/>
              <a:chOff x="1877073" y="6001994"/>
              <a:chExt cx="7186470" cy="559015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877073" y="6001994"/>
                <a:ext cx="7186470" cy="559015"/>
              </a:xfrm>
              <a:prstGeom prst="rect">
                <a:avLst/>
              </a:prstGeom>
              <a:gradFill flip="none" rotWithShape="1">
                <a:gsLst>
                  <a:gs pos="0">
                    <a:srgbClr val="1F497D">
                      <a:lumMod val="60000"/>
                      <a:lumOff val="40000"/>
                    </a:srgbClr>
                  </a:gs>
                  <a:gs pos="36000">
                    <a:srgbClr val="0070C0"/>
                  </a:gs>
                  <a:gs pos="55000">
                    <a:srgbClr val="1F497D">
                      <a:lumMod val="60000"/>
                      <a:lumOff val="40000"/>
                    </a:srgbClr>
                  </a:gs>
                  <a:gs pos="90000">
                    <a:srgbClr val="00B0F0"/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7" name="타원 26"/>
              <p:cNvSpPr/>
              <p:nvPr/>
            </p:nvSpPr>
            <p:spPr>
              <a:xfrm>
                <a:off x="2031358" y="6227501"/>
                <a:ext cx="108000" cy="108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8" name="타원 27"/>
              <p:cNvSpPr/>
              <p:nvPr/>
            </p:nvSpPr>
            <p:spPr>
              <a:xfrm>
                <a:off x="8800110" y="6227501"/>
                <a:ext cx="108000" cy="108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sp>
          <p:nvSpPr>
            <p:cNvPr id="25" name="TextBox 6"/>
            <p:cNvSpPr txBox="1"/>
            <p:nvPr/>
          </p:nvSpPr>
          <p:spPr>
            <a:xfrm>
              <a:off x="2139358" y="1551910"/>
              <a:ext cx="6660752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ko-KR" altLang="en-US" sz="16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charset="-127"/>
                  <a:ea typeface="나눔바른고딕" charset="-127"/>
                </a:rPr>
                <a:t>국내 계열사</a:t>
              </a:r>
            </a:p>
          </p:txBody>
        </p:sp>
      </p:grpSp>
      <p:pic>
        <p:nvPicPr>
          <p:cNvPr id="129" name="그림 128" descr="서한산업.jpg"/>
          <p:cNvPicPr preferRelativeResize="0">
            <a:picLocks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1947842" y="2602482"/>
            <a:ext cx="1746000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Picture 2" descr="D:\모자람\JM컴즈\작업물\작업7\재료\introduce_img_01.jpg"/>
          <p:cNvPicPr preferRelativeResize="0"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3378" y="2609743"/>
            <a:ext cx="1746000" cy="972000"/>
          </a:xfrm>
          <a:prstGeom prst="rect">
            <a:avLst/>
          </a:prstGeom>
          <a:noFill/>
        </p:spPr>
      </p:pic>
      <p:pic>
        <p:nvPicPr>
          <p:cNvPr id="131" name="그림 130" descr="엠테스.JPG"/>
          <p:cNvPicPr preferRelativeResize="0">
            <a:picLocks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71063" y="2609743"/>
            <a:ext cx="1746000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그림 131" descr="서한워너.jpg"/>
          <p:cNvPicPr preferRelativeResize="0">
            <a:picLocks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89461" y="2609743"/>
            <a:ext cx="1746000" cy="972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그룹 136"/>
          <p:cNvGrpSpPr/>
          <p:nvPr/>
        </p:nvGrpSpPr>
        <p:grpSpPr>
          <a:xfrm>
            <a:off x="1947843" y="2321531"/>
            <a:ext cx="1742834" cy="287002"/>
            <a:chOff x="2106724" y="2241531"/>
            <a:chExt cx="3354077" cy="287002"/>
          </a:xfrm>
        </p:grpSpPr>
        <p:sp>
          <p:nvSpPr>
            <p:cNvPr id="138" name="직사각형 137"/>
            <p:cNvSpPr>
              <a:spLocks noChangeArrowheads="1"/>
            </p:cNvSpPr>
            <p:nvPr/>
          </p:nvSpPr>
          <p:spPr bwMode="auto">
            <a:xfrm>
              <a:off x="2106724" y="2261690"/>
              <a:ext cx="3351600" cy="264234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39" name="Rectangle 304"/>
            <p:cNvSpPr>
              <a:spLocks noChangeArrowheads="1"/>
            </p:cNvSpPr>
            <p:nvPr/>
          </p:nvSpPr>
          <p:spPr bwMode="auto">
            <a:xfrm>
              <a:off x="2116248" y="2241531"/>
              <a:ext cx="3344553" cy="2870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ko-KR" altLang="en-US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서울사무소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(</a:t>
              </a:r>
              <a:r>
                <a:rPr lang="ko-KR" altLang="en-US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서울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) ·</a:t>
              </a:r>
            </a:p>
          </p:txBody>
        </p:sp>
      </p:grpSp>
      <p:grpSp>
        <p:nvGrpSpPr>
          <p:cNvPr id="140" name="그룹 139"/>
          <p:cNvGrpSpPr/>
          <p:nvPr/>
        </p:nvGrpSpPr>
        <p:grpSpPr>
          <a:xfrm>
            <a:off x="3767175" y="2321531"/>
            <a:ext cx="1742834" cy="287002"/>
            <a:chOff x="2106724" y="2241531"/>
            <a:chExt cx="3354077" cy="287002"/>
          </a:xfrm>
        </p:grpSpPr>
        <p:sp>
          <p:nvSpPr>
            <p:cNvPr id="141" name="직사각형 140"/>
            <p:cNvSpPr>
              <a:spLocks noChangeArrowheads="1"/>
            </p:cNvSpPr>
            <p:nvPr/>
          </p:nvSpPr>
          <p:spPr bwMode="auto">
            <a:xfrm>
              <a:off x="2106724" y="2261690"/>
              <a:ext cx="3351600" cy="264234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42" name="Rectangle 304"/>
            <p:cNvSpPr>
              <a:spLocks noChangeArrowheads="1"/>
            </p:cNvSpPr>
            <p:nvPr/>
          </p:nvSpPr>
          <p:spPr bwMode="auto">
            <a:xfrm>
              <a:off x="2116248" y="2241531"/>
              <a:ext cx="3344553" cy="2870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ko-KR" altLang="en-US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서한기술연구소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(</a:t>
              </a:r>
              <a:r>
                <a:rPr lang="ko-KR" altLang="en-US" sz="1100" b="1" dirty="0" err="1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동탄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) ·</a:t>
              </a:r>
            </a:p>
          </p:txBody>
        </p:sp>
      </p:grpSp>
      <p:grpSp>
        <p:nvGrpSpPr>
          <p:cNvPr id="143" name="그룹 142"/>
          <p:cNvGrpSpPr/>
          <p:nvPr/>
        </p:nvGrpSpPr>
        <p:grpSpPr>
          <a:xfrm>
            <a:off x="5572894" y="2321531"/>
            <a:ext cx="1742834" cy="287002"/>
            <a:chOff x="2106724" y="2241531"/>
            <a:chExt cx="3354077" cy="287002"/>
          </a:xfrm>
        </p:grpSpPr>
        <p:sp>
          <p:nvSpPr>
            <p:cNvPr id="144" name="직사각형 143"/>
            <p:cNvSpPr>
              <a:spLocks noChangeArrowheads="1"/>
            </p:cNvSpPr>
            <p:nvPr/>
          </p:nvSpPr>
          <p:spPr bwMode="auto">
            <a:xfrm>
              <a:off x="2106724" y="2261690"/>
              <a:ext cx="3351600" cy="264234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45" name="Rectangle 304"/>
            <p:cNvSpPr>
              <a:spLocks noChangeArrowheads="1"/>
            </p:cNvSpPr>
            <p:nvPr/>
          </p:nvSpPr>
          <p:spPr bwMode="auto">
            <a:xfrm>
              <a:off x="2116248" y="2241531"/>
              <a:ext cx="3344553" cy="2870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ko-KR" altLang="en-US" sz="1100" b="1" dirty="0" err="1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엠테스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(</a:t>
              </a:r>
              <a:r>
                <a:rPr lang="ko-KR" altLang="en-US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안산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) ·</a:t>
              </a:r>
            </a:p>
          </p:txBody>
        </p:sp>
      </p:grpSp>
      <p:grpSp>
        <p:nvGrpSpPr>
          <p:cNvPr id="146" name="그룹 145"/>
          <p:cNvGrpSpPr/>
          <p:nvPr/>
        </p:nvGrpSpPr>
        <p:grpSpPr>
          <a:xfrm>
            <a:off x="7385067" y="2322653"/>
            <a:ext cx="1753200" cy="295466"/>
            <a:chOff x="2106722" y="2241531"/>
            <a:chExt cx="3374026" cy="295466"/>
          </a:xfrm>
        </p:grpSpPr>
        <p:sp>
          <p:nvSpPr>
            <p:cNvPr id="147" name="직사각형 146"/>
            <p:cNvSpPr>
              <a:spLocks noChangeArrowheads="1"/>
            </p:cNvSpPr>
            <p:nvPr/>
          </p:nvSpPr>
          <p:spPr bwMode="auto">
            <a:xfrm>
              <a:off x="2106722" y="2261690"/>
              <a:ext cx="3374026" cy="264234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48" name="Rectangle 304"/>
            <p:cNvSpPr>
              <a:spLocks noChangeArrowheads="1"/>
            </p:cNvSpPr>
            <p:nvPr/>
          </p:nvSpPr>
          <p:spPr bwMode="auto">
            <a:xfrm>
              <a:off x="2116248" y="2241531"/>
              <a:ext cx="3344552" cy="2954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서한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Warner(</a:t>
              </a:r>
              <a:r>
                <a:rPr lang="ko-KR" altLang="en-US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평택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) ·</a:t>
              </a:r>
            </a:p>
          </p:txBody>
        </p:sp>
      </p:grpSp>
      <p:grpSp>
        <p:nvGrpSpPr>
          <p:cNvPr id="153" name="그룹 152"/>
          <p:cNvGrpSpPr/>
          <p:nvPr/>
        </p:nvGrpSpPr>
        <p:grpSpPr>
          <a:xfrm>
            <a:off x="1947843" y="3626945"/>
            <a:ext cx="1742834" cy="287002"/>
            <a:chOff x="2106724" y="2241531"/>
            <a:chExt cx="3354077" cy="287002"/>
          </a:xfrm>
        </p:grpSpPr>
        <p:sp>
          <p:nvSpPr>
            <p:cNvPr id="154" name="직사각형 153"/>
            <p:cNvSpPr>
              <a:spLocks noChangeArrowheads="1"/>
            </p:cNvSpPr>
            <p:nvPr/>
          </p:nvSpPr>
          <p:spPr bwMode="auto">
            <a:xfrm>
              <a:off x="2106724" y="2261690"/>
              <a:ext cx="3351600" cy="264234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55" name="Rectangle 304"/>
            <p:cNvSpPr>
              <a:spLocks noChangeArrowheads="1"/>
            </p:cNvSpPr>
            <p:nvPr/>
          </p:nvSpPr>
          <p:spPr bwMode="auto">
            <a:xfrm>
              <a:off x="2116248" y="2241531"/>
              <a:ext cx="3344553" cy="2870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ko-KR" altLang="en-US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서한산업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(</a:t>
              </a:r>
              <a:r>
                <a:rPr lang="ko-KR" altLang="en-US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진천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) ·</a:t>
              </a:r>
            </a:p>
          </p:txBody>
        </p:sp>
      </p:grpSp>
      <p:grpSp>
        <p:nvGrpSpPr>
          <p:cNvPr id="156" name="그룹 155"/>
          <p:cNvGrpSpPr/>
          <p:nvPr/>
        </p:nvGrpSpPr>
        <p:grpSpPr>
          <a:xfrm>
            <a:off x="3767175" y="3626945"/>
            <a:ext cx="1742834" cy="287002"/>
            <a:chOff x="2106724" y="2241531"/>
            <a:chExt cx="3354077" cy="287002"/>
          </a:xfrm>
        </p:grpSpPr>
        <p:sp>
          <p:nvSpPr>
            <p:cNvPr id="157" name="직사각형 156"/>
            <p:cNvSpPr>
              <a:spLocks noChangeArrowheads="1"/>
            </p:cNvSpPr>
            <p:nvPr/>
          </p:nvSpPr>
          <p:spPr bwMode="auto">
            <a:xfrm>
              <a:off x="2106724" y="2261690"/>
              <a:ext cx="3351600" cy="264234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58" name="Rectangle 304"/>
            <p:cNvSpPr>
              <a:spLocks noChangeArrowheads="1"/>
            </p:cNvSpPr>
            <p:nvPr/>
          </p:nvSpPr>
          <p:spPr bwMode="auto">
            <a:xfrm>
              <a:off x="2116248" y="2241531"/>
              <a:ext cx="3344553" cy="2870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ko-KR" altLang="en-US" sz="1100" b="1" dirty="0" err="1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캄텍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(</a:t>
              </a:r>
              <a:r>
                <a:rPr lang="ko-KR" altLang="en-US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진천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) ·</a:t>
              </a:r>
            </a:p>
          </p:txBody>
        </p:sp>
      </p:grpSp>
      <p:grpSp>
        <p:nvGrpSpPr>
          <p:cNvPr id="159" name="그룹 158"/>
          <p:cNvGrpSpPr/>
          <p:nvPr/>
        </p:nvGrpSpPr>
        <p:grpSpPr>
          <a:xfrm>
            <a:off x="5572894" y="3626945"/>
            <a:ext cx="1742834" cy="287002"/>
            <a:chOff x="2106724" y="2241531"/>
            <a:chExt cx="3354077" cy="287002"/>
          </a:xfrm>
        </p:grpSpPr>
        <p:sp>
          <p:nvSpPr>
            <p:cNvPr id="160" name="직사각형 159"/>
            <p:cNvSpPr>
              <a:spLocks noChangeArrowheads="1"/>
            </p:cNvSpPr>
            <p:nvPr/>
          </p:nvSpPr>
          <p:spPr bwMode="auto">
            <a:xfrm>
              <a:off x="2106724" y="2261690"/>
              <a:ext cx="3351600" cy="264234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61" name="Rectangle 304"/>
            <p:cNvSpPr>
              <a:spLocks noChangeArrowheads="1"/>
            </p:cNvSpPr>
            <p:nvPr/>
          </p:nvSpPr>
          <p:spPr bwMode="auto">
            <a:xfrm>
              <a:off x="2116248" y="2241531"/>
              <a:ext cx="3344553" cy="2870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ko-KR" altLang="en-US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서한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ENP(</a:t>
              </a:r>
              <a:r>
                <a:rPr lang="ko-KR" altLang="en-US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경주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) ·</a:t>
              </a:r>
            </a:p>
          </p:txBody>
        </p:sp>
      </p:grpSp>
      <p:grpSp>
        <p:nvGrpSpPr>
          <p:cNvPr id="162" name="그룹 161"/>
          <p:cNvGrpSpPr/>
          <p:nvPr/>
        </p:nvGrpSpPr>
        <p:grpSpPr>
          <a:xfrm>
            <a:off x="7385067" y="3628067"/>
            <a:ext cx="1753200" cy="295466"/>
            <a:chOff x="2106722" y="2241531"/>
            <a:chExt cx="3374026" cy="295466"/>
          </a:xfrm>
        </p:grpSpPr>
        <p:sp>
          <p:nvSpPr>
            <p:cNvPr id="163" name="직사각형 162"/>
            <p:cNvSpPr>
              <a:spLocks noChangeArrowheads="1"/>
            </p:cNvSpPr>
            <p:nvPr/>
          </p:nvSpPr>
          <p:spPr bwMode="auto">
            <a:xfrm>
              <a:off x="2106722" y="2261690"/>
              <a:ext cx="3374026" cy="264234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64" name="Rectangle 304"/>
            <p:cNvSpPr>
              <a:spLocks noChangeArrowheads="1"/>
            </p:cNvSpPr>
            <p:nvPr/>
          </p:nvSpPr>
          <p:spPr bwMode="auto">
            <a:xfrm>
              <a:off x="2116248" y="2241531"/>
              <a:ext cx="3344552" cy="2954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ko-KR" altLang="en-US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서한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NTN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베어링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(</a:t>
              </a:r>
              <a:r>
                <a:rPr lang="ko-KR" altLang="en-US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경주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) ·</a:t>
              </a:r>
            </a:p>
          </p:txBody>
        </p:sp>
      </p:grpSp>
      <p:grpSp>
        <p:nvGrpSpPr>
          <p:cNvPr id="169" name="그룹 168"/>
          <p:cNvGrpSpPr/>
          <p:nvPr/>
        </p:nvGrpSpPr>
        <p:grpSpPr>
          <a:xfrm>
            <a:off x="1947843" y="4927585"/>
            <a:ext cx="1742834" cy="287002"/>
            <a:chOff x="2106724" y="2241531"/>
            <a:chExt cx="3354077" cy="287002"/>
          </a:xfrm>
        </p:grpSpPr>
        <p:sp>
          <p:nvSpPr>
            <p:cNvPr id="170" name="직사각형 169"/>
            <p:cNvSpPr>
              <a:spLocks noChangeArrowheads="1"/>
            </p:cNvSpPr>
            <p:nvPr/>
          </p:nvSpPr>
          <p:spPr bwMode="auto">
            <a:xfrm>
              <a:off x="2106724" y="2261690"/>
              <a:ext cx="3351600" cy="264234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 dirty="0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71" name="Rectangle 304"/>
            <p:cNvSpPr>
              <a:spLocks noChangeArrowheads="1"/>
            </p:cNvSpPr>
            <p:nvPr/>
          </p:nvSpPr>
          <p:spPr bwMode="auto">
            <a:xfrm>
              <a:off x="2116248" y="2241531"/>
              <a:ext cx="3344553" cy="2870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ko-KR" altLang="en-US" sz="1100" b="1" dirty="0" err="1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한국프랜지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(</a:t>
              </a:r>
              <a:r>
                <a:rPr lang="ko-KR" altLang="en-US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울산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) ·</a:t>
              </a:r>
            </a:p>
          </p:txBody>
        </p:sp>
      </p:grpSp>
      <p:grpSp>
        <p:nvGrpSpPr>
          <p:cNvPr id="172" name="그룹 171"/>
          <p:cNvGrpSpPr/>
          <p:nvPr/>
        </p:nvGrpSpPr>
        <p:grpSpPr>
          <a:xfrm>
            <a:off x="3767175" y="4927585"/>
            <a:ext cx="1742834" cy="295466"/>
            <a:chOff x="2106724" y="2241531"/>
            <a:chExt cx="3354077" cy="295466"/>
          </a:xfrm>
        </p:grpSpPr>
        <p:sp>
          <p:nvSpPr>
            <p:cNvPr id="173" name="직사각형 172"/>
            <p:cNvSpPr>
              <a:spLocks noChangeArrowheads="1"/>
            </p:cNvSpPr>
            <p:nvPr/>
          </p:nvSpPr>
          <p:spPr bwMode="auto">
            <a:xfrm>
              <a:off x="2106724" y="2261690"/>
              <a:ext cx="3351600" cy="264234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74" name="Rectangle 304"/>
            <p:cNvSpPr>
              <a:spLocks noChangeArrowheads="1"/>
            </p:cNvSpPr>
            <p:nvPr/>
          </p:nvSpPr>
          <p:spPr bwMode="auto">
            <a:xfrm>
              <a:off x="2116248" y="2241531"/>
              <a:ext cx="3344553" cy="2954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AMG (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경주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) 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</a:t>
              </a:r>
            </a:p>
          </p:txBody>
        </p:sp>
      </p:grpSp>
      <p:pic>
        <p:nvPicPr>
          <p:cNvPr id="194" name="그림 193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43" y="1019290"/>
            <a:ext cx="2222929" cy="999776"/>
          </a:xfrm>
          <a:prstGeom prst="rect">
            <a:avLst/>
          </a:prstGeom>
        </p:spPr>
      </p:pic>
      <p:pic>
        <p:nvPicPr>
          <p:cNvPr id="63" name="그림 62" descr="ㅇㄴㅇㅁㅇ.png"/>
          <p:cNvPicPr>
            <a:picLocks noChangeAspect="1"/>
          </p:cNvPicPr>
          <p:nvPr/>
        </p:nvPicPr>
        <p:blipFill rotWithShape="1">
          <a:blip r:embed="rId15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89" y="6568777"/>
            <a:ext cx="672287" cy="166070"/>
          </a:xfrm>
          <a:prstGeom prst="rect">
            <a:avLst/>
          </a:prstGeom>
        </p:spPr>
      </p:pic>
      <p:pic>
        <p:nvPicPr>
          <p:cNvPr id="61" name="그림 40" descr="DSC04488.JPG"/>
          <p:cNvPicPr preferRelativeResize="0"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5" t="7578" r="8549" b="33327"/>
          <a:stretch>
            <a:fillRect/>
          </a:stretch>
        </p:blipFill>
        <p:spPr bwMode="auto">
          <a:xfrm>
            <a:off x="3771005" y="5220604"/>
            <a:ext cx="1737718" cy="95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그림 6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186" y="4717664"/>
            <a:ext cx="6334774" cy="2098394"/>
          </a:xfrm>
          <a:prstGeom prst="rect">
            <a:avLst/>
          </a:prstGeom>
        </p:spPr>
      </p:pic>
      <p:pic>
        <p:nvPicPr>
          <p:cNvPr id="65" name="그림 64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888" y="5074363"/>
            <a:ext cx="5030233" cy="16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2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그림 7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60" y="4574484"/>
            <a:ext cx="8913440" cy="2232552"/>
          </a:xfrm>
          <a:prstGeom prst="rect">
            <a:avLst/>
          </a:prstGeom>
        </p:spPr>
      </p:pic>
      <p:pic>
        <p:nvPicPr>
          <p:cNvPr id="66" name="그림 65" descr="지구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168" y="4468619"/>
            <a:ext cx="3440830" cy="195771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888" y="5074363"/>
            <a:ext cx="5030233" cy="166626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0" y="4717664"/>
            <a:ext cx="6334774" cy="2098394"/>
          </a:xfrm>
          <a:prstGeom prst="rect">
            <a:avLst/>
          </a:prstGeom>
        </p:spPr>
      </p:pic>
      <p:pic>
        <p:nvPicPr>
          <p:cNvPr id="64" name="그림 63" descr="서한NTN북경.JPG"/>
          <p:cNvPicPr preferRelativeResize="0"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71399" y="2611511"/>
            <a:ext cx="1751681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그림 60" descr="서한산업.jpg"/>
          <p:cNvPicPr preferRelativeResize="0"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43267" y="2614141"/>
            <a:ext cx="1745822" cy="9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직선 연결선 45"/>
          <p:cNvCxnSpPr/>
          <p:nvPr/>
        </p:nvCxnSpPr>
        <p:spPr>
          <a:xfrm>
            <a:off x="1602358" y="864304"/>
            <a:ext cx="8035488" cy="0"/>
          </a:xfrm>
          <a:prstGeom prst="line">
            <a:avLst/>
          </a:prstGeom>
          <a:ln w="25400" cap="rnd">
            <a:solidFill>
              <a:srgbClr val="2199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직사각형 105"/>
          <p:cNvSpPr/>
          <p:nvPr/>
        </p:nvSpPr>
        <p:spPr>
          <a:xfrm>
            <a:off x="9490075" y="6453336"/>
            <a:ext cx="425529" cy="3508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400" b="1" dirty="0">
                <a:gradFill>
                  <a:gsLst>
                    <a:gs pos="57500">
                      <a:schemeClr val="tx1">
                        <a:lumMod val="50000"/>
                        <a:lumOff val="50000"/>
                      </a:schemeClr>
                    </a:gs>
                    <a:gs pos="75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19</a:t>
            </a:r>
            <a:endParaRPr lang="ko-KR" altLang="en-US" sz="1400" b="1" dirty="0">
              <a:gradFill>
                <a:gsLst>
                  <a:gs pos="57500">
                    <a:schemeClr val="tx1">
                      <a:lumMod val="50000"/>
                      <a:lumOff val="50000"/>
                    </a:schemeClr>
                  </a:gs>
                  <a:gs pos="75000">
                    <a:schemeClr val="tx1">
                      <a:lumMod val="50000"/>
                      <a:lumOff val="50000"/>
                    </a:schemeClr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8" name="다이아몬드 37"/>
          <p:cNvSpPr/>
          <p:nvPr/>
        </p:nvSpPr>
        <p:spPr>
          <a:xfrm>
            <a:off x="368871" y="206474"/>
            <a:ext cx="1252537" cy="1317625"/>
          </a:xfrm>
          <a:prstGeom prst="diamond">
            <a:avLst/>
          </a:prstGeom>
          <a:solidFill>
            <a:srgbClr val="105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다이아몬드 38"/>
          <p:cNvSpPr/>
          <p:nvPr/>
        </p:nvSpPr>
        <p:spPr>
          <a:xfrm>
            <a:off x="487933" y="331887"/>
            <a:ext cx="1014413" cy="1066800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87933" y="577949"/>
            <a:ext cx="1008063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2800" b="1" dirty="0">
                <a:gradFill>
                  <a:gsLst>
                    <a:gs pos="57500">
                      <a:srgbClr val="1050A0"/>
                    </a:gs>
                    <a:gs pos="75000">
                      <a:srgbClr val="1050A0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05</a:t>
            </a:r>
            <a:endParaRPr lang="ko-KR" altLang="en-US" sz="2800" b="1" dirty="0">
              <a:gradFill>
                <a:gsLst>
                  <a:gs pos="57500">
                    <a:srgbClr val="1050A0"/>
                  </a:gs>
                  <a:gs pos="75000">
                    <a:srgbClr val="1050A0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0" name="TextBox 6"/>
          <p:cNvSpPr txBox="1"/>
          <p:nvPr/>
        </p:nvSpPr>
        <p:spPr>
          <a:xfrm>
            <a:off x="1640632" y="346030"/>
            <a:ext cx="1512168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2400" b="1" spc="-150" dirty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계열사</a:t>
            </a:r>
            <a:endParaRPr lang="en-US" altLang="ko-KR" sz="2400" b="1" spc="-150" dirty="0">
              <a:gradFill>
                <a:gsLst>
                  <a:gs pos="57500">
                    <a:schemeClr val="tx2">
                      <a:lumMod val="50000"/>
                    </a:schemeClr>
                  </a:gs>
                  <a:gs pos="75000">
                    <a:schemeClr val="tx2">
                      <a:lumMod val="50000"/>
                    </a:schemeClr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2" name="텍스트 개체 틀 32"/>
          <p:cNvSpPr txBox="1">
            <a:spLocks/>
          </p:cNvSpPr>
          <p:nvPr/>
        </p:nvSpPr>
        <p:spPr>
          <a:xfrm>
            <a:off x="2544462" y="495114"/>
            <a:ext cx="3845258" cy="375242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| Affiliated companies 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1948991" y="1460542"/>
            <a:ext cx="7186470" cy="559015"/>
            <a:chOff x="1877073" y="1460542"/>
            <a:chExt cx="7186470" cy="559015"/>
          </a:xfrm>
        </p:grpSpPr>
        <p:grpSp>
          <p:nvGrpSpPr>
            <p:cNvPr id="24" name="그룹 23"/>
            <p:cNvGrpSpPr/>
            <p:nvPr/>
          </p:nvGrpSpPr>
          <p:grpSpPr>
            <a:xfrm>
              <a:off x="1877073" y="1460542"/>
              <a:ext cx="7186470" cy="559015"/>
              <a:chOff x="1877073" y="6001994"/>
              <a:chExt cx="7186470" cy="559015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877073" y="6001994"/>
                <a:ext cx="7186470" cy="559015"/>
              </a:xfrm>
              <a:prstGeom prst="rect">
                <a:avLst/>
              </a:prstGeom>
              <a:gradFill flip="none" rotWithShape="1">
                <a:gsLst>
                  <a:gs pos="0">
                    <a:srgbClr val="1F497D">
                      <a:lumMod val="60000"/>
                      <a:lumOff val="40000"/>
                    </a:srgbClr>
                  </a:gs>
                  <a:gs pos="36000">
                    <a:srgbClr val="0070C0"/>
                  </a:gs>
                  <a:gs pos="55000">
                    <a:srgbClr val="1F497D">
                      <a:lumMod val="60000"/>
                      <a:lumOff val="40000"/>
                    </a:srgbClr>
                  </a:gs>
                  <a:gs pos="90000">
                    <a:srgbClr val="00B0F0"/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7" name="타원 26"/>
              <p:cNvSpPr/>
              <p:nvPr/>
            </p:nvSpPr>
            <p:spPr>
              <a:xfrm>
                <a:off x="2031358" y="6227501"/>
                <a:ext cx="108000" cy="108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8" name="타원 27"/>
              <p:cNvSpPr/>
              <p:nvPr/>
            </p:nvSpPr>
            <p:spPr>
              <a:xfrm>
                <a:off x="8800110" y="6227501"/>
                <a:ext cx="108000" cy="108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sp>
          <p:nvSpPr>
            <p:cNvPr id="25" name="TextBox 6"/>
            <p:cNvSpPr txBox="1"/>
            <p:nvPr/>
          </p:nvSpPr>
          <p:spPr>
            <a:xfrm>
              <a:off x="2139358" y="1551910"/>
              <a:ext cx="6660752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ko-KR" altLang="en-US" sz="16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charset="-127"/>
                  <a:ea typeface="나눔바른고딕" charset="-127"/>
                </a:rPr>
                <a:t>해외 계열사</a:t>
              </a:r>
            </a:p>
          </p:txBody>
        </p:sp>
      </p:grpSp>
      <p:pic>
        <p:nvPicPr>
          <p:cNvPr id="29" name="그림 2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43" y="1019290"/>
            <a:ext cx="2222929" cy="999776"/>
          </a:xfrm>
          <a:prstGeom prst="rect">
            <a:avLst/>
          </a:prstGeom>
        </p:spPr>
      </p:pic>
      <p:grpSp>
        <p:nvGrpSpPr>
          <p:cNvPr id="137" name="그룹 136"/>
          <p:cNvGrpSpPr/>
          <p:nvPr/>
        </p:nvGrpSpPr>
        <p:grpSpPr>
          <a:xfrm>
            <a:off x="1947843" y="2321531"/>
            <a:ext cx="1742834" cy="287002"/>
            <a:chOff x="2106724" y="2241531"/>
            <a:chExt cx="3354077" cy="287002"/>
          </a:xfrm>
        </p:grpSpPr>
        <p:sp>
          <p:nvSpPr>
            <p:cNvPr id="138" name="직사각형 137"/>
            <p:cNvSpPr>
              <a:spLocks noChangeArrowheads="1"/>
            </p:cNvSpPr>
            <p:nvPr/>
          </p:nvSpPr>
          <p:spPr bwMode="auto">
            <a:xfrm>
              <a:off x="2106724" y="2261690"/>
              <a:ext cx="3351600" cy="264234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39" name="Rectangle 304"/>
            <p:cNvSpPr>
              <a:spLocks noChangeArrowheads="1"/>
            </p:cNvSpPr>
            <p:nvPr/>
          </p:nvSpPr>
          <p:spPr bwMode="auto">
            <a:xfrm>
              <a:off x="2116248" y="2241531"/>
              <a:ext cx="3344553" cy="2870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ko-KR" altLang="en-US" sz="1100" b="1" dirty="0" err="1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서한오토</a:t>
              </a:r>
              <a:r>
                <a:rPr lang="ko-KR" altLang="en-US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USA ·</a:t>
              </a:r>
            </a:p>
          </p:txBody>
        </p:sp>
      </p:grpSp>
      <p:grpSp>
        <p:nvGrpSpPr>
          <p:cNvPr id="140" name="그룹 139"/>
          <p:cNvGrpSpPr/>
          <p:nvPr/>
        </p:nvGrpSpPr>
        <p:grpSpPr>
          <a:xfrm>
            <a:off x="3767175" y="2321531"/>
            <a:ext cx="1742834" cy="295466"/>
            <a:chOff x="2106724" y="2241531"/>
            <a:chExt cx="3354077" cy="295466"/>
          </a:xfrm>
        </p:grpSpPr>
        <p:sp>
          <p:nvSpPr>
            <p:cNvPr id="141" name="직사각형 140"/>
            <p:cNvSpPr>
              <a:spLocks noChangeArrowheads="1"/>
            </p:cNvSpPr>
            <p:nvPr/>
          </p:nvSpPr>
          <p:spPr bwMode="auto">
            <a:xfrm>
              <a:off x="2106724" y="2261690"/>
              <a:ext cx="3351600" cy="264234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42" name="Rectangle 304"/>
            <p:cNvSpPr>
              <a:spLocks noChangeArrowheads="1"/>
            </p:cNvSpPr>
            <p:nvPr/>
          </p:nvSpPr>
          <p:spPr bwMode="auto">
            <a:xfrm>
              <a:off x="2116248" y="2241531"/>
              <a:ext cx="3344553" cy="2954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1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서한오토 멕시코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</a:t>
              </a:r>
              <a:endParaRPr lang="en-US" altLang="ko-KR" sz="1100" b="1" dirty="0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grpSp>
        <p:nvGrpSpPr>
          <p:cNvPr id="143" name="그룹 142"/>
          <p:cNvGrpSpPr/>
          <p:nvPr/>
        </p:nvGrpSpPr>
        <p:grpSpPr>
          <a:xfrm>
            <a:off x="5572894" y="2321531"/>
            <a:ext cx="1742834" cy="295466"/>
            <a:chOff x="2106724" y="2241531"/>
            <a:chExt cx="3354077" cy="295466"/>
          </a:xfrm>
        </p:grpSpPr>
        <p:sp>
          <p:nvSpPr>
            <p:cNvPr id="144" name="직사각형 143"/>
            <p:cNvSpPr>
              <a:spLocks noChangeArrowheads="1"/>
            </p:cNvSpPr>
            <p:nvPr/>
          </p:nvSpPr>
          <p:spPr bwMode="auto">
            <a:xfrm>
              <a:off x="2106724" y="2261690"/>
              <a:ext cx="3351600" cy="264234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45" name="Rectangle 304"/>
            <p:cNvSpPr>
              <a:spLocks noChangeArrowheads="1"/>
            </p:cNvSpPr>
            <p:nvPr/>
          </p:nvSpPr>
          <p:spPr bwMode="auto">
            <a:xfrm>
              <a:off x="2116248" y="2241531"/>
              <a:ext cx="3344553" cy="2954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북경 서한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NTN ·</a:t>
              </a:r>
              <a:endParaRPr lang="en-US" altLang="ko-KR" sz="1100" b="1" dirty="0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grpSp>
        <p:nvGrpSpPr>
          <p:cNvPr id="146" name="그룹 145"/>
          <p:cNvGrpSpPr/>
          <p:nvPr/>
        </p:nvGrpSpPr>
        <p:grpSpPr>
          <a:xfrm>
            <a:off x="3775864" y="3623189"/>
            <a:ext cx="1753200" cy="287002"/>
            <a:chOff x="2106722" y="2241531"/>
            <a:chExt cx="3374026" cy="287002"/>
          </a:xfrm>
        </p:grpSpPr>
        <p:sp>
          <p:nvSpPr>
            <p:cNvPr id="147" name="직사각형 146"/>
            <p:cNvSpPr>
              <a:spLocks noChangeArrowheads="1"/>
            </p:cNvSpPr>
            <p:nvPr/>
          </p:nvSpPr>
          <p:spPr bwMode="auto">
            <a:xfrm>
              <a:off x="2106722" y="2261690"/>
              <a:ext cx="3374026" cy="264234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 dirty="0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48" name="Rectangle 304"/>
            <p:cNvSpPr>
              <a:spLocks noChangeArrowheads="1"/>
            </p:cNvSpPr>
            <p:nvPr/>
          </p:nvSpPr>
          <p:spPr bwMode="auto">
            <a:xfrm>
              <a:off x="2116248" y="2241531"/>
              <a:ext cx="3344552" cy="2870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ko-KR" altLang="en-US" sz="1100" b="1" dirty="0" err="1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장가항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100" b="1" dirty="0" err="1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캄텍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·</a:t>
              </a:r>
              <a:endParaRPr lang="en-US" altLang="ko-KR" sz="1100" b="1" dirty="0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grpSp>
        <p:nvGrpSpPr>
          <p:cNvPr id="153" name="그룹 152"/>
          <p:cNvGrpSpPr/>
          <p:nvPr/>
        </p:nvGrpSpPr>
        <p:grpSpPr>
          <a:xfrm>
            <a:off x="1947843" y="3626945"/>
            <a:ext cx="1742834" cy="295466"/>
            <a:chOff x="2106724" y="2241531"/>
            <a:chExt cx="3354077" cy="295466"/>
          </a:xfrm>
        </p:grpSpPr>
        <p:sp>
          <p:nvSpPr>
            <p:cNvPr id="154" name="직사각형 153"/>
            <p:cNvSpPr>
              <a:spLocks noChangeArrowheads="1"/>
            </p:cNvSpPr>
            <p:nvPr/>
          </p:nvSpPr>
          <p:spPr bwMode="auto">
            <a:xfrm>
              <a:off x="2106724" y="2261690"/>
              <a:ext cx="3351600" cy="264234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55" name="Rectangle 304"/>
            <p:cNvSpPr>
              <a:spLocks noChangeArrowheads="1"/>
            </p:cNvSpPr>
            <p:nvPr/>
          </p:nvSpPr>
          <p:spPr bwMode="auto">
            <a:xfrm>
              <a:off x="2116248" y="2241531"/>
              <a:ext cx="3344553" cy="2954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en-US" altLang="ko-KR" sz="1100" b="1" dirty="0" err="1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Kofco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USA Inc ·</a:t>
              </a:r>
              <a:endParaRPr lang="en-US" altLang="ko-KR" sz="1100" b="1" dirty="0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pic>
        <p:nvPicPr>
          <p:cNvPr id="69" name="그림 6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23" y="4710164"/>
            <a:ext cx="6334774" cy="2098394"/>
          </a:xfrm>
          <a:prstGeom prst="rect">
            <a:avLst/>
          </a:prstGeom>
        </p:spPr>
      </p:pic>
      <p:pic>
        <p:nvPicPr>
          <p:cNvPr id="43" name="그림 42" descr="ㅇㄴㅇㅁㅇ.png"/>
          <p:cNvPicPr>
            <a:picLocks noChangeAspect="1"/>
          </p:cNvPicPr>
          <p:nvPr/>
        </p:nvPicPr>
        <p:blipFill rotWithShape="1">
          <a:blip r:embed="rId10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89" y="6568777"/>
            <a:ext cx="672287" cy="166070"/>
          </a:xfrm>
          <a:prstGeom prst="rect">
            <a:avLst/>
          </a:prstGeom>
        </p:spPr>
      </p:pic>
      <p:pic>
        <p:nvPicPr>
          <p:cNvPr id="53" name="그림 52" descr="엠테스.JPG"/>
          <p:cNvPicPr preferRelativeResize="0">
            <a:picLocks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65984" y="2622025"/>
            <a:ext cx="1737679" cy="972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그룹 53"/>
          <p:cNvGrpSpPr/>
          <p:nvPr/>
        </p:nvGrpSpPr>
        <p:grpSpPr>
          <a:xfrm>
            <a:off x="7397404" y="2321531"/>
            <a:ext cx="1742834" cy="295466"/>
            <a:chOff x="2106724" y="2241531"/>
            <a:chExt cx="3354077" cy="295466"/>
          </a:xfrm>
        </p:grpSpPr>
        <p:sp>
          <p:nvSpPr>
            <p:cNvPr id="55" name="직사각형 54"/>
            <p:cNvSpPr>
              <a:spLocks noChangeArrowheads="1"/>
            </p:cNvSpPr>
            <p:nvPr/>
          </p:nvSpPr>
          <p:spPr bwMode="auto">
            <a:xfrm>
              <a:off x="2106724" y="2261690"/>
              <a:ext cx="3351600" cy="264234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56" name="Rectangle 304"/>
            <p:cNvSpPr>
              <a:spLocks noChangeArrowheads="1"/>
            </p:cNvSpPr>
            <p:nvPr/>
          </p:nvSpPr>
          <p:spPr bwMode="auto">
            <a:xfrm>
              <a:off x="2116248" y="2241531"/>
              <a:ext cx="3344553" cy="2954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중경 서한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NTN ·</a:t>
              </a:r>
              <a:endParaRPr lang="en-US" altLang="ko-KR" sz="1100" b="1" dirty="0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pic>
        <p:nvPicPr>
          <p:cNvPr id="71" name="그림 70" descr="서한산업.jpg"/>
          <p:cNvPicPr preferRelativeResize="0">
            <a:picLocks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792405" y="3933056"/>
            <a:ext cx="1745822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그림 72" descr="서한산업.jpg"/>
          <p:cNvPicPr preferRelativeResize="0">
            <a:picLocks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1949451" y="3933056"/>
            <a:ext cx="1804814" cy="10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그림 46" descr="서한산업.jpg"/>
          <p:cNvPicPr preferRelativeResize="0">
            <a:picLocks/>
          </p:cNvPicPr>
          <p:nvPr/>
        </p:nvPicPr>
        <p:blipFill>
          <a:blip r:embed="rId14" cstate="print">
            <a:lum bright="13000"/>
          </a:blip>
          <a:stretch>
            <a:fillRect/>
          </a:stretch>
        </p:blipFill>
        <p:spPr bwMode="auto">
          <a:xfrm>
            <a:off x="7410418" y="2629788"/>
            <a:ext cx="1728000" cy="9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89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9" name="자유형 23"/>
          <p:cNvSpPr/>
          <p:nvPr/>
        </p:nvSpPr>
        <p:spPr>
          <a:xfrm>
            <a:off x="0" y="1340768"/>
            <a:ext cx="4736976" cy="1008112"/>
          </a:xfrm>
          <a:custGeom>
            <a:avLst/>
            <a:gdLst>
              <a:gd name="connsiteX0" fmla="*/ 0 w 4176464"/>
              <a:gd name="connsiteY0" fmla="*/ 1008112 h 1008112"/>
              <a:gd name="connsiteX1" fmla="*/ 252028 w 4176464"/>
              <a:gd name="connsiteY1" fmla="*/ 0 h 1008112"/>
              <a:gd name="connsiteX2" fmla="*/ 4176464 w 4176464"/>
              <a:gd name="connsiteY2" fmla="*/ 0 h 1008112"/>
              <a:gd name="connsiteX3" fmla="*/ 3924436 w 4176464"/>
              <a:gd name="connsiteY3" fmla="*/ 1008112 h 1008112"/>
              <a:gd name="connsiteX4" fmla="*/ 0 w 4176464"/>
              <a:gd name="connsiteY4" fmla="*/ 1008112 h 1008112"/>
              <a:gd name="connsiteX0" fmla="*/ 51556 w 3924436"/>
              <a:gd name="connsiteY0" fmla="*/ 1008112 h 1008112"/>
              <a:gd name="connsiteX1" fmla="*/ 0 w 3924436"/>
              <a:gd name="connsiteY1" fmla="*/ 0 h 1008112"/>
              <a:gd name="connsiteX2" fmla="*/ 3924436 w 3924436"/>
              <a:gd name="connsiteY2" fmla="*/ 0 h 1008112"/>
              <a:gd name="connsiteX3" fmla="*/ 3672408 w 3924436"/>
              <a:gd name="connsiteY3" fmla="*/ 1008112 h 1008112"/>
              <a:gd name="connsiteX4" fmla="*/ 51556 w 3924436"/>
              <a:gd name="connsiteY4" fmla="*/ 1008112 h 1008112"/>
              <a:gd name="connsiteX0" fmla="*/ 0 w 3872880"/>
              <a:gd name="connsiteY0" fmla="*/ 1008112 h 1008112"/>
              <a:gd name="connsiteX1" fmla="*/ 0 w 3872880"/>
              <a:gd name="connsiteY1" fmla="*/ 0 h 1008112"/>
              <a:gd name="connsiteX2" fmla="*/ 3872880 w 3872880"/>
              <a:gd name="connsiteY2" fmla="*/ 0 h 1008112"/>
              <a:gd name="connsiteX3" fmla="*/ 3620852 w 3872880"/>
              <a:gd name="connsiteY3" fmla="*/ 1008112 h 1008112"/>
              <a:gd name="connsiteX4" fmla="*/ 0 w 3872880"/>
              <a:gd name="connsiteY4" fmla="*/ 1008112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2880" h="1008112">
                <a:moveTo>
                  <a:pt x="0" y="1008112"/>
                </a:moveTo>
                <a:lnTo>
                  <a:pt x="0" y="0"/>
                </a:lnTo>
                <a:lnTo>
                  <a:pt x="3872880" y="0"/>
                </a:lnTo>
                <a:lnTo>
                  <a:pt x="3620852" y="1008112"/>
                </a:lnTo>
                <a:lnTo>
                  <a:pt x="0" y="1008112"/>
                </a:lnTo>
                <a:close/>
              </a:path>
            </a:pathLst>
          </a:custGeom>
          <a:gradFill flip="none" rotWithShape="1">
            <a:gsLst>
              <a:gs pos="0">
                <a:srgbClr val="125370"/>
              </a:gs>
              <a:gs pos="50000">
                <a:srgbClr val="1E88B8"/>
              </a:gs>
              <a:gs pos="100000">
                <a:srgbClr val="2199CC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0" name="그룹 9"/>
          <p:cNvGrpSpPr/>
          <p:nvPr/>
        </p:nvGrpSpPr>
        <p:grpSpPr>
          <a:xfrm>
            <a:off x="1136576" y="1387480"/>
            <a:ext cx="3384376" cy="1255395"/>
            <a:chOff x="1136576" y="1387480"/>
            <a:chExt cx="3384376" cy="1255395"/>
          </a:xfrm>
        </p:grpSpPr>
        <p:sp>
          <p:nvSpPr>
            <p:cNvPr id="14" name="직사각형 13"/>
            <p:cNvSpPr/>
            <p:nvPr/>
          </p:nvSpPr>
          <p:spPr>
            <a:xfrm>
              <a:off x="1136576" y="1387480"/>
              <a:ext cx="338437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1043056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5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itchFamily="50" charset="-127"/>
                  <a:ea typeface="나눔바른고딕" pitchFamily="50" charset="-127"/>
                </a:rPr>
                <a:t>감사합니다</a:t>
              </a: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1221228" y="2365876"/>
              <a:ext cx="3217547" cy="2769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1043056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r>
                <a:rPr lang="en-US" altLang="ko-KR" sz="1200" spc="-3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SEOHAN The Automotive Parts Manufacturer</a:t>
              </a:r>
              <a:endParaRPr lang="ko-KR" altLang="en-US" sz="1200" spc="-3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8841432" y="466700"/>
            <a:ext cx="877578" cy="651739"/>
            <a:chOff x="8778050" y="387412"/>
            <a:chExt cx="940960" cy="696523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372" b="97107" l="697" r="98490">
                          <a14:foregroundMark x1="7782" y1="42975" x2="7782" y2="42975"/>
                          <a14:foregroundMark x1="19744" y1="38017" x2="19744" y2="38017"/>
                          <a14:foregroundMark x1="33217" y1="14463" x2="33217" y2="14463"/>
                          <a14:foregroundMark x1="44367" y1="32645" x2="44367" y2="32645"/>
                          <a14:foregroundMark x1="33682" y1="76860" x2="33682" y2="76860"/>
                          <a14:foregroundMark x1="58188" y1="33058" x2="58188" y2="33058"/>
                          <a14:foregroundMark x1="69919" y1="38017" x2="69919" y2="38017"/>
                          <a14:foregroundMark x1="57491" y1="78512" x2="57491" y2="78512"/>
                          <a14:foregroundMark x1="83508" y1="69421" x2="83508" y2="694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78050" y="819460"/>
              <a:ext cx="940960" cy="264475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8" b="98731" l="4425" r="95575">
                          <a14:foregroundMark x1="39823" y1="13198" x2="39823" y2="13198"/>
                          <a14:foregroundMark x1="56637" y1="24873" x2="56637" y2="24873"/>
                          <a14:foregroundMark x1="45796" y1="72335" x2="45796" y2="72335"/>
                          <a14:foregroundMark x1="61283" y1="83756" x2="61283" y2="83756"/>
                          <a14:foregroundMark x1="81195" y1="41624" x2="81195" y2="41624"/>
                          <a14:foregroundMark x1="42920" y1="40355" x2="42920" y2="40355"/>
                          <a14:foregroundMark x1="23009" y1="57614" x2="23009" y2="576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18254" y="387412"/>
              <a:ext cx="442568" cy="38577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직선 연결선 45"/>
          <p:cNvCxnSpPr/>
          <p:nvPr/>
        </p:nvCxnSpPr>
        <p:spPr>
          <a:xfrm>
            <a:off x="1602358" y="864304"/>
            <a:ext cx="8035488" cy="0"/>
          </a:xfrm>
          <a:prstGeom prst="line">
            <a:avLst/>
          </a:prstGeom>
          <a:ln w="25400" cap="rnd">
            <a:solidFill>
              <a:srgbClr val="2199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직사각형 105"/>
          <p:cNvSpPr/>
          <p:nvPr/>
        </p:nvSpPr>
        <p:spPr>
          <a:xfrm>
            <a:off x="9637846" y="6453336"/>
            <a:ext cx="288032" cy="34009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400" b="1" dirty="0">
                <a:gradFill>
                  <a:gsLst>
                    <a:gs pos="57500">
                      <a:schemeClr val="tx1">
                        <a:lumMod val="50000"/>
                        <a:lumOff val="50000"/>
                      </a:schemeClr>
                    </a:gs>
                    <a:gs pos="75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1</a:t>
            </a:r>
            <a:endParaRPr lang="ko-KR" altLang="en-US" sz="1400" b="1" dirty="0">
              <a:gradFill>
                <a:gsLst>
                  <a:gs pos="57500">
                    <a:schemeClr val="tx1">
                      <a:lumMod val="50000"/>
                      <a:lumOff val="50000"/>
                    </a:schemeClr>
                  </a:gs>
                  <a:gs pos="75000">
                    <a:schemeClr val="tx1">
                      <a:lumMod val="50000"/>
                      <a:lumOff val="50000"/>
                    </a:schemeClr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8" name="다이아몬드 37"/>
          <p:cNvSpPr/>
          <p:nvPr/>
        </p:nvSpPr>
        <p:spPr>
          <a:xfrm>
            <a:off x="368871" y="206474"/>
            <a:ext cx="1252537" cy="1317625"/>
          </a:xfrm>
          <a:prstGeom prst="diamond">
            <a:avLst/>
          </a:prstGeom>
          <a:solidFill>
            <a:srgbClr val="105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다이아몬드 38"/>
          <p:cNvSpPr/>
          <p:nvPr/>
        </p:nvSpPr>
        <p:spPr>
          <a:xfrm>
            <a:off x="487933" y="331887"/>
            <a:ext cx="1014413" cy="1066800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87933" y="577949"/>
            <a:ext cx="1008063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2800" b="1" dirty="0">
                <a:gradFill>
                  <a:gsLst>
                    <a:gs pos="57500">
                      <a:srgbClr val="1050A0"/>
                    </a:gs>
                    <a:gs pos="75000">
                      <a:srgbClr val="1050A0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01</a:t>
            </a:r>
            <a:endParaRPr lang="ko-KR" altLang="en-US" sz="2800" b="1" dirty="0">
              <a:gradFill>
                <a:gsLst>
                  <a:gs pos="57500">
                    <a:srgbClr val="1050A0"/>
                  </a:gs>
                  <a:gs pos="75000">
                    <a:srgbClr val="1050A0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02" name="TextBox 6"/>
          <p:cNvSpPr txBox="1"/>
          <p:nvPr/>
        </p:nvSpPr>
        <p:spPr>
          <a:xfrm>
            <a:off x="1640632" y="346030"/>
            <a:ext cx="151216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2400" b="1" spc="-150" dirty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회사 개요</a:t>
            </a:r>
            <a:endParaRPr lang="en-US" altLang="ko-KR" sz="2400" b="1" spc="-150" dirty="0">
              <a:gradFill>
                <a:gsLst>
                  <a:gs pos="57500">
                    <a:schemeClr val="tx2">
                      <a:lumMod val="50000"/>
                    </a:schemeClr>
                  </a:gs>
                  <a:gs pos="75000">
                    <a:schemeClr val="tx2">
                      <a:lumMod val="50000"/>
                    </a:schemeClr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03" name="텍스트 개체 틀 32"/>
          <p:cNvSpPr txBox="1">
            <a:spLocks/>
          </p:cNvSpPr>
          <p:nvPr/>
        </p:nvSpPr>
        <p:spPr>
          <a:xfrm>
            <a:off x="2897668" y="495114"/>
            <a:ext cx="3845258" cy="375242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| Company introduction</a:t>
            </a:r>
            <a:endParaRPr lang="ko-KR" altLang="en-US" sz="1200" dirty="0">
              <a:ln>
                <a:solidFill>
                  <a:sysClr val="window" lastClr="FFFFFF">
                    <a:alpha val="0"/>
                  </a:sysClr>
                </a:solidFill>
              </a:ln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491840" y="1455540"/>
            <a:ext cx="8018012" cy="605308"/>
            <a:chOff x="1491840" y="1400874"/>
            <a:chExt cx="8032548" cy="605308"/>
          </a:xfrm>
        </p:grpSpPr>
        <p:sp>
          <p:nvSpPr>
            <p:cNvPr id="95" name="육각형 94"/>
            <p:cNvSpPr/>
            <p:nvPr/>
          </p:nvSpPr>
          <p:spPr>
            <a:xfrm>
              <a:off x="1491840" y="1400874"/>
              <a:ext cx="8032548" cy="605308"/>
            </a:xfrm>
            <a:prstGeom prst="hexagon">
              <a:avLst/>
            </a:prstGeom>
            <a:gradFill flip="none" rotWithShape="1">
              <a:gsLst>
                <a:gs pos="0">
                  <a:srgbClr val="1F497D">
                    <a:lumMod val="60000"/>
                    <a:lumOff val="40000"/>
                  </a:srgbClr>
                </a:gs>
                <a:gs pos="36000">
                  <a:srgbClr val="0070C0"/>
                </a:gs>
                <a:gs pos="55000">
                  <a:srgbClr val="1F497D">
                    <a:lumMod val="60000"/>
                    <a:lumOff val="40000"/>
                  </a:srgbClr>
                </a:gs>
                <a:gs pos="90000">
                  <a:srgbClr val="00B0F0"/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6" name="타원 95"/>
            <p:cNvSpPr/>
            <p:nvPr/>
          </p:nvSpPr>
          <p:spPr>
            <a:xfrm>
              <a:off x="1678438" y="1643402"/>
              <a:ext cx="108000" cy="1080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7" name="타원 96"/>
            <p:cNvSpPr/>
            <p:nvPr/>
          </p:nvSpPr>
          <p:spPr>
            <a:xfrm>
              <a:off x="9242299" y="1643402"/>
              <a:ext cx="108000" cy="1080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1" name="TextBox 6"/>
            <p:cNvSpPr txBox="1"/>
            <p:nvPr/>
          </p:nvSpPr>
          <p:spPr>
            <a:xfrm>
              <a:off x="1973036" y="1507518"/>
              <a:ext cx="7104234" cy="375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ko-KR" altLang="en-US" sz="16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charset="-127"/>
                  <a:ea typeface="나눔바른고딕" charset="-127"/>
                </a:rPr>
                <a:t>자동차를 선택하는 새로운 기준</a:t>
              </a:r>
              <a:r>
                <a:rPr lang="en-US" altLang="ko-KR" sz="16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charset="-127"/>
                  <a:ea typeface="나눔바른고딕" charset="-127"/>
                </a:rPr>
                <a:t>, </a:t>
              </a:r>
              <a:r>
                <a:rPr lang="ko-KR" altLang="en-US" sz="16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charset="-127"/>
                  <a:ea typeface="나눔바른고딕" charset="-127"/>
                </a:rPr>
                <a:t>서한산업의 첨단 제품이 만들어 갑니다</a:t>
              </a:r>
              <a:r>
                <a:rPr lang="en-US" altLang="ko-KR" sz="16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charset="-127"/>
                  <a:ea typeface="나눔바른고딕" charset="-127"/>
                </a:rPr>
                <a:t>.</a:t>
              </a:r>
            </a:p>
          </p:txBody>
        </p:sp>
      </p:grpSp>
      <p:graphicFrame>
        <p:nvGraphicFramePr>
          <p:cNvPr id="107" name="표 1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693460"/>
              </p:ext>
            </p:extLst>
          </p:nvPr>
        </p:nvGraphicFramePr>
        <p:xfrm>
          <a:off x="1724596" y="2197414"/>
          <a:ext cx="4452540" cy="4255926"/>
        </p:xfrm>
        <a:graphic>
          <a:graphicData uri="http://schemas.openxmlformats.org/drawingml/2006/table">
            <a:tbl>
              <a:tblPr firstRow="1" bandRow="1">
                <a:effectLst/>
                <a:tableStyleId>{93296810-A885-4BE3-A3E7-6D5BEEA58F35}</a:tableStyleId>
              </a:tblPr>
              <a:tblGrid>
                <a:gridCol w="976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5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72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b="1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회사명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서한산업</a:t>
                      </a:r>
                    </a:p>
                  </a:txBody>
                  <a:tcPr marL="108000" marR="85401" marT="42699" marB="42699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2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b="1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대표자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99CC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1" lang="ko-KR" altLang="en-US" sz="1200" b="0" kern="1200" spc="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정 한 성</a:t>
                      </a:r>
                      <a:endParaRPr kumimoji="1" lang="ko-KR" altLang="en-US" sz="1200" b="0" kern="1200" spc="0" dirty="0">
                        <a:ln>
                          <a:solidFill>
                            <a:schemeClr val="tx1">
                              <a:lumMod val="85000"/>
                              <a:lumOff val="15000"/>
                              <a:alpha val="10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108000" marR="85401" marT="42699" marB="42699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2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b="1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설립일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99CC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1" lang="en-US" altLang="ko-KR" sz="1200" b="0" kern="1200" spc="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1996</a:t>
                      </a:r>
                      <a:r>
                        <a:rPr kumimoji="1" lang="ko-KR" altLang="en-US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kumimoji="1" lang="en-US" altLang="ko-KR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4</a:t>
                      </a:r>
                      <a:r>
                        <a:rPr kumimoji="1" lang="ko-KR" altLang="en-US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 </a:t>
                      </a:r>
                      <a:r>
                        <a:rPr kumimoji="1" lang="en-US" altLang="ko-KR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3</a:t>
                      </a:r>
                      <a:r>
                        <a:rPr kumimoji="1" lang="ko-KR" altLang="en-US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</a:t>
                      </a:r>
                      <a:endParaRPr kumimoji="1" lang="en-US" altLang="ko-KR" sz="1200" b="0" kern="1200" spc="0" dirty="0">
                        <a:ln>
                          <a:solidFill>
                            <a:schemeClr val="tx1">
                              <a:lumMod val="85000"/>
                              <a:lumOff val="15000"/>
                              <a:alpha val="10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108000" marR="85401" marT="42699" marB="42699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2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b="1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본사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충북 진천군 </a:t>
                      </a:r>
                      <a:r>
                        <a:rPr kumimoji="1" lang="ko-KR" altLang="en-US" sz="1200" b="0" kern="1200" spc="0" dirty="0" err="1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덕산면</a:t>
                      </a:r>
                      <a:r>
                        <a:rPr kumimoji="1" lang="ko-KR" altLang="en-US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1200" b="0" kern="1200" spc="0" dirty="0" err="1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인석로</a:t>
                      </a:r>
                      <a:r>
                        <a:rPr kumimoji="1" lang="ko-KR" altLang="en-US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</a:t>
                      </a:r>
                      <a:r>
                        <a:rPr kumimoji="1" lang="en-US" altLang="ko-KR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95-13</a:t>
                      </a:r>
                      <a:endParaRPr kumimoji="1" lang="ko-KR" altLang="en-US" sz="1200" b="0" kern="1200" spc="0" dirty="0">
                        <a:ln>
                          <a:solidFill>
                            <a:schemeClr val="tx1">
                              <a:lumMod val="85000"/>
                              <a:lumOff val="15000"/>
                              <a:alpha val="10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108000" marR="85401" marT="42699" marB="42699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2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b="1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연구소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99CC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1" lang="ko-KR" altLang="en-US" sz="1200" b="0" kern="1200" spc="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경기도 </a:t>
                      </a:r>
                      <a:r>
                        <a:rPr kumimoji="1" lang="ko-KR" altLang="en-US" sz="1200" b="0" kern="1200" spc="0" dirty="0" err="1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화성시</a:t>
                      </a:r>
                      <a:r>
                        <a:rPr kumimoji="1" lang="ko-KR" altLang="en-US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삼성</a:t>
                      </a:r>
                      <a:r>
                        <a:rPr kumimoji="1" lang="en-US" altLang="ko-KR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</a:t>
                      </a:r>
                      <a:r>
                        <a:rPr kumimoji="1" lang="ko-KR" altLang="en-US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로 </a:t>
                      </a:r>
                      <a:r>
                        <a:rPr kumimoji="1" lang="en-US" altLang="ko-KR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5</a:t>
                      </a:r>
                      <a:r>
                        <a:rPr kumimoji="1" lang="ko-KR" altLang="en-US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길 </a:t>
                      </a:r>
                      <a:r>
                        <a:rPr kumimoji="1" lang="en-US" altLang="ko-KR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49</a:t>
                      </a:r>
                      <a:endParaRPr kumimoji="1" lang="ko-KR" altLang="en-US" sz="1200" b="0" kern="1200" spc="0" dirty="0">
                        <a:ln>
                          <a:solidFill>
                            <a:schemeClr val="tx1">
                              <a:lumMod val="85000"/>
                              <a:lumOff val="15000"/>
                              <a:alpha val="10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108000" marR="85401" marT="42699" marB="42699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2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b="1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자본금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106</a:t>
                      </a:r>
                      <a:r>
                        <a:rPr kumimoji="1" lang="ko-KR" altLang="en-US" sz="1200" b="0" kern="1200" spc="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억 원</a:t>
                      </a:r>
                      <a:endParaRPr kumimoji="1" lang="ko-KR" altLang="en-US" sz="1200" b="0" kern="1200" spc="0" dirty="0">
                        <a:ln>
                          <a:solidFill>
                            <a:schemeClr val="tx1">
                              <a:lumMod val="85000"/>
                              <a:lumOff val="15000"/>
                              <a:alpha val="10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108000" marR="85401" marT="42699" marB="42699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2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b="1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연 매출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99CC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1" lang="en-US" altLang="ko-KR" sz="1200" b="0" kern="1200" spc="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4,571</a:t>
                      </a:r>
                      <a:r>
                        <a:rPr kumimoji="1" lang="ko-KR" altLang="en-US" sz="1200" b="0" kern="1200" spc="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억 </a:t>
                      </a:r>
                      <a:r>
                        <a:rPr kumimoji="1" lang="ko-KR" altLang="en-US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원 </a:t>
                      </a:r>
                      <a:r>
                        <a:rPr kumimoji="1" lang="en-US" altLang="ko-KR" sz="1200" b="0" kern="1200" spc="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(2018</a:t>
                      </a:r>
                      <a:r>
                        <a:rPr kumimoji="1" lang="ko-KR" altLang="en-US" sz="1200" b="0" kern="1200" spc="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kumimoji="1" lang="ko-KR" altLang="en-US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기준</a:t>
                      </a:r>
                      <a:r>
                        <a:rPr kumimoji="1" lang="en-US" altLang="ko-KR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)</a:t>
                      </a:r>
                    </a:p>
                  </a:txBody>
                  <a:tcPr marL="108000" marR="85401" marT="42699" marB="42699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79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b="1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 제품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kern="1200" spc="0" dirty="0" err="1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Halfshaft</a:t>
                      </a:r>
                      <a:r>
                        <a:rPr kumimoji="1" lang="en-US" altLang="ko-KR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, </a:t>
                      </a:r>
                      <a:r>
                        <a:rPr kumimoji="1" lang="en-US" altLang="ko-KR" sz="1200" b="0" kern="1200" spc="0" dirty="0" err="1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Innershaft</a:t>
                      </a:r>
                      <a:r>
                        <a:rPr kumimoji="1" lang="en-US" altLang="ko-KR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, Front Axle, Rear Axle, </a:t>
                      </a:r>
                      <a:br>
                        <a:rPr kumimoji="1" lang="en-US" altLang="ko-KR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</a:br>
                      <a:r>
                        <a:rPr kumimoji="1" lang="en-US" altLang="ko-KR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Cross Groove Joint </a:t>
                      </a:r>
                      <a:r>
                        <a:rPr kumimoji="1" lang="ko-KR" altLang="en-US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등</a:t>
                      </a:r>
                    </a:p>
                  </a:txBody>
                  <a:tcPr marL="108000" marR="85401" marT="42699" marB="42699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72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b="1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 </a:t>
                      </a:r>
                      <a:r>
                        <a:rPr kumimoji="1" lang="ko-KR" altLang="en-US" sz="1200" b="1" kern="1200" spc="0" dirty="0" err="1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고객사</a:t>
                      </a:r>
                      <a:endParaRPr kumimoji="1" lang="ko-KR" altLang="en-US" sz="1200" b="1" kern="1200" spc="0" dirty="0">
                        <a:ln>
                          <a:solidFill>
                            <a:schemeClr val="tx1">
                              <a:lumMod val="85000"/>
                              <a:lumOff val="15000"/>
                              <a:alpha val="10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현대자동차</a:t>
                      </a:r>
                      <a:r>
                        <a:rPr kumimoji="1" lang="en-US" altLang="ko-KR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, </a:t>
                      </a:r>
                      <a:r>
                        <a:rPr kumimoji="1" lang="ko-KR" altLang="en-US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기아자동차</a:t>
                      </a:r>
                      <a:r>
                        <a:rPr kumimoji="1" lang="en-US" altLang="ko-KR" sz="12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, Peugeot, </a:t>
                      </a:r>
                      <a:r>
                        <a:rPr kumimoji="1" lang="en-US" altLang="ko-KR" sz="1200" b="0" kern="1200" spc="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Ford </a:t>
                      </a:r>
                      <a:r>
                        <a:rPr kumimoji="1" lang="ko-KR" altLang="en-US" sz="1200" b="0" kern="1200" spc="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등</a:t>
                      </a:r>
                      <a:endParaRPr kumimoji="1" lang="ko-KR" altLang="en-US" sz="1200" b="0" kern="1200" spc="0" dirty="0">
                        <a:ln>
                          <a:solidFill>
                            <a:schemeClr val="tx1">
                              <a:lumMod val="85000"/>
                              <a:lumOff val="15000"/>
                              <a:alpha val="10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108000" marR="85401" marT="42699" marB="42699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3" name="그룹 2"/>
          <p:cNvGrpSpPr/>
          <p:nvPr/>
        </p:nvGrpSpPr>
        <p:grpSpPr>
          <a:xfrm>
            <a:off x="6292071" y="2243134"/>
            <a:ext cx="2919954" cy="2369469"/>
            <a:chOff x="1475088" y="2386042"/>
            <a:chExt cx="2919954" cy="2369469"/>
          </a:xfrm>
        </p:grpSpPr>
        <p:pic>
          <p:nvPicPr>
            <p:cNvPr id="100" name="Picture 5" descr="D:\모자람\JM컴즈\작업물\작업7\재료\Untitled-2.jpg">
              <a:hlinkClick r:id="" action="ppaction://noaction" highlightClick="1"/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360" y="2386042"/>
              <a:ext cx="2858682" cy="1770590"/>
            </a:xfrm>
            <a:prstGeom prst="rect">
              <a:avLst/>
            </a:prstGeom>
            <a:noFill/>
            <a:ln w="38100" cmpd="thinThick">
              <a:solidFill>
                <a:srgbClr val="1C99CC">
                  <a:alpha val="50000"/>
                </a:srgbClr>
              </a:solidFill>
              <a:prstDash val="solid"/>
            </a:ln>
          </p:spPr>
        </p:pic>
        <p:sp>
          <p:nvSpPr>
            <p:cNvPr id="108" name="TextBox 6"/>
            <p:cNvSpPr txBox="1"/>
            <p:nvPr/>
          </p:nvSpPr>
          <p:spPr>
            <a:xfrm>
              <a:off x="1475088" y="4219980"/>
              <a:ext cx="2870795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sz="1200" b="1" dirty="0">
                  <a:gradFill>
                    <a:gsLst>
                      <a:gs pos="57500">
                        <a:schemeClr val="tx1">
                          <a:lumMod val="50000"/>
                          <a:lumOff val="50000"/>
                        </a:schemeClr>
                      </a:gs>
                      <a:gs pos="75000">
                        <a:schemeClr val="tx1">
                          <a:lumMod val="50000"/>
                          <a:lumOff val="50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The World Best Leading Company  in  High-Tech Auto Parts</a:t>
              </a:r>
              <a:r>
                <a:rPr lang="en-US" altLang="ko-KR" sz="1200" b="1" i="1" dirty="0">
                  <a:gradFill>
                    <a:gsLst>
                      <a:gs pos="57500">
                        <a:schemeClr val="tx1">
                          <a:lumMod val="50000"/>
                          <a:lumOff val="50000"/>
                        </a:schemeClr>
                      </a:gs>
                      <a:gs pos="75000">
                        <a:schemeClr val="tx1">
                          <a:lumMod val="50000"/>
                          <a:lumOff val="50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!!</a:t>
              </a:r>
            </a:p>
          </p:txBody>
        </p:sp>
      </p:grpSp>
      <p:pic>
        <p:nvPicPr>
          <p:cNvPr id="23" name="그림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565" y="4740815"/>
            <a:ext cx="3460710" cy="2054467"/>
          </a:xfrm>
          <a:prstGeom prst="rect">
            <a:avLst/>
          </a:prstGeom>
        </p:spPr>
      </p:pic>
      <p:pic>
        <p:nvPicPr>
          <p:cNvPr id="24" name="그림 23" descr="ㅇㄴㅇㅁㅇ.png"/>
          <p:cNvPicPr>
            <a:picLocks noChangeAspect="1"/>
          </p:cNvPicPr>
          <p:nvPr/>
        </p:nvPicPr>
        <p:blipFill rotWithShape="1">
          <a:blip r:embed="rId5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89" y="6568777"/>
            <a:ext cx="672287" cy="166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60" y="1222347"/>
            <a:ext cx="8913439" cy="5591029"/>
          </a:xfrm>
          <a:prstGeom prst="rect">
            <a:avLst/>
          </a:prstGeom>
        </p:spPr>
      </p:pic>
      <p:cxnSp>
        <p:nvCxnSpPr>
          <p:cNvPr id="46" name="직선 연결선 45"/>
          <p:cNvCxnSpPr/>
          <p:nvPr/>
        </p:nvCxnSpPr>
        <p:spPr>
          <a:xfrm>
            <a:off x="1602358" y="864304"/>
            <a:ext cx="8035488" cy="0"/>
          </a:xfrm>
          <a:prstGeom prst="line">
            <a:avLst/>
          </a:prstGeom>
          <a:ln w="25400" cap="rnd">
            <a:solidFill>
              <a:srgbClr val="2199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직사각형 105"/>
          <p:cNvSpPr/>
          <p:nvPr/>
        </p:nvSpPr>
        <p:spPr>
          <a:xfrm>
            <a:off x="9637846" y="6453336"/>
            <a:ext cx="288032" cy="34009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400" b="1" dirty="0">
                <a:gradFill>
                  <a:gsLst>
                    <a:gs pos="57500">
                      <a:schemeClr val="tx1">
                        <a:lumMod val="50000"/>
                        <a:lumOff val="50000"/>
                      </a:schemeClr>
                    </a:gs>
                    <a:gs pos="75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2</a:t>
            </a:r>
            <a:endParaRPr lang="ko-KR" altLang="en-US" sz="1400" b="1" dirty="0">
              <a:gradFill>
                <a:gsLst>
                  <a:gs pos="57500">
                    <a:schemeClr val="tx1">
                      <a:lumMod val="50000"/>
                      <a:lumOff val="50000"/>
                    </a:schemeClr>
                  </a:gs>
                  <a:gs pos="75000">
                    <a:schemeClr val="tx1">
                      <a:lumMod val="50000"/>
                      <a:lumOff val="50000"/>
                    </a:schemeClr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8" name="다이아몬드 37"/>
          <p:cNvSpPr/>
          <p:nvPr/>
        </p:nvSpPr>
        <p:spPr>
          <a:xfrm>
            <a:off x="368871" y="206474"/>
            <a:ext cx="1252537" cy="1317625"/>
          </a:xfrm>
          <a:prstGeom prst="diamond">
            <a:avLst/>
          </a:prstGeom>
          <a:solidFill>
            <a:srgbClr val="105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다이아몬드 38"/>
          <p:cNvSpPr/>
          <p:nvPr/>
        </p:nvSpPr>
        <p:spPr>
          <a:xfrm>
            <a:off x="487933" y="331887"/>
            <a:ext cx="1014413" cy="1066800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87933" y="577949"/>
            <a:ext cx="1008063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2800" b="1" dirty="0">
                <a:gradFill>
                  <a:gsLst>
                    <a:gs pos="57500">
                      <a:srgbClr val="1050A0"/>
                    </a:gs>
                    <a:gs pos="75000">
                      <a:srgbClr val="1050A0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01</a:t>
            </a:r>
            <a:endParaRPr lang="ko-KR" altLang="en-US" sz="2800" b="1" dirty="0">
              <a:gradFill>
                <a:gsLst>
                  <a:gs pos="57500">
                    <a:srgbClr val="1050A0"/>
                  </a:gs>
                  <a:gs pos="75000">
                    <a:srgbClr val="1050A0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02" name="TextBox 6"/>
          <p:cNvSpPr txBox="1"/>
          <p:nvPr/>
        </p:nvSpPr>
        <p:spPr>
          <a:xfrm>
            <a:off x="1640632" y="346030"/>
            <a:ext cx="151216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2400" b="1" spc="-150" dirty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회사 연혁</a:t>
            </a:r>
          </a:p>
        </p:txBody>
      </p:sp>
      <p:sp>
        <p:nvSpPr>
          <p:cNvPr id="103" name="텍스트 개체 틀 32"/>
          <p:cNvSpPr txBox="1">
            <a:spLocks/>
          </p:cNvSpPr>
          <p:nvPr/>
        </p:nvSpPr>
        <p:spPr>
          <a:xfrm>
            <a:off x="2897668" y="495114"/>
            <a:ext cx="3845258" cy="375242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| Company history</a:t>
            </a:r>
            <a:endParaRPr lang="ko-KR" altLang="en-US" sz="1200" dirty="0">
              <a:ln>
                <a:solidFill>
                  <a:sysClr val="window" lastClr="FFFFFF">
                    <a:alpha val="0"/>
                  </a:sysClr>
                </a:solidFill>
              </a:ln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24" name="그림 23" descr="Untitled-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739" y="1340768"/>
            <a:ext cx="299842" cy="5401345"/>
          </a:xfrm>
          <a:prstGeom prst="rect">
            <a:avLst/>
          </a:prstGeom>
        </p:spPr>
      </p:pic>
      <p:grpSp>
        <p:nvGrpSpPr>
          <p:cNvPr id="25" name="그룹 24"/>
          <p:cNvGrpSpPr/>
          <p:nvPr/>
        </p:nvGrpSpPr>
        <p:grpSpPr>
          <a:xfrm>
            <a:off x="1485771" y="1690534"/>
            <a:ext cx="3271393" cy="1699791"/>
            <a:chOff x="827996" y="1690534"/>
            <a:chExt cx="3271393" cy="1699791"/>
          </a:xfrm>
        </p:grpSpPr>
        <p:sp>
          <p:nvSpPr>
            <p:cNvPr id="34" name="자유형 21"/>
            <p:cNvSpPr/>
            <p:nvPr/>
          </p:nvSpPr>
          <p:spPr>
            <a:xfrm flipV="1">
              <a:off x="827996" y="1700806"/>
              <a:ext cx="1666458" cy="294951"/>
            </a:xfrm>
            <a:custGeom>
              <a:avLst/>
              <a:gdLst>
                <a:gd name="connsiteX0" fmla="*/ 0 w 4176464"/>
                <a:gd name="connsiteY0" fmla="*/ 1008112 h 1008112"/>
                <a:gd name="connsiteX1" fmla="*/ 252028 w 4176464"/>
                <a:gd name="connsiteY1" fmla="*/ 0 h 1008112"/>
                <a:gd name="connsiteX2" fmla="*/ 4176464 w 4176464"/>
                <a:gd name="connsiteY2" fmla="*/ 0 h 1008112"/>
                <a:gd name="connsiteX3" fmla="*/ 3924436 w 4176464"/>
                <a:gd name="connsiteY3" fmla="*/ 1008112 h 1008112"/>
                <a:gd name="connsiteX4" fmla="*/ 0 w 4176464"/>
                <a:gd name="connsiteY4" fmla="*/ 1008112 h 1008112"/>
                <a:gd name="connsiteX0" fmla="*/ 51556 w 3924436"/>
                <a:gd name="connsiteY0" fmla="*/ 1008112 h 1008112"/>
                <a:gd name="connsiteX1" fmla="*/ 0 w 3924436"/>
                <a:gd name="connsiteY1" fmla="*/ 0 h 1008112"/>
                <a:gd name="connsiteX2" fmla="*/ 3924436 w 3924436"/>
                <a:gd name="connsiteY2" fmla="*/ 0 h 1008112"/>
                <a:gd name="connsiteX3" fmla="*/ 3672408 w 3924436"/>
                <a:gd name="connsiteY3" fmla="*/ 1008112 h 1008112"/>
                <a:gd name="connsiteX4" fmla="*/ 51556 w 3924436"/>
                <a:gd name="connsiteY4" fmla="*/ 1008112 h 1008112"/>
                <a:gd name="connsiteX0" fmla="*/ 0 w 3872880"/>
                <a:gd name="connsiteY0" fmla="*/ 1008112 h 1008112"/>
                <a:gd name="connsiteX1" fmla="*/ 0 w 3872880"/>
                <a:gd name="connsiteY1" fmla="*/ 0 h 1008112"/>
                <a:gd name="connsiteX2" fmla="*/ 3872880 w 3872880"/>
                <a:gd name="connsiteY2" fmla="*/ 0 h 1008112"/>
                <a:gd name="connsiteX3" fmla="*/ 3620852 w 3872880"/>
                <a:gd name="connsiteY3" fmla="*/ 1008112 h 1008112"/>
                <a:gd name="connsiteX4" fmla="*/ 0 w 3872880"/>
                <a:gd name="connsiteY4" fmla="*/ 1008112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2880" h="1008112">
                  <a:moveTo>
                    <a:pt x="0" y="1008112"/>
                  </a:moveTo>
                  <a:lnTo>
                    <a:pt x="0" y="0"/>
                  </a:lnTo>
                  <a:lnTo>
                    <a:pt x="3872880" y="0"/>
                  </a:lnTo>
                  <a:lnTo>
                    <a:pt x="3620852" y="1008112"/>
                  </a:lnTo>
                  <a:lnTo>
                    <a:pt x="0" y="1008112"/>
                  </a:lnTo>
                  <a:close/>
                </a:path>
              </a:pathLst>
            </a:custGeom>
            <a:solidFill>
              <a:srgbClr val="1C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TextBox 6"/>
            <p:cNvSpPr txBox="1"/>
            <p:nvPr/>
          </p:nvSpPr>
          <p:spPr>
            <a:xfrm>
              <a:off x="849313" y="1690534"/>
              <a:ext cx="1511399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sz="12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1996 ~ </a:t>
              </a:r>
              <a:r>
                <a:rPr lang="en-US" altLang="ko-KR" sz="12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2000</a:t>
              </a:r>
              <a:r>
                <a:rPr lang="ko-KR" altLang="en-US" sz="12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년</a:t>
              </a:r>
              <a:endParaRPr lang="en-US" altLang="ko-KR" sz="1200" b="1" dirty="0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36" name="TextBox 6"/>
            <p:cNvSpPr txBox="1"/>
            <p:nvPr/>
          </p:nvSpPr>
          <p:spPr>
            <a:xfrm>
              <a:off x="1034244" y="2079197"/>
              <a:ext cx="3065145" cy="1311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1996. 04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: 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서한산업 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법인 설립</a:t>
              </a:r>
              <a:endParaRPr lang="en-US" altLang="ko-KR" sz="11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1998. 01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: 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서한산업 제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1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공장 준공</a:t>
              </a:r>
              <a:endParaRPr lang="en-US" altLang="ko-KR" sz="11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1998. 03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: 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Chassis 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제품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생산</a:t>
              </a:r>
              <a:endParaRPr lang="en-US" altLang="ko-KR" sz="1100" b="1" dirty="0" smtClean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1999. 07 : H/Shaft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공장 증축</a:t>
              </a:r>
              <a:endParaRPr lang="en-US" altLang="ko-KR" sz="1100" b="1" dirty="0" smtClean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1999. 08 : H/Shaft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제품 생산</a:t>
              </a:r>
              <a:endParaRPr lang="en-US" altLang="ko-KR" sz="1100" b="1" dirty="0" smtClean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1999. 09 : Cross Groove Joint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미국 수출 개시</a:t>
              </a:r>
              <a:endParaRPr lang="en-US" altLang="ko-KR" sz="11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1495098" y="3637316"/>
            <a:ext cx="3654047" cy="2715454"/>
            <a:chOff x="827996" y="1690534"/>
            <a:chExt cx="3654047" cy="2715454"/>
          </a:xfrm>
        </p:grpSpPr>
        <p:sp>
          <p:nvSpPr>
            <p:cNvPr id="28" name="자유형 31"/>
            <p:cNvSpPr/>
            <p:nvPr/>
          </p:nvSpPr>
          <p:spPr>
            <a:xfrm flipV="1">
              <a:off x="827996" y="1700806"/>
              <a:ext cx="1666458" cy="294951"/>
            </a:xfrm>
            <a:custGeom>
              <a:avLst/>
              <a:gdLst>
                <a:gd name="connsiteX0" fmla="*/ 0 w 4176464"/>
                <a:gd name="connsiteY0" fmla="*/ 1008112 h 1008112"/>
                <a:gd name="connsiteX1" fmla="*/ 252028 w 4176464"/>
                <a:gd name="connsiteY1" fmla="*/ 0 h 1008112"/>
                <a:gd name="connsiteX2" fmla="*/ 4176464 w 4176464"/>
                <a:gd name="connsiteY2" fmla="*/ 0 h 1008112"/>
                <a:gd name="connsiteX3" fmla="*/ 3924436 w 4176464"/>
                <a:gd name="connsiteY3" fmla="*/ 1008112 h 1008112"/>
                <a:gd name="connsiteX4" fmla="*/ 0 w 4176464"/>
                <a:gd name="connsiteY4" fmla="*/ 1008112 h 1008112"/>
                <a:gd name="connsiteX0" fmla="*/ 51556 w 3924436"/>
                <a:gd name="connsiteY0" fmla="*/ 1008112 h 1008112"/>
                <a:gd name="connsiteX1" fmla="*/ 0 w 3924436"/>
                <a:gd name="connsiteY1" fmla="*/ 0 h 1008112"/>
                <a:gd name="connsiteX2" fmla="*/ 3924436 w 3924436"/>
                <a:gd name="connsiteY2" fmla="*/ 0 h 1008112"/>
                <a:gd name="connsiteX3" fmla="*/ 3672408 w 3924436"/>
                <a:gd name="connsiteY3" fmla="*/ 1008112 h 1008112"/>
                <a:gd name="connsiteX4" fmla="*/ 51556 w 3924436"/>
                <a:gd name="connsiteY4" fmla="*/ 1008112 h 1008112"/>
                <a:gd name="connsiteX0" fmla="*/ 0 w 3872880"/>
                <a:gd name="connsiteY0" fmla="*/ 1008112 h 1008112"/>
                <a:gd name="connsiteX1" fmla="*/ 0 w 3872880"/>
                <a:gd name="connsiteY1" fmla="*/ 0 h 1008112"/>
                <a:gd name="connsiteX2" fmla="*/ 3872880 w 3872880"/>
                <a:gd name="connsiteY2" fmla="*/ 0 h 1008112"/>
                <a:gd name="connsiteX3" fmla="*/ 3620852 w 3872880"/>
                <a:gd name="connsiteY3" fmla="*/ 1008112 h 1008112"/>
                <a:gd name="connsiteX4" fmla="*/ 0 w 3872880"/>
                <a:gd name="connsiteY4" fmla="*/ 1008112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2880" h="1008112">
                  <a:moveTo>
                    <a:pt x="0" y="1008112"/>
                  </a:moveTo>
                  <a:lnTo>
                    <a:pt x="0" y="0"/>
                  </a:lnTo>
                  <a:lnTo>
                    <a:pt x="3872880" y="0"/>
                  </a:lnTo>
                  <a:lnTo>
                    <a:pt x="3620852" y="1008112"/>
                  </a:lnTo>
                  <a:lnTo>
                    <a:pt x="0" y="1008112"/>
                  </a:lnTo>
                  <a:close/>
                </a:path>
              </a:pathLst>
            </a:custGeom>
            <a:solidFill>
              <a:srgbClr val="1C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TextBox 6"/>
            <p:cNvSpPr txBox="1"/>
            <p:nvPr/>
          </p:nvSpPr>
          <p:spPr>
            <a:xfrm>
              <a:off x="849313" y="1690534"/>
              <a:ext cx="1511399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sz="12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2001~ 2010 </a:t>
              </a:r>
              <a:r>
                <a:rPr lang="ko-KR" altLang="en-US" sz="12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년</a:t>
              </a:r>
              <a:endParaRPr lang="en-US" altLang="ko-KR" sz="1200" b="1" dirty="0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30" name="TextBox 6"/>
            <p:cNvSpPr txBox="1"/>
            <p:nvPr/>
          </p:nvSpPr>
          <p:spPr>
            <a:xfrm>
              <a:off x="1034245" y="2079197"/>
              <a:ext cx="3447798" cy="2326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2002. 01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: 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연구소 설립 인가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(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통합연구소 출범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)</a:t>
              </a:r>
            </a:p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2003. 11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: 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서한산업 제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공장 준공</a:t>
              </a:r>
            </a:p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2005. 01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: HMC  〮KMC 1</a:t>
              </a:r>
              <a:r>
                <a:rPr lang="ko-KR" altLang="en-US" sz="1100" b="1" dirty="0" err="1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차업체</a:t>
              </a: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등록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</a:t>
              </a:r>
              <a:endParaRPr lang="en-US" altLang="ko-KR" sz="1100" b="1" dirty="0" smtClean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2007. 05 :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전국중소기업인대회 산업자원부장관 표창</a:t>
              </a:r>
              <a:endParaRPr lang="en-US" altLang="ko-KR" sz="1100" b="1" dirty="0" smtClean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2007. 09 : Cross Groove Joint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국산화 양산 개시</a:t>
              </a:r>
              <a:endParaRPr lang="en-US" altLang="ko-KR" sz="1100" b="1" dirty="0" smtClean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2008. 06 :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북미 공장 준공</a:t>
              </a:r>
              <a:endParaRPr lang="en-US" altLang="ko-KR" sz="1100" b="1" dirty="0" smtClean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  <a:p>
              <a:pPr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ko-KR" altLang="en-US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   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(</a:t>
              </a:r>
              <a:r>
                <a:rPr lang="ko-KR" altLang="en-US" sz="1100" b="1" dirty="0" err="1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서한오토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USA,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서한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NTN USA)</a:t>
              </a:r>
            </a:p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2009. 10 : </a:t>
              </a:r>
              <a:r>
                <a:rPr lang="ko-KR" altLang="en-US" sz="1100" b="1" dirty="0" err="1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재제조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사업 개시</a:t>
              </a:r>
              <a:endParaRPr lang="en-US" altLang="ko-KR" sz="1100" b="1" dirty="0" smtClean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2009. 11 :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무역의 날 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‘5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천만 불 수출의 탑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‘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수상</a:t>
              </a:r>
              <a:endParaRPr lang="en-US" altLang="ko-KR" sz="1100" b="1" dirty="0" smtClean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2010. 05 :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아산물류센터 준공</a:t>
              </a:r>
              <a:endParaRPr lang="en-US" altLang="ko-KR" sz="1100" b="1" dirty="0" smtClean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2010. 11 :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무역의 날 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‘1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억 불 수출의 탑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‘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수상</a:t>
              </a:r>
              <a:endParaRPr lang="en-US" altLang="ko-KR" sz="11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pic>
        <p:nvPicPr>
          <p:cNvPr id="40" name="그림 39" descr="Untitled-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992" y="1340858"/>
            <a:ext cx="299842" cy="5401345"/>
          </a:xfrm>
          <a:prstGeom prst="rect">
            <a:avLst/>
          </a:prstGeom>
        </p:spPr>
      </p:pic>
      <p:grpSp>
        <p:nvGrpSpPr>
          <p:cNvPr id="43" name="그룹 26"/>
          <p:cNvGrpSpPr/>
          <p:nvPr/>
        </p:nvGrpSpPr>
        <p:grpSpPr>
          <a:xfrm>
            <a:off x="5169024" y="1690534"/>
            <a:ext cx="4393059" cy="2309189"/>
            <a:chOff x="827996" y="1690534"/>
            <a:chExt cx="4393059" cy="2309189"/>
          </a:xfrm>
        </p:grpSpPr>
        <p:sp>
          <p:nvSpPr>
            <p:cNvPr id="49" name="자유형 43"/>
            <p:cNvSpPr/>
            <p:nvPr/>
          </p:nvSpPr>
          <p:spPr>
            <a:xfrm flipV="1">
              <a:off x="827996" y="1700806"/>
              <a:ext cx="1666458" cy="294951"/>
            </a:xfrm>
            <a:custGeom>
              <a:avLst/>
              <a:gdLst>
                <a:gd name="connsiteX0" fmla="*/ 0 w 4176464"/>
                <a:gd name="connsiteY0" fmla="*/ 1008112 h 1008112"/>
                <a:gd name="connsiteX1" fmla="*/ 252028 w 4176464"/>
                <a:gd name="connsiteY1" fmla="*/ 0 h 1008112"/>
                <a:gd name="connsiteX2" fmla="*/ 4176464 w 4176464"/>
                <a:gd name="connsiteY2" fmla="*/ 0 h 1008112"/>
                <a:gd name="connsiteX3" fmla="*/ 3924436 w 4176464"/>
                <a:gd name="connsiteY3" fmla="*/ 1008112 h 1008112"/>
                <a:gd name="connsiteX4" fmla="*/ 0 w 4176464"/>
                <a:gd name="connsiteY4" fmla="*/ 1008112 h 1008112"/>
                <a:gd name="connsiteX0" fmla="*/ 51556 w 3924436"/>
                <a:gd name="connsiteY0" fmla="*/ 1008112 h 1008112"/>
                <a:gd name="connsiteX1" fmla="*/ 0 w 3924436"/>
                <a:gd name="connsiteY1" fmla="*/ 0 h 1008112"/>
                <a:gd name="connsiteX2" fmla="*/ 3924436 w 3924436"/>
                <a:gd name="connsiteY2" fmla="*/ 0 h 1008112"/>
                <a:gd name="connsiteX3" fmla="*/ 3672408 w 3924436"/>
                <a:gd name="connsiteY3" fmla="*/ 1008112 h 1008112"/>
                <a:gd name="connsiteX4" fmla="*/ 51556 w 3924436"/>
                <a:gd name="connsiteY4" fmla="*/ 1008112 h 1008112"/>
                <a:gd name="connsiteX0" fmla="*/ 0 w 3872880"/>
                <a:gd name="connsiteY0" fmla="*/ 1008112 h 1008112"/>
                <a:gd name="connsiteX1" fmla="*/ 0 w 3872880"/>
                <a:gd name="connsiteY1" fmla="*/ 0 h 1008112"/>
                <a:gd name="connsiteX2" fmla="*/ 3872880 w 3872880"/>
                <a:gd name="connsiteY2" fmla="*/ 0 h 1008112"/>
                <a:gd name="connsiteX3" fmla="*/ 3620852 w 3872880"/>
                <a:gd name="connsiteY3" fmla="*/ 1008112 h 1008112"/>
                <a:gd name="connsiteX4" fmla="*/ 0 w 3872880"/>
                <a:gd name="connsiteY4" fmla="*/ 1008112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2880" h="1008112">
                  <a:moveTo>
                    <a:pt x="0" y="1008112"/>
                  </a:moveTo>
                  <a:lnTo>
                    <a:pt x="0" y="0"/>
                  </a:lnTo>
                  <a:lnTo>
                    <a:pt x="3872880" y="0"/>
                  </a:lnTo>
                  <a:lnTo>
                    <a:pt x="3620852" y="1008112"/>
                  </a:lnTo>
                  <a:lnTo>
                    <a:pt x="0" y="1008112"/>
                  </a:lnTo>
                  <a:close/>
                </a:path>
              </a:pathLst>
            </a:custGeom>
            <a:solidFill>
              <a:srgbClr val="1C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TextBox 6"/>
            <p:cNvSpPr txBox="1"/>
            <p:nvPr/>
          </p:nvSpPr>
          <p:spPr>
            <a:xfrm>
              <a:off x="849313" y="1690534"/>
              <a:ext cx="1511399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sz="12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2011 ~ </a:t>
              </a:r>
              <a:r>
                <a:rPr lang="ko-KR" altLang="en-US" sz="12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현재</a:t>
              </a:r>
              <a:endParaRPr lang="en-US" altLang="ko-KR" sz="1200" b="1" dirty="0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51" name="TextBox 6"/>
            <p:cNvSpPr txBox="1"/>
            <p:nvPr/>
          </p:nvSpPr>
          <p:spPr>
            <a:xfrm>
              <a:off x="1034245" y="2079197"/>
              <a:ext cx="4186810" cy="1920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2012. 11 </a:t>
              </a:r>
              <a:r>
                <a:rPr lang="en-US" altLang="ko-KR" sz="11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: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무역의 날 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‘2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억 불 수출의 탑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‘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수상</a:t>
              </a:r>
              <a:endParaRPr lang="en-US" altLang="ko-KR" sz="11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2013. 01 : </a:t>
              </a:r>
              <a:r>
                <a:rPr lang="ko-KR" altLang="en-US" sz="1100" b="1" dirty="0" err="1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서한산업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제 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3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공장 준공</a:t>
              </a:r>
              <a:endParaRPr lang="ko-KR" altLang="en-US" sz="11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2016. 03 :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멕시코 공장 준공 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(</a:t>
              </a:r>
              <a:r>
                <a:rPr lang="ko-KR" altLang="en-US" sz="1100" b="1" dirty="0" err="1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서한오토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멕시코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)</a:t>
              </a:r>
            </a:p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2016. 07 : </a:t>
              </a:r>
              <a:r>
                <a:rPr lang="ko-KR" altLang="en-US" sz="1100" b="1" dirty="0" err="1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서한산업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제 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3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공장 증축 완공 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(C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동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)</a:t>
              </a:r>
            </a:p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2017. 01 : HKMC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기술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5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스타 인증 획득</a:t>
              </a:r>
              <a:endParaRPr lang="en-US" altLang="ko-KR" sz="1100" b="1" dirty="0" smtClean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2017. 06 :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과학기술정보통신부 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‘IR52 </a:t>
              </a:r>
              <a:r>
                <a:rPr lang="ko-KR" altLang="en-US" sz="1100" b="1" dirty="0" err="1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장영실상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’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수상</a:t>
              </a:r>
              <a:endParaRPr lang="en-US" altLang="ko-KR" sz="1100" b="1" dirty="0" smtClean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2017. 11 : HMC ‘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제품 개발 우수 </a:t>
              </a:r>
              <a:r>
                <a:rPr lang="ko-KR" altLang="en-US" sz="1100" b="1" dirty="0" err="1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협력사상</a:t>
              </a: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‘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수상</a:t>
              </a:r>
              <a:endParaRPr lang="en-US" altLang="ko-KR" sz="1100" b="1" dirty="0" smtClean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2017. 12 : ISO22301:2013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인증 획득</a:t>
              </a:r>
              <a:endParaRPr lang="en-US" altLang="ko-KR" sz="1100" b="1" dirty="0" smtClean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  <a:p>
              <a:pPr marL="171450" indent="-171450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en-US" altLang="ko-KR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2018. 05 : IATF16949:2016 </a:t>
              </a:r>
              <a:r>
                <a:rPr lang="ko-KR" altLang="en-US" sz="11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인증 획득</a:t>
              </a:r>
              <a:endParaRPr lang="ko-KR" altLang="en-US" sz="11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pic>
        <p:nvPicPr>
          <p:cNvPr id="59" name="그림 58" descr="ㅇㄴㅇㅁㅇ.png"/>
          <p:cNvPicPr>
            <a:picLocks noChangeAspect="1"/>
          </p:cNvPicPr>
          <p:nvPr/>
        </p:nvPicPr>
        <p:blipFill rotWithShape="1">
          <a:blip r:embed="rId5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89" y="6568777"/>
            <a:ext cx="672287" cy="16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1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직선 연결선 129"/>
          <p:cNvCxnSpPr>
            <a:stCxn id="132" idx="0"/>
          </p:cNvCxnSpPr>
          <p:nvPr/>
        </p:nvCxnSpPr>
        <p:spPr>
          <a:xfrm flipV="1">
            <a:off x="8979065" y="4406641"/>
            <a:ext cx="0" cy="163853"/>
          </a:xfrm>
          <a:prstGeom prst="line">
            <a:avLst/>
          </a:prstGeom>
          <a:noFill/>
          <a:ln w="9525" cap="rnd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66" y="5427502"/>
            <a:ext cx="8898034" cy="1375599"/>
          </a:xfrm>
          <a:prstGeom prst="rect">
            <a:avLst/>
          </a:prstGeom>
        </p:spPr>
      </p:pic>
      <p:cxnSp>
        <p:nvCxnSpPr>
          <p:cNvPr id="46" name="직선 연결선 45"/>
          <p:cNvCxnSpPr/>
          <p:nvPr/>
        </p:nvCxnSpPr>
        <p:spPr>
          <a:xfrm>
            <a:off x="1602358" y="864304"/>
            <a:ext cx="8035488" cy="0"/>
          </a:xfrm>
          <a:prstGeom prst="line">
            <a:avLst/>
          </a:prstGeom>
          <a:ln w="25400" cap="rnd">
            <a:solidFill>
              <a:srgbClr val="2199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다이아몬드 37"/>
          <p:cNvSpPr/>
          <p:nvPr/>
        </p:nvSpPr>
        <p:spPr>
          <a:xfrm>
            <a:off x="368871" y="206474"/>
            <a:ext cx="1252537" cy="1317625"/>
          </a:xfrm>
          <a:prstGeom prst="diamond">
            <a:avLst/>
          </a:prstGeom>
          <a:solidFill>
            <a:srgbClr val="105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다이아몬드 38"/>
          <p:cNvSpPr/>
          <p:nvPr/>
        </p:nvSpPr>
        <p:spPr>
          <a:xfrm>
            <a:off x="487933" y="331887"/>
            <a:ext cx="1014413" cy="1066800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87933" y="577949"/>
            <a:ext cx="1008063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2800" b="1" dirty="0">
                <a:gradFill>
                  <a:gsLst>
                    <a:gs pos="57500">
                      <a:srgbClr val="1050A0"/>
                    </a:gs>
                    <a:gs pos="75000">
                      <a:srgbClr val="1050A0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01</a:t>
            </a:r>
            <a:endParaRPr lang="ko-KR" altLang="en-US" sz="2800" b="1" dirty="0">
              <a:gradFill>
                <a:gsLst>
                  <a:gs pos="57500">
                    <a:srgbClr val="1050A0"/>
                  </a:gs>
                  <a:gs pos="75000">
                    <a:srgbClr val="1050A0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02" name="TextBox 6"/>
          <p:cNvSpPr txBox="1"/>
          <p:nvPr/>
        </p:nvSpPr>
        <p:spPr>
          <a:xfrm>
            <a:off x="1640632" y="346030"/>
            <a:ext cx="151216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2400" b="1" spc="-150" dirty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조직 구성</a:t>
            </a:r>
          </a:p>
        </p:txBody>
      </p:sp>
      <p:sp>
        <p:nvSpPr>
          <p:cNvPr id="103" name="텍스트 개체 틀 32"/>
          <p:cNvSpPr txBox="1">
            <a:spLocks/>
          </p:cNvSpPr>
          <p:nvPr/>
        </p:nvSpPr>
        <p:spPr>
          <a:xfrm>
            <a:off x="2897668" y="495114"/>
            <a:ext cx="3845258" cy="375242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| Organization structure </a:t>
            </a:r>
            <a:endParaRPr lang="ko-KR" altLang="en-US" sz="1200" dirty="0">
              <a:ln>
                <a:solidFill>
                  <a:sysClr val="window" lastClr="FFFFFF">
                    <a:alpha val="0"/>
                  </a:sysClr>
                </a:solidFill>
              </a:ln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104" name="그림 103" descr="ㅇㄴㅇㅁㅇ.png"/>
          <p:cNvPicPr>
            <a:picLocks noChangeAspect="1"/>
          </p:cNvPicPr>
          <p:nvPr/>
        </p:nvPicPr>
        <p:blipFill rotWithShape="1">
          <a:blip r:embed="rId4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89" y="6568777"/>
            <a:ext cx="672287" cy="166070"/>
          </a:xfrm>
          <a:prstGeom prst="rect">
            <a:avLst/>
          </a:prstGeom>
        </p:spPr>
      </p:pic>
      <p:sp>
        <p:nvSpPr>
          <p:cNvPr id="105" name="직사각형 104"/>
          <p:cNvSpPr/>
          <p:nvPr/>
        </p:nvSpPr>
        <p:spPr>
          <a:xfrm>
            <a:off x="9637846" y="6453336"/>
            <a:ext cx="288032" cy="34009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400" b="1" dirty="0">
                <a:gradFill>
                  <a:gsLst>
                    <a:gs pos="57500">
                      <a:schemeClr val="tx1">
                        <a:lumMod val="50000"/>
                        <a:lumOff val="50000"/>
                      </a:schemeClr>
                    </a:gs>
                    <a:gs pos="75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3</a:t>
            </a:r>
            <a:endParaRPr lang="ko-KR" altLang="en-US" sz="1400" b="1" dirty="0">
              <a:gradFill>
                <a:gsLst>
                  <a:gs pos="57500">
                    <a:schemeClr val="tx1">
                      <a:lumMod val="50000"/>
                      <a:lumOff val="50000"/>
                    </a:schemeClr>
                  </a:gs>
                  <a:gs pos="75000">
                    <a:schemeClr val="tx1">
                      <a:lumMod val="50000"/>
                      <a:lumOff val="50000"/>
                    </a:schemeClr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129" name="꺾인 연결선 128"/>
          <p:cNvCxnSpPr>
            <a:stCxn id="131" idx="0"/>
            <a:endCxn id="133" idx="0"/>
          </p:cNvCxnSpPr>
          <p:nvPr/>
        </p:nvCxnSpPr>
        <p:spPr>
          <a:xfrm rot="5400000" flipH="1" flipV="1">
            <a:off x="8979139" y="4181587"/>
            <a:ext cx="12317" cy="777813"/>
          </a:xfrm>
          <a:prstGeom prst="bentConnector3">
            <a:avLst>
              <a:gd name="adj1" fmla="val 775000"/>
            </a:avLst>
          </a:prstGeom>
          <a:noFill/>
          <a:ln w="9525" cap="rnd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1" name="직사각형 130"/>
          <p:cNvSpPr/>
          <p:nvPr/>
        </p:nvSpPr>
        <p:spPr>
          <a:xfrm>
            <a:off x="8431231" y="4570494"/>
            <a:ext cx="317856" cy="139668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EAE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</a:pPr>
            <a:endParaRPr lang="ko-KR" altLang="en-US" sz="1200" b="1" dirty="0">
              <a:gradFill>
                <a:gsLst>
                  <a:gs pos="57500">
                    <a:schemeClr val="bg1"/>
                  </a:gs>
                  <a:gs pos="75000">
                    <a:schemeClr val="bg1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32" name="직사각형 131"/>
          <p:cNvSpPr/>
          <p:nvPr/>
        </p:nvSpPr>
        <p:spPr>
          <a:xfrm>
            <a:off x="8820137" y="4570494"/>
            <a:ext cx="317856" cy="139668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EAE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</a:pPr>
            <a:endParaRPr lang="ko-KR" altLang="en-US" sz="1200" b="1">
              <a:gradFill>
                <a:gsLst>
                  <a:gs pos="57500">
                    <a:schemeClr val="bg1"/>
                  </a:gs>
                  <a:gs pos="75000">
                    <a:schemeClr val="bg1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33" name="직사각형 132"/>
          <p:cNvSpPr/>
          <p:nvPr/>
        </p:nvSpPr>
        <p:spPr>
          <a:xfrm>
            <a:off x="9209044" y="4570494"/>
            <a:ext cx="317856" cy="139668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EAE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</a:pPr>
            <a:endParaRPr lang="ko-KR" altLang="en-US" sz="1200" b="1">
              <a:gradFill>
                <a:gsLst>
                  <a:gs pos="57500">
                    <a:schemeClr val="bg1"/>
                  </a:gs>
                  <a:gs pos="75000">
                    <a:schemeClr val="bg1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34" name="TextBox 258"/>
          <p:cNvSpPr txBox="1"/>
          <p:nvPr/>
        </p:nvSpPr>
        <p:spPr>
          <a:xfrm>
            <a:off x="8359223" y="4566264"/>
            <a:ext cx="433259" cy="1343092"/>
          </a:xfrm>
          <a:prstGeom prst="rect">
            <a:avLst/>
          </a:prstGeom>
          <a:noFill/>
        </p:spPr>
        <p:txBody>
          <a:bodyPr vert="wordArtVertRtl" wrap="square" lIns="81629" tIns="40815" rIns="81629" bIns="408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1300" spc="-150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경리팀</a:t>
            </a:r>
            <a:endParaRPr lang="ko-KR" altLang="en-US" sz="1300" spc="-15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35" name="TextBox 261"/>
          <p:cNvSpPr txBox="1"/>
          <p:nvPr/>
        </p:nvSpPr>
        <p:spPr>
          <a:xfrm>
            <a:off x="9128253" y="4595461"/>
            <a:ext cx="433259" cy="1284697"/>
          </a:xfrm>
          <a:prstGeom prst="rect">
            <a:avLst/>
          </a:prstGeom>
          <a:noFill/>
        </p:spPr>
        <p:txBody>
          <a:bodyPr vert="wordArtVertRtl" wrap="square" lIns="81629" tIns="40815" rIns="81629" bIns="408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1300" spc="-150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업체협력팀</a:t>
            </a:r>
            <a:endParaRPr lang="ko-KR" altLang="en-US" sz="1300" spc="-15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36" name="TextBox 266"/>
          <p:cNvSpPr txBox="1"/>
          <p:nvPr/>
        </p:nvSpPr>
        <p:spPr>
          <a:xfrm>
            <a:off x="8756808" y="4566264"/>
            <a:ext cx="433259" cy="1343092"/>
          </a:xfrm>
          <a:prstGeom prst="rect">
            <a:avLst/>
          </a:prstGeom>
          <a:noFill/>
        </p:spPr>
        <p:txBody>
          <a:bodyPr vert="wordArtVertRtl" wrap="square" lIns="81629" tIns="40815" rIns="81629" bIns="408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1300" spc="-150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관리팀</a:t>
            </a:r>
            <a:endParaRPr lang="ko-KR" altLang="en-US" sz="1300" spc="-150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40" name="직사각형 139"/>
          <p:cNvSpPr/>
          <p:nvPr/>
        </p:nvSpPr>
        <p:spPr>
          <a:xfrm>
            <a:off x="3584848" y="4568373"/>
            <a:ext cx="317856" cy="139668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EAE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</a:pPr>
            <a:endParaRPr lang="ko-KR" altLang="en-US" sz="1200" b="1">
              <a:gradFill>
                <a:gsLst>
                  <a:gs pos="57500">
                    <a:schemeClr val="bg1"/>
                  </a:gs>
                  <a:gs pos="75000">
                    <a:schemeClr val="bg1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114" name="직선 연결선 113"/>
          <p:cNvCxnSpPr>
            <a:stCxn id="117" idx="0"/>
          </p:cNvCxnSpPr>
          <p:nvPr/>
        </p:nvCxnSpPr>
        <p:spPr>
          <a:xfrm flipV="1">
            <a:off x="7501509" y="4421505"/>
            <a:ext cx="0" cy="163853"/>
          </a:xfrm>
          <a:prstGeom prst="line">
            <a:avLst/>
          </a:prstGeom>
          <a:noFill/>
          <a:ln w="9525" cap="rnd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꺾인 연결선 114"/>
          <p:cNvCxnSpPr>
            <a:stCxn id="116" idx="0"/>
            <a:endCxn id="120" idx="0"/>
          </p:cNvCxnSpPr>
          <p:nvPr/>
        </p:nvCxnSpPr>
        <p:spPr>
          <a:xfrm rot="5400000" flipH="1" flipV="1">
            <a:off x="7501583" y="4196451"/>
            <a:ext cx="12317" cy="777813"/>
          </a:xfrm>
          <a:prstGeom prst="bentConnector3">
            <a:avLst>
              <a:gd name="adj1" fmla="val 775000"/>
            </a:avLst>
          </a:prstGeom>
          <a:noFill/>
          <a:ln w="9525" cap="rnd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6" name="직사각형 115"/>
          <p:cNvSpPr/>
          <p:nvPr/>
        </p:nvSpPr>
        <p:spPr>
          <a:xfrm>
            <a:off x="6953675" y="4585358"/>
            <a:ext cx="317856" cy="139668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EAE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</a:pPr>
            <a:endParaRPr lang="ko-KR" altLang="en-US" sz="1200" b="1" dirty="0">
              <a:gradFill>
                <a:gsLst>
                  <a:gs pos="57500">
                    <a:schemeClr val="bg1"/>
                  </a:gs>
                  <a:gs pos="75000">
                    <a:schemeClr val="bg1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17" name="직사각형 116"/>
          <p:cNvSpPr/>
          <p:nvPr/>
        </p:nvSpPr>
        <p:spPr>
          <a:xfrm>
            <a:off x="7342581" y="4585358"/>
            <a:ext cx="317856" cy="139668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EAE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</a:pPr>
            <a:endParaRPr lang="ko-KR" altLang="en-US" sz="1200" b="1">
              <a:gradFill>
                <a:gsLst>
                  <a:gs pos="57500">
                    <a:schemeClr val="bg1"/>
                  </a:gs>
                  <a:gs pos="75000">
                    <a:schemeClr val="bg1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20" name="직사각형 119"/>
          <p:cNvSpPr/>
          <p:nvPr/>
        </p:nvSpPr>
        <p:spPr>
          <a:xfrm>
            <a:off x="7731488" y="4585358"/>
            <a:ext cx="317856" cy="139668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EAE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</a:pPr>
            <a:endParaRPr lang="ko-KR" altLang="en-US" sz="1200" b="1">
              <a:gradFill>
                <a:gsLst>
                  <a:gs pos="57500">
                    <a:schemeClr val="bg1"/>
                  </a:gs>
                  <a:gs pos="75000">
                    <a:schemeClr val="bg1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22" name="TextBox 261"/>
          <p:cNvSpPr txBox="1"/>
          <p:nvPr/>
        </p:nvSpPr>
        <p:spPr>
          <a:xfrm>
            <a:off x="7296944" y="4593699"/>
            <a:ext cx="412612" cy="1284697"/>
          </a:xfrm>
          <a:prstGeom prst="rect">
            <a:avLst/>
          </a:prstGeom>
          <a:noFill/>
        </p:spPr>
        <p:txBody>
          <a:bodyPr vert="wordArtVertRtl" wrap="square" lIns="81629" tIns="40815" rIns="81629" bIns="408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1200" spc="-150" dirty="0" err="1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itchFamily="50" charset="-127"/>
                <a:ea typeface="나눔바른고딕" pitchFamily="50" charset="-127"/>
              </a:rPr>
              <a:t>품질관리팀</a:t>
            </a:r>
            <a:endParaRPr lang="en-US" altLang="ko-KR" sz="1200" spc="-150" dirty="0" smtClean="0">
              <a:ln>
                <a:solidFill>
                  <a:prstClr val="black">
                    <a:alpha val="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23" name="TextBox 266"/>
          <p:cNvSpPr txBox="1"/>
          <p:nvPr/>
        </p:nvSpPr>
        <p:spPr>
          <a:xfrm>
            <a:off x="6895882" y="4564502"/>
            <a:ext cx="412612" cy="1343092"/>
          </a:xfrm>
          <a:prstGeom prst="rect">
            <a:avLst/>
          </a:prstGeom>
          <a:noFill/>
        </p:spPr>
        <p:txBody>
          <a:bodyPr vert="wordArtVertRtl" wrap="square" lIns="81629" tIns="40815" rIns="81629" bIns="408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1200" spc="-150" dirty="0" err="1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itchFamily="50" charset="-127"/>
                <a:ea typeface="나눔바른고딕" pitchFamily="50" charset="-127"/>
              </a:rPr>
              <a:t>품질보증팀</a:t>
            </a:r>
            <a:endParaRPr lang="en-US" altLang="ko-KR" sz="1200" spc="-150" dirty="0" smtClean="0">
              <a:ln>
                <a:solidFill>
                  <a:prstClr val="black">
                    <a:alpha val="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26" name="TextBox 263"/>
          <p:cNvSpPr txBox="1"/>
          <p:nvPr/>
        </p:nvSpPr>
        <p:spPr>
          <a:xfrm>
            <a:off x="7682862" y="4534083"/>
            <a:ext cx="412612" cy="1487205"/>
          </a:xfrm>
          <a:prstGeom prst="rect">
            <a:avLst/>
          </a:prstGeom>
          <a:noFill/>
        </p:spPr>
        <p:txBody>
          <a:bodyPr vert="wordArtVertRtl" wrap="square" lIns="81629" tIns="40815" rIns="81629" bIns="408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1200" spc="-150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프로젝트관리팀</a:t>
            </a:r>
            <a:endParaRPr lang="ko-KR" altLang="en-US" sz="1200" spc="-15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188" name="직선 연결선 187"/>
          <p:cNvCxnSpPr/>
          <p:nvPr/>
        </p:nvCxnSpPr>
        <p:spPr>
          <a:xfrm flipH="1" flipV="1">
            <a:off x="6057907" y="3835870"/>
            <a:ext cx="15057" cy="867057"/>
          </a:xfrm>
          <a:prstGeom prst="line">
            <a:avLst/>
          </a:prstGeom>
          <a:noFill/>
          <a:ln w="9525" cap="rnd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04" name="그룹 303"/>
          <p:cNvGrpSpPr/>
          <p:nvPr/>
        </p:nvGrpSpPr>
        <p:grpSpPr>
          <a:xfrm>
            <a:off x="1352600" y="1545465"/>
            <a:ext cx="7994099" cy="4475823"/>
            <a:chOff x="1139357" y="1313766"/>
            <a:chExt cx="8144844" cy="4615000"/>
          </a:xfrm>
        </p:grpSpPr>
        <p:cxnSp>
          <p:nvCxnSpPr>
            <p:cNvPr id="26" name="꺾인 연결선 25"/>
            <p:cNvCxnSpPr>
              <a:stCxn id="143" idx="2"/>
              <a:endCxn id="169" idx="0"/>
            </p:cNvCxnSpPr>
            <p:nvPr/>
          </p:nvCxnSpPr>
          <p:spPr>
            <a:xfrm rot="16200000" flipH="1">
              <a:off x="5154240" y="1696439"/>
              <a:ext cx="2082363" cy="2339925"/>
            </a:xfrm>
            <a:prstGeom prst="bentConnector3">
              <a:avLst>
                <a:gd name="adj1" fmla="val 50000"/>
              </a:avLst>
            </a:prstGeom>
            <a:noFill/>
            <a:ln w="9525" cap="rnd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꺾인 연결선 32"/>
            <p:cNvCxnSpPr>
              <a:endCxn id="204" idx="0"/>
            </p:cNvCxnSpPr>
            <p:nvPr/>
          </p:nvCxnSpPr>
          <p:spPr>
            <a:xfrm rot="10800000" flipV="1">
              <a:off x="2231730" y="2625359"/>
              <a:ext cx="2798227" cy="531808"/>
            </a:xfrm>
            <a:prstGeom prst="bentConnector2">
              <a:avLst/>
            </a:prstGeom>
            <a:noFill/>
            <a:ln w="9525" cap="rnd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7" name="그룹 16"/>
            <p:cNvGrpSpPr/>
            <p:nvPr/>
          </p:nvGrpSpPr>
          <p:grpSpPr>
            <a:xfrm>
              <a:off x="1139357" y="3157167"/>
              <a:ext cx="2091252" cy="1440115"/>
              <a:chOff x="1139357" y="2508271"/>
              <a:chExt cx="2091253" cy="1440160"/>
            </a:xfrm>
          </p:grpSpPr>
          <p:grpSp>
            <p:nvGrpSpPr>
              <p:cNvPr id="202" name="그룹 201"/>
              <p:cNvGrpSpPr/>
              <p:nvPr/>
            </p:nvGrpSpPr>
            <p:grpSpPr>
              <a:xfrm>
                <a:off x="1216787" y="2508271"/>
                <a:ext cx="1980835" cy="1440160"/>
                <a:chOff x="3910059" y="4077072"/>
                <a:chExt cx="1980838" cy="1440160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203" name="직사각형 202"/>
                <p:cNvSpPr/>
                <p:nvPr/>
              </p:nvSpPr>
              <p:spPr>
                <a:xfrm>
                  <a:off x="4340459" y="4077072"/>
                  <a:ext cx="323850" cy="1440160"/>
                </a:xfrm>
                <a:prstGeom prst="rect">
                  <a:avLst/>
                </a:prstGeom>
                <a:grpFill/>
                <a:ln w="38100">
                  <a:solidFill>
                    <a:srgbClr val="EAEA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lnSpc>
                      <a:spcPct val="120000"/>
                    </a:lnSpc>
                    <a:spcAft>
                      <a:spcPct val="0"/>
                    </a:spcAft>
                    <a:buSzPct val="80000"/>
                  </a:pPr>
                  <a:endParaRPr lang="ko-KR" altLang="en-US" sz="1200" b="1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endParaRPr>
                </a:p>
              </p:txBody>
            </p:sp>
            <p:sp>
              <p:nvSpPr>
                <p:cNvPr id="204" name="직사각형 203"/>
                <p:cNvSpPr/>
                <p:nvPr/>
              </p:nvSpPr>
              <p:spPr>
                <a:xfrm>
                  <a:off x="4763077" y="4077072"/>
                  <a:ext cx="323850" cy="1440160"/>
                </a:xfrm>
                <a:prstGeom prst="rect">
                  <a:avLst/>
                </a:prstGeom>
                <a:grpFill/>
                <a:ln w="38100">
                  <a:solidFill>
                    <a:srgbClr val="EAEA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lnSpc>
                      <a:spcPct val="120000"/>
                    </a:lnSpc>
                    <a:spcAft>
                      <a:spcPct val="0"/>
                    </a:spcAft>
                    <a:buSzPct val="80000"/>
                  </a:pPr>
                  <a:endParaRPr lang="ko-KR" altLang="en-US" sz="1200" b="1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endParaRPr>
                </a:p>
              </p:txBody>
            </p:sp>
            <p:sp>
              <p:nvSpPr>
                <p:cNvPr id="209" name="직사각형 208"/>
                <p:cNvSpPr/>
                <p:nvPr/>
              </p:nvSpPr>
              <p:spPr>
                <a:xfrm>
                  <a:off x="5170794" y="4077072"/>
                  <a:ext cx="323850" cy="1440160"/>
                </a:xfrm>
                <a:prstGeom prst="rect">
                  <a:avLst/>
                </a:prstGeom>
                <a:grpFill/>
                <a:ln w="38100">
                  <a:solidFill>
                    <a:srgbClr val="EAEA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lnSpc>
                      <a:spcPct val="120000"/>
                    </a:lnSpc>
                    <a:spcAft>
                      <a:spcPct val="0"/>
                    </a:spcAft>
                    <a:buSzPct val="80000"/>
                  </a:pPr>
                  <a:endParaRPr lang="ko-KR" altLang="en-US" sz="1200" b="1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endParaRPr>
                </a:p>
              </p:txBody>
            </p:sp>
            <p:sp>
              <p:nvSpPr>
                <p:cNvPr id="210" name="직사각형 209"/>
                <p:cNvSpPr/>
                <p:nvPr/>
              </p:nvSpPr>
              <p:spPr>
                <a:xfrm>
                  <a:off x="5567047" y="4077072"/>
                  <a:ext cx="323850" cy="1440160"/>
                </a:xfrm>
                <a:prstGeom prst="rect">
                  <a:avLst/>
                </a:prstGeom>
                <a:grpFill/>
                <a:ln w="38100">
                  <a:solidFill>
                    <a:srgbClr val="EAEA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lnSpc>
                      <a:spcPct val="120000"/>
                    </a:lnSpc>
                    <a:spcAft>
                      <a:spcPct val="0"/>
                    </a:spcAft>
                    <a:buSzPct val="80000"/>
                  </a:pPr>
                  <a:endParaRPr lang="ko-KR" altLang="en-US" sz="1200" b="1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endParaRPr>
                </a:p>
              </p:txBody>
            </p:sp>
            <p:sp>
              <p:nvSpPr>
                <p:cNvPr id="118" name="직사각형 117"/>
                <p:cNvSpPr/>
                <p:nvPr/>
              </p:nvSpPr>
              <p:spPr>
                <a:xfrm>
                  <a:off x="3910059" y="4077072"/>
                  <a:ext cx="323850" cy="1440160"/>
                </a:xfrm>
                <a:prstGeom prst="rect">
                  <a:avLst/>
                </a:prstGeom>
                <a:grpFill/>
                <a:ln w="38100">
                  <a:solidFill>
                    <a:srgbClr val="EAEA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lnSpc>
                      <a:spcPct val="120000"/>
                    </a:lnSpc>
                    <a:spcAft>
                      <a:spcPct val="0"/>
                    </a:spcAft>
                    <a:buSzPct val="80000"/>
                  </a:pPr>
                  <a:endParaRPr lang="ko-KR" altLang="en-US" sz="1200" b="1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endParaRPr>
                </a:p>
              </p:txBody>
            </p:sp>
          </p:grpSp>
          <p:sp>
            <p:nvSpPr>
              <p:cNvPr id="206" name="TextBox 147"/>
              <p:cNvSpPr txBox="1"/>
              <p:nvPr/>
            </p:nvSpPr>
            <p:spPr>
              <a:xfrm>
                <a:off x="1570764" y="2535660"/>
                <a:ext cx="433259" cy="1384898"/>
              </a:xfrm>
              <a:prstGeom prst="rect">
                <a:avLst/>
              </a:prstGeom>
              <a:noFill/>
            </p:spPr>
            <p:txBody>
              <a:bodyPr vert="wordArtVertRtl" wrap="square" lIns="81629" tIns="40815" rIns="81629" bIns="40815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defRPr/>
                </a:pPr>
                <a:r>
                  <a:rPr lang="ko-KR" altLang="en-US" sz="1300" spc="-150" dirty="0" err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itchFamily="50" charset="-127"/>
                    <a:ea typeface="나눔바른고딕" pitchFamily="50" charset="-127"/>
                  </a:rPr>
                  <a:t>영업총괄실</a:t>
                </a:r>
                <a:endParaRPr lang="ko-KR" altLang="en-US" sz="1300" spc="-1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  <p:sp>
            <p:nvSpPr>
              <p:cNvPr id="208" name="TextBox 151"/>
              <p:cNvSpPr txBox="1"/>
              <p:nvPr/>
            </p:nvSpPr>
            <p:spPr>
              <a:xfrm>
                <a:off x="1981537" y="2535660"/>
                <a:ext cx="433259" cy="1384898"/>
              </a:xfrm>
              <a:prstGeom prst="rect">
                <a:avLst/>
              </a:prstGeom>
              <a:noFill/>
            </p:spPr>
            <p:txBody>
              <a:bodyPr vert="wordArtVertRtl" wrap="square" lIns="81629" tIns="40815" rIns="81629" bIns="40815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defRPr/>
                </a:pPr>
                <a:r>
                  <a:rPr lang="ko-KR" altLang="en-US" sz="1300" spc="-150" dirty="0" err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itchFamily="50" charset="-127"/>
                    <a:ea typeface="나눔바른고딕" pitchFamily="50" charset="-127"/>
                  </a:rPr>
                  <a:t>구매총괄실</a:t>
                </a:r>
                <a:endParaRPr lang="ko-KR" altLang="en-US" sz="1300" spc="-1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  <p:sp>
            <p:nvSpPr>
              <p:cNvPr id="212" name="TextBox 151"/>
              <p:cNvSpPr txBox="1"/>
              <p:nvPr/>
            </p:nvSpPr>
            <p:spPr>
              <a:xfrm>
                <a:off x="2797351" y="2535660"/>
                <a:ext cx="433259" cy="1384898"/>
              </a:xfrm>
              <a:prstGeom prst="rect">
                <a:avLst/>
              </a:prstGeom>
              <a:noFill/>
            </p:spPr>
            <p:txBody>
              <a:bodyPr vert="wordArtVertRtl" wrap="square" lIns="81629" tIns="40815" rIns="81629" bIns="40815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defRPr/>
                </a:pPr>
                <a:r>
                  <a:rPr lang="ko-KR" altLang="en-US" sz="1300" spc="-15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itchFamily="50" charset="-127"/>
                    <a:ea typeface="나눔바른고딕" pitchFamily="50" charset="-127"/>
                  </a:rPr>
                  <a:t>기술연구소</a:t>
                </a:r>
              </a:p>
            </p:txBody>
          </p:sp>
          <p:grpSp>
            <p:nvGrpSpPr>
              <p:cNvPr id="77" name="그룹 76"/>
              <p:cNvGrpSpPr/>
              <p:nvPr/>
            </p:nvGrpSpPr>
            <p:grpSpPr>
              <a:xfrm>
                <a:off x="2430520" y="2789492"/>
                <a:ext cx="461848" cy="912504"/>
                <a:chOff x="1685682" y="2950648"/>
                <a:chExt cx="708257" cy="771920"/>
              </a:xfrm>
            </p:grpSpPr>
            <p:sp>
              <p:nvSpPr>
                <p:cNvPr id="156" name="TextBox 250"/>
                <p:cNvSpPr txBox="1"/>
                <p:nvPr/>
              </p:nvSpPr>
              <p:spPr>
                <a:xfrm>
                  <a:off x="1685682" y="3264142"/>
                  <a:ext cx="663134" cy="458426"/>
                </a:xfrm>
                <a:prstGeom prst="rect">
                  <a:avLst/>
                </a:prstGeom>
                <a:noFill/>
              </p:spPr>
              <p:txBody>
                <a:bodyPr vert="wordArtVertRtl"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 fontAlgn="base" latinLnBrk="1">
                    <a:lnSpc>
                      <a:spcPct val="120000"/>
                    </a:lnSpc>
                    <a:spcAft>
                      <a:spcPct val="0"/>
                    </a:spcAft>
                    <a:buSzPct val="80000"/>
                    <a:defRPr/>
                  </a:pPr>
                  <a:r>
                    <a:rPr lang="ko-KR" altLang="en-US" sz="1200" spc="-150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바른고딕" pitchFamily="50" charset="-127"/>
                      <a:ea typeface="나눔바른고딕" pitchFamily="50" charset="-127"/>
                    </a:rPr>
                    <a:t>센터</a:t>
                  </a:r>
                </a:p>
              </p:txBody>
            </p:sp>
            <p:sp>
              <p:nvSpPr>
                <p:cNvPr id="157" name="TextBox 251"/>
                <p:cNvSpPr txBox="1"/>
                <p:nvPr/>
              </p:nvSpPr>
              <p:spPr>
                <a:xfrm>
                  <a:off x="1715759" y="3125862"/>
                  <a:ext cx="663137" cy="193639"/>
                </a:xfrm>
                <a:prstGeom prst="rect">
                  <a:avLst/>
                </a:prstGeom>
                <a:noFill/>
              </p:spPr>
              <p:txBody>
                <a:bodyPr vert="wordArtVertRtl"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 fontAlgn="base" latinLnBrk="1">
                    <a:lnSpc>
                      <a:spcPct val="120000"/>
                    </a:lnSpc>
                    <a:spcAft>
                      <a:spcPct val="0"/>
                    </a:spcAft>
                    <a:buSzPct val="80000"/>
                    <a:defRPr/>
                  </a:pPr>
                  <a:r>
                    <a:rPr lang="en-US" altLang="ko-KR" sz="1200" spc="-150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바른고딕" pitchFamily="50" charset="-127"/>
                      <a:ea typeface="나눔바른고딕" pitchFamily="50" charset="-127"/>
                    </a:rPr>
                    <a:t>T</a:t>
                  </a:r>
                  <a:endParaRPr lang="ko-KR" altLang="en-US" sz="1200" spc="-15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itchFamily="50" charset="-127"/>
                    <a:ea typeface="나눔바른고딕" pitchFamily="50" charset="-127"/>
                  </a:endParaRPr>
                </a:p>
              </p:txBody>
            </p:sp>
            <p:sp>
              <p:nvSpPr>
                <p:cNvPr id="158" name="TextBox 252"/>
                <p:cNvSpPr txBox="1"/>
                <p:nvPr/>
              </p:nvSpPr>
              <p:spPr>
                <a:xfrm>
                  <a:off x="1730801" y="2950648"/>
                  <a:ext cx="663138" cy="214656"/>
                </a:xfrm>
                <a:prstGeom prst="rect">
                  <a:avLst/>
                </a:prstGeom>
                <a:noFill/>
              </p:spPr>
              <p:txBody>
                <a:bodyPr vert="wordArtVertRtl"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 fontAlgn="base" latinLnBrk="1">
                    <a:lnSpc>
                      <a:spcPct val="120000"/>
                    </a:lnSpc>
                    <a:spcAft>
                      <a:spcPct val="0"/>
                    </a:spcAft>
                    <a:buSzPct val="80000"/>
                    <a:defRPr/>
                  </a:pPr>
                  <a:r>
                    <a:rPr lang="en-US" altLang="ko-KR" sz="1200" spc="-150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바른고딕" pitchFamily="50" charset="-127"/>
                      <a:ea typeface="나눔바른고딕" pitchFamily="50" charset="-127"/>
                    </a:rPr>
                    <a:t>I</a:t>
                  </a:r>
                  <a:endParaRPr lang="ko-KR" altLang="en-US" sz="1200" spc="-15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itchFamily="50" charset="-127"/>
                    <a:ea typeface="나눔바른고딕" pitchFamily="50" charset="-127"/>
                  </a:endParaRPr>
                </a:p>
              </p:txBody>
            </p:sp>
          </p:grpSp>
          <p:sp>
            <p:nvSpPr>
              <p:cNvPr id="119" name="TextBox 147"/>
              <p:cNvSpPr txBox="1"/>
              <p:nvPr/>
            </p:nvSpPr>
            <p:spPr>
              <a:xfrm>
                <a:off x="1139357" y="2535660"/>
                <a:ext cx="441429" cy="1384898"/>
              </a:xfrm>
              <a:prstGeom prst="rect">
                <a:avLst/>
              </a:prstGeom>
              <a:noFill/>
            </p:spPr>
            <p:txBody>
              <a:bodyPr vert="wordArtVertRtl" wrap="square" lIns="81629" tIns="40815" rIns="81629" bIns="40815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defRPr/>
                </a:pPr>
                <a:r>
                  <a:rPr lang="ko-KR" altLang="en-US" sz="1300" spc="-150" dirty="0" smtClean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itchFamily="50" charset="-127"/>
                    <a:ea typeface="나눔바른고딕" pitchFamily="50" charset="-127"/>
                  </a:rPr>
                  <a:t>기획본부</a:t>
                </a:r>
                <a:endParaRPr lang="ko-KR" altLang="en-US" sz="1300" spc="-1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</p:grpSp>
        <p:grpSp>
          <p:nvGrpSpPr>
            <p:cNvPr id="9" name="그룹 8"/>
            <p:cNvGrpSpPr/>
            <p:nvPr/>
          </p:nvGrpSpPr>
          <p:grpSpPr>
            <a:xfrm>
              <a:off x="4352953" y="1313766"/>
              <a:ext cx="1345011" cy="1935500"/>
              <a:chOff x="4352955" y="1569543"/>
              <a:chExt cx="1345012" cy="1935561"/>
            </a:xfrm>
          </p:grpSpPr>
          <p:grpSp>
            <p:nvGrpSpPr>
              <p:cNvPr id="7" name="그룹 6"/>
              <p:cNvGrpSpPr/>
              <p:nvPr/>
            </p:nvGrpSpPr>
            <p:grpSpPr>
              <a:xfrm>
                <a:off x="4352955" y="1569543"/>
                <a:ext cx="1345012" cy="511470"/>
                <a:chOff x="2644706" y="2537437"/>
                <a:chExt cx="1345012" cy="511470"/>
              </a:xfrm>
            </p:grpSpPr>
            <p:sp>
              <p:nvSpPr>
                <p:cNvPr id="143" name="모서리가 둥근 직사각형 142"/>
                <p:cNvSpPr/>
                <p:nvPr/>
              </p:nvSpPr>
              <p:spPr>
                <a:xfrm>
                  <a:off x="2644706" y="2537437"/>
                  <a:ext cx="1345012" cy="511470"/>
                </a:xfrm>
                <a:prstGeom prst="roundRect">
                  <a:avLst>
                    <a:gd name="adj" fmla="val 5282"/>
                  </a:avLst>
                </a:prstGeom>
                <a:solidFill>
                  <a:srgbClr val="EAEAEA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lnSpc>
                      <a:spcPct val="120000"/>
                    </a:lnSpc>
                    <a:spcAft>
                      <a:spcPct val="0"/>
                    </a:spcAft>
                    <a:buSzPct val="80000"/>
                    <a:defRPr/>
                  </a:pPr>
                  <a:endParaRPr lang="ko-KR" altLang="en-US" sz="1600" b="1" dirty="0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endParaRPr>
                </a:p>
              </p:txBody>
            </p:sp>
            <p:sp>
              <p:nvSpPr>
                <p:cNvPr id="5" name="직사각형 4"/>
                <p:cNvSpPr/>
                <p:nvPr/>
              </p:nvSpPr>
              <p:spPr>
                <a:xfrm>
                  <a:off x="2700846" y="2591663"/>
                  <a:ext cx="1232731" cy="403018"/>
                </a:xfrm>
                <a:prstGeom prst="rect">
                  <a:avLst/>
                </a:prstGeom>
                <a:gradFill flip="none" rotWithShape="1">
                  <a:gsLst>
                    <a:gs pos="50000">
                      <a:srgbClr val="125EBA"/>
                    </a:gs>
                    <a:gs pos="52000">
                      <a:srgbClr val="1050A0"/>
                    </a:gs>
                  </a:gsLst>
                  <a:lin ang="2700000" scaled="1"/>
                  <a:tileRect/>
                </a:gra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lnSpc>
                      <a:spcPct val="120000"/>
                    </a:lnSpc>
                    <a:spcAft>
                      <a:spcPct val="0"/>
                    </a:spcAft>
                    <a:buSzPct val="80000"/>
                    <a:defRPr/>
                  </a:pPr>
                  <a:r>
                    <a:rPr lang="ko-KR" altLang="en-US" sz="1400" b="1" dirty="0">
                      <a:gradFill>
                        <a:gsLst>
                          <a:gs pos="57500">
                            <a:schemeClr val="bg1"/>
                          </a:gs>
                          <a:gs pos="75000">
                            <a:schemeClr val="bg1"/>
                          </a:gs>
                        </a:gsLst>
                        <a:lin ang="5400000" scaled="0"/>
                      </a:gradFill>
                      <a:latin typeface="나눔바른고딕" pitchFamily="50" charset="-127"/>
                      <a:ea typeface="나눔바른고딕" pitchFamily="50" charset="-127"/>
                    </a:rPr>
                    <a:t>회장</a:t>
                  </a:r>
                </a:p>
              </p:txBody>
            </p:sp>
          </p:grpSp>
          <p:grpSp>
            <p:nvGrpSpPr>
              <p:cNvPr id="159" name="그룹 158"/>
              <p:cNvGrpSpPr/>
              <p:nvPr/>
            </p:nvGrpSpPr>
            <p:grpSpPr>
              <a:xfrm>
                <a:off x="4352955" y="2281588"/>
                <a:ext cx="1345012" cy="511470"/>
                <a:chOff x="2644706" y="2537437"/>
                <a:chExt cx="1345012" cy="511470"/>
              </a:xfrm>
            </p:grpSpPr>
            <p:sp>
              <p:nvSpPr>
                <p:cNvPr id="160" name="모서리가 둥근 직사각형 159"/>
                <p:cNvSpPr/>
                <p:nvPr/>
              </p:nvSpPr>
              <p:spPr>
                <a:xfrm>
                  <a:off x="2644706" y="2537437"/>
                  <a:ext cx="1345012" cy="511470"/>
                </a:xfrm>
                <a:prstGeom prst="roundRect">
                  <a:avLst>
                    <a:gd name="adj" fmla="val 5282"/>
                  </a:avLst>
                </a:prstGeom>
                <a:solidFill>
                  <a:srgbClr val="EAEAEA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lnSpc>
                      <a:spcPct val="120000"/>
                    </a:lnSpc>
                    <a:spcAft>
                      <a:spcPct val="0"/>
                    </a:spcAft>
                    <a:buSzPct val="80000"/>
                    <a:defRPr/>
                  </a:pPr>
                  <a:endParaRPr lang="ko-KR" altLang="en-US" sz="1600" b="1" dirty="0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endParaRPr>
                </a:p>
              </p:txBody>
            </p:sp>
            <p:sp>
              <p:nvSpPr>
                <p:cNvPr id="161" name="직사각형 160"/>
                <p:cNvSpPr/>
                <p:nvPr/>
              </p:nvSpPr>
              <p:spPr>
                <a:xfrm>
                  <a:off x="2700846" y="2591663"/>
                  <a:ext cx="1232731" cy="403018"/>
                </a:xfrm>
                <a:prstGeom prst="rect">
                  <a:avLst/>
                </a:prstGeom>
                <a:gradFill flip="none" rotWithShape="1">
                  <a:gsLst>
                    <a:gs pos="50000">
                      <a:srgbClr val="229DD4"/>
                    </a:gs>
                    <a:gs pos="51000">
                      <a:srgbClr val="1B83B1"/>
                    </a:gs>
                  </a:gsLst>
                  <a:lin ang="2700000" scaled="1"/>
                  <a:tileRect/>
                </a:gra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lnSpc>
                      <a:spcPct val="120000"/>
                    </a:lnSpc>
                    <a:spcAft>
                      <a:spcPct val="0"/>
                    </a:spcAft>
                    <a:buSzPct val="80000"/>
                    <a:defRPr/>
                  </a:pPr>
                  <a:r>
                    <a:rPr lang="ko-KR" altLang="en-US" sz="1400" b="1" dirty="0">
                      <a:gradFill>
                        <a:gsLst>
                          <a:gs pos="57500">
                            <a:schemeClr val="bg1"/>
                          </a:gs>
                          <a:gs pos="75000">
                            <a:schemeClr val="bg1"/>
                          </a:gs>
                        </a:gsLst>
                        <a:lin ang="5400000" scaled="0"/>
                      </a:gradFill>
                      <a:latin typeface="나눔바른고딕" pitchFamily="50" charset="-127"/>
                      <a:ea typeface="나눔바른고딕" pitchFamily="50" charset="-127"/>
                    </a:rPr>
                    <a:t>부회장</a:t>
                  </a:r>
                </a:p>
              </p:txBody>
            </p:sp>
          </p:grpSp>
          <p:grpSp>
            <p:nvGrpSpPr>
              <p:cNvPr id="162" name="그룹 161"/>
              <p:cNvGrpSpPr/>
              <p:nvPr/>
            </p:nvGrpSpPr>
            <p:grpSpPr>
              <a:xfrm>
                <a:off x="4352955" y="2993634"/>
                <a:ext cx="1345012" cy="511470"/>
                <a:chOff x="2644706" y="2537437"/>
                <a:chExt cx="1345012" cy="511470"/>
              </a:xfrm>
            </p:grpSpPr>
            <p:sp>
              <p:nvSpPr>
                <p:cNvPr id="163" name="모서리가 둥근 직사각형 162"/>
                <p:cNvSpPr/>
                <p:nvPr/>
              </p:nvSpPr>
              <p:spPr>
                <a:xfrm>
                  <a:off x="2644706" y="2537437"/>
                  <a:ext cx="1345012" cy="511470"/>
                </a:xfrm>
                <a:prstGeom prst="roundRect">
                  <a:avLst>
                    <a:gd name="adj" fmla="val 5282"/>
                  </a:avLst>
                </a:prstGeom>
                <a:solidFill>
                  <a:srgbClr val="EAEAEA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lnSpc>
                      <a:spcPct val="120000"/>
                    </a:lnSpc>
                    <a:spcAft>
                      <a:spcPct val="0"/>
                    </a:spcAft>
                    <a:buSzPct val="80000"/>
                    <a:defRPr/>
                  </a:pPr>
                  <a:endParaRPr lang="ko-KR" altLang="en-US" sz="1600" b="1" dirty="0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endParaRPr>
                </a:p>
              </p:txBody>
            </p:sp>
            <p:sp>
              <p:nvSpPr>
                <p:cNvPr id="164" name="직사각형 163"/>
                <p:cNvSpPr/>
                <p:nvPr/>
              </p:nvSpPr>
              <p:spPr>
                <a:xfrm>
                  <a:off x="2700846" y="2591663"/>
                  <a:ext cx="1232731" cy="403018"/>
                </a:xfrm>
                <a:prstGeom prst="rect">
                  <a:avLst/>
                </a:prstGeom>
                <a:gradFill flip="none" rotWithShape="1">
                  <a:gsLst>
                    <a:gs pos="50000">
                      <a:srgbClr val="22B498"/>
                    </a:gs>
                    <a:gs pos="51000">
                      <a:srgbClr val="1E9A82"/>
                    </a:gs>
                  </a:gsLst>
                  <a:lin ang="2700000" scaled="1"/>
                  <a:tileRect/>
                </a:gra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lnSpc>
                      <a:spcPct val="120000"/>
                    </a:lnSpc>
                    <a:spcAft>
                      <a:spcPct val="0"/>
                    </a:spcAft>
                    <a:buSzPct val="80000"/>
                    <a:defRPr/>
                  </a:pPr>
                  <a:r>
                    <a:rPr lang="ko-KR" altLang="en-US" sz="1400" b="1" dirty="0">
                      <a:gradFill>
                        <a:gsLst>
                          <a:gs pos="57500">
                            <a:schemeClr val="bg1"/>
                          </a:gs>
                          <a:gs pos="75000">
                            <a:schemeClr val="bg1"/>
                          </a:gs>
                        </a:gsLst>
                        <a:lin ang="5400000" scaled="0"/>
                      </a:gradFill>
                      <a:latin typeface="나눔바른고딕" pitchFamily="50" charset="-127"/>
                      <a:ea typeface="나눔바른고딕" pitchFamily="50" charset="-127"/>
                    </a:rPr>
                    <a:t>대표이사</a:t>
                  </a:r>
                </a:p>
              </p:txBody>
            </p:sp>
          </p:grpSp>
        </p:grpSp>
        <p:grpSp>
          <p:nvGrpSpPr>
            <p:cNvPr id="301" name="그룹 300"/>
            <p:cNvGrpSpPr/>
            <p:nvPr/>
          </p:nvGrpSpPr>
          <p:grpSpPr>
            <a:xfrm>
              <a:off x="3550529" y="3907581"/>
              <a:ext cx="5733672" cy="387750"/>
              <a:chOff x="3550529" y="3907705"/>
              <a:chExt cx="5733671" cy="387768"/>
            </a:xfrm>
          </p:grpSpPr>
          <p:cxnSp>
            <p:nvCxnSpPr>
              <p:cNvPr id="22" name="꺾인 연결선 21"/>
              <p:cNvCxnSpPr>
                <a:stCxn id="142" idx="0"/>
                <a:endCxn id="170" idx="0"/>
              </p:cNvCxnSpPr>
              <p:nvPr/>
            </p:nvCxnSpPr>
            <p:spPr>
              <a:xfrm rot="5400000" flipH="1" flipV="1">
                <a:off x="5998348" y="1459887"/>
                <a:ext cx="387767" cy="5283406"/>
              </a:xfrm>
              <a:prstGeom prst="bentConnector3">
                <a:avLst>
                  <a:gd name="adj1" fmla="val 160789"/>
                </a:avLst>
              </a:prstGeom>
              <a:noFill/>
              <a:ln w="9525" cap="rnd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68" name="직사각형 167"/>
              <p:cNvSpPr/>
              <p:nvPr/>
            </p:nvSpPr>
            <p:spPr>
              <a:xfrm>
                <a:off x="5494308" y="3907707"/>
                <a:ext cx="900532" cy="353857"/>
              </a:xfrm>
              <a:prstGeom prst="rect">
                <a:avLst/>
              </a:prstGeom>
              <a:solidFill>
                <a:srgbClr val="6EC2E8"/>
              </a:solidFill>
              <a:ln w="38100">
                <a:solidFill>
                  <a:srgbClr val="EAEA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lnSpc>
                    <a:spcPct val="120000"/>
                  </a:lnSpc>
                  <a:spcAft>
                    <a:spcPct val="0"/>
                  </a:spcAft>
                  <a:buSzPct val="80000"/>
                  <a:defRPr/>
                </a:pPr>
                <a:r>
                  <a:rPr lang="ko-KR" altLang="en-US" sz="1200" b="1" dirty="0" err="1" smtClean="0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생산실</a:t>
                </a:r>
                <a:endParaRPr lang="ko-KR" altLang="en-US" sz="12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  <p:sp>
            <p:nvSpPr>
              <p:cNvPr id="169" name="직사각형 168"/>
              <p:cNvSpPr/>
              <p:nvPr/>
            </p:nvSpPr>
            <p:spPr>
              <a:xfrm>
                <a:off x="6915117" y="3907707"/>
                <a:ext cx="900532" cy="353857"/>
              </a:xfrm>
              <a:prstGeom prst="rect">
                <a:avLst/>
              </a:prstGeom>
              <a:solidFill>
                <a:srgbClr val="6EC2E8"/>
              </a:solidFill>
              <a:ln w="38100">
                <a:solidFill>
                  <a:srgbClr val="EAEA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lnSpc>
                    <a:spcPct val="120000"/>
                  </a:lnSpc>
                  <a:spcAft>
                    <a:spcPct val="0"/>
                  </a:spcAft>
                  <a:buSzPct val="80000"/>
                  <a:defRPr/>
                </a:pPr>
                <a:r>
                  <a:rPr lang="ko-KR" altLang="en-US" sz="1200" b="1" dirty="0" smtClean="0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품질관리실</a:t>
                </a:r>
                <a:endParaRPr lang="ko-KR" altLang="en-US" sz="12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  <p:sp>
            <p:nvSpPr>
              <p:cNvPr id="170" name="직사각형 169"/>
              <p:cNvSpPr/>
              <p:nvPr/>
            </p:nvSpPr>
            <p:spPr>
              <a:xfrm>
                <a:off x="8383668" y="3907705"/>
                <a:ext cx="900532" cy="353857"/>
              </a:xfrm>
              <a:prstGeom prst="rect">
                <a:avLst/>
              </a:prstGeom>
              <a:solidFill>
                <a:srgbClr val="6EC2E8"/>
              </a:solidFill>
              <a:ln w="38100">
                <a:solidFill>
                  <a:srgbClr val="EAEA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lnSpc>
                    <a:spcPct val="120000"/>
                  </a:lnSpc>
                  <a:spcAft>
                    <a:spcPct val="0"/>
                  </a:spcAft>
                  <a:buSzPct val="80000"/>
                  <a:defRPr/>
                </a:pPr>
                <a:r>
                  <a:rPr lang="ko-KR" altLang="en-US" sz="1200" b="1" dirty="0" smtClean="0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rPr>
                  <a:t>관리실</a:t>
                </a:r>
                <a:endParaRPr lang="ko-KR" altLang="en-US" sz="12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</p:grpSp>
        <p:grpSp>
          <p:nvGrpSpPr>
            <p:cNvPr id="16" name="그룹 15"/>
            <p:cNvGrpSpPr/>
            <p:nvPr/>
          </p:nvGrpSpPr>
          <p:grpSpPr>
            <a:xfrm>
              <a:off x="5340522" y="4327098"/>
              <a:ext cx="1761215" cy="1601668"/>
              <a:chOff x="5340526" y="3973785"/>
              <a:chExt cx="1761213" cy="1601718"/>
            </a:xfrm>
          </p:grpSpPr>
          <p:grpSp>
            <p:nvGrpSpPr>
              <p:cNvPr id="180" name="그룹 179"/>
              <p:cNvGrpSpPr/>
              <p:nvPr/>
            </p:nvGrpSpPr>
            <p:grpSpPr>
              <a:xfrm>
                <a:off x="5402404" y="4077043"/>
                <a:ext cx="1092663" cy="1457949"/>
                <a:chOff x="4524444" y="4077043"/>
                <a:chExt cx="1092664" cy="1457949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81" name="직사각형 180"/>
                <p:cNvSpPr/>
                <p:nvPr/>
              </p:nvSpPr>
              <p:spPr>
                <a:xfrm>
                  <a:off x="4524444" y="4094832"/>
                  <a:ext cx="323850" cy="1440160"/>
                </a:xfrm>
                <a:prstGeom prst="rect">
                  <a:avLst/>
                </a:prstGeom>
                <a:grpFill/>
                <a:ln w="38100">
                  <a:solidFill>
                    <a:srgbClr val="EAEA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lnSpc>
                      <a:spcPct val="120000"/>
                    </a:lnSpc>
                    <a:spcAft>
                      <a:spcPct val="0"/>
                    </a:spcAft>
                    <a:buSzPct val="80000"/>
                  </a:pPr>
                  <a:endParaRPr lang="ko-KR" altLang="en-US" sz="1200" b="1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endParaRPr>
                </a:p>
              </p:txBody>
            </p:sp>
            <p:sp>
              <p:nvSpPr>
                <p:cNvPr id="182" name="직사각형 181"/>
                <p:cNvSpPr/>
                <p:nvPr/>
              </p:nvSpPr>
              <p:spPr>
                <a:xfrm>
                  <a:off x="5293258" y="4077043"/>
                  <a:ext cx="323850" cy="1440160"/>
                </a:xfrm>
                <a:prstGeom prst="rect">
                  <a:avLst/>
                </a:prstGeom>
                <a:grpFill/>
                <a:ln w="38100">
                  <a:solidFill>
                    <a:srgbClr val="EAEA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lnSpc>
                      <a:spcPct val="120000"/>
                    </a:lnSpc>
                    <a:spcAft>
                      <a:spcPct val="0"/>
                    </a:spcAft>
                    <a:buSzPct val="80000"/>
                  </a:pPr>
                  <a:endParaRPr lang="ko-KR" altLang="en-US" sz="1200" b="1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endParaRPr>
                </a:p>
              </p:txBody>
            </p:sp>
          </p:grpSp>
          <p:sp>
            <p:nvSpPr>
              <p:cNvPr id="192" name="TextBox 263"/>
              <p:cNvSpPr txBox="1"/>
              <p:nvPr/>
            </p:nvSpPr>
            <p:spPr>
              <a:xfrm>
                <a:off x="5340526" y="4014078"/>
                <a:ext cx="420393" cy="1533499"/>
              </a:xfrm>
              <a:prstGeom prst="rect">
                <a:avLst/>
              </a:prstGeom>
              <a:noFill/>
            </p:spPr>
            <p:txBody>
              <a:bodyPr vert="wordArtVertRtl" wrap="square" lIns="81629" tIns="40815" rIns="81629" bIns="40815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defRPr/>
                </a:pPr>
                <a:r>
                  <a:rPr lang="ko-KR" altLang="en-US" sz="1200" spc="-150" dirty="0" err="1" smtClean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itchFamily="50" charset="-127"/>
                    <a:ea typeface="나눔바른고딕" pitchFamily="50" charset="-127"/>
                  </a:rPr>
                  <a:t>생산팀</a:t>
                </a:r>
                <a:endParaRPr lang="ko-KR" altLang="en-US" sz="1200" spc="-1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  <p:sp>
            <p:nvSpPr>
              <p:cNvPr id="193" name="TextBox 265"/>
              <p:cNvSpPr txBox="1"/>
              <p:nvPr/>
            </p:nvSpPr>
            <p:spPr>
              <a:xfrm>
                <a:off x="6107604" y="3973785"/>
                <a:ext cx="420393" cy="1601718"/>
              </a:xfrm>
              <a:prstGeom prst="rect">
                <a:avLst/>
              </a:prstGeom>
              <a:noFill/>
            </p:spPr>
            <p:txBody>
              <a:bodyPr vert="wordArtVertRtl" wrap="square" lIns="81629" tIns="40815" rIns="81629" bIns="40815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defRPr/>
                </a:pPr>
                <a:r>
                  <a:rPr lang="ko-KR" altLang="en-US" sz="1200" spc="-150" dirty="0" err="1" smtClean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itchFamily="50" charset="-127"/>
                    <a:ea typeface="나눔바른고딕" pitchFamily="50" charset="-127"/>
                  </a:rPr>
                  <a:t>생산관리팀</a:t>
                </a:r>
                <a:endParaRPr lang="en-US" altLang="ko-KR" sz="1200" spc="-150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  <p:sp>
            <p:nvSpPr>
              <p:cNvPr id="196" name="TextBox 270"/>
              <p:cNvSpPr txBox="1"/>
              <p:nvPr/>
            </p:nvSpPr>
            <p:spPr>
              <a:xfrm>
                <a:off x="6660310" y="4072711"/>
                <a:ext cx="441429" cy="1384899"/>
              </a:xfrm>
              <a:prstGeom prst="rect">
                <a:avLst/>
              </a:prstGeom>
              <a:noFill/>
            </p:spPr>
            <p:txBody>
              <a:bodyPr vert="wordArtVertRtl" wrap="square" lIns="81629" tIns="40815" rIns="81629" bIns="40815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defRPr/>
                </a:pPr>
                <a:endParaRPr lang="en-US" altLang="ko-KR" sz="1300" spc="-150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</p:grpSp>
        <p:cxnSp>
          <p:nvCxnSpPr>
            <p:cNvPr id="127" name="꺾인 연결선 126"/>
            <p:cNvCxnSpPr/>
            <p:nvPr/>
          </p:nvCxnSpPr>
          <p:spPr>
            <a:xfrm rot="5400000" flipH="1" flipV="1">
              <a:off x="2193725" y="2320707"/>
              <a:ext cx="12700" cy="1586230"/>
            </a:xfrm>
            <a:prstGeom prst="bentConnector3">
              <a:avLst>
                <a:gd name="adj1" fmla="val 1800000"/>
              </a:avLst>
            </a:prstGeom>
            <a:noFill/>
            <a:ln w="9525" cap="rnd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2" name="TextBox 265"/>
          <p:cNvSpPr txBox="1"/>
          <p:nvPr/>
        </p:nvSpPr>
        <p:spPr>
          <a:xfrm>
            <a:off x="3512840" y="4437112"/>
            <a:ext cx="412612" cy="1553367"/>
          </a:xfrm>
          <a:prstGeom prst="rect">
            <a:avLst/>
          </a:prstGeom>
          <a:noFill/>
        </p:spPr>
        <p:txBody>
          <a:bodyPr vert="wordArtVertRtl" wrap="square" lIns="81629" tIns="40815" rIns="81629" bIns="408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1200" spc="-300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경영지원팀</a:t>
            </a:r>
            <a:endParaRPr lang="ko-KR" altLang="en-US" sz="1200" spc="-3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100" name="직선 연결선 99"/>
          <p:cNvCxnSpPr/>
          <p:nvPr/>
        </p:nvCxnSpPr>
        <p:spPr>
          <a:xfrm flipV="1">
            <a:off x="2000672" y="3077295"/>
            <a:ext cx="0" cy="229512"/>
          </a:xfrm>
          <a:prstGeom prst="line">
            <a:avLst/>
          </a:prstGeom>
          <a:noFill/>
          <a:ln w="9525" cap="rnd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직선 연결선 100"/>
          <p:cNvCxnSpPr/>
          <p:nvPr/>
        </p:nvCxnSpPr>
        <p:spPr>
          <a:xfrm flipV="1">
            <a:off x="2838890" y="3077586"/>
            <a:ext cx="0" cy="229512"/>
          </a:xfrm>
          <a:prstGeom prst="line">
            <a:avLst/>
          </a:prstGeom>
          <a:noFill/>
          <a:ln w="9525" cap="rnd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6" name="직사각형 105"/>
          <p:cNvSpPr/>
          <p:nvPr/>
        </p:nvSpPr>
        <p:spPr>
          <a:xfrm>
            <a:off x="4357167" y="4077072"/>
            <a:ext cx="883865" cy="343169"/>
          </a:xfrm>
          <a:prstGeom prst="rect">
            <a:avLst/>
          </a:prstGeom>
          <a:solidFill>
            <a:srgbClr val="6EC2E8"/>
          </a:solidFill>
          <a:ln w="38100">
            <a:solidFill>
              <a:srgbClr val="EAE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1200" b="1" smtClean="0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생산기술실</a:t>
            </a:r>
            <a:endParaRPr lang="ko-KR" altLang="en-US" sz="1200" b="1" dirty="0" smtClean="0">
              <a:gradFill>
                <a:gsLst>
                  <a:gs pos="57500">
                    <a:schemeClr val="bg1"/>
                  </a:gs>
                  <a:gs pos="75000">
                    <a:schemeClr val="bg1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07" name="직사각형 106"/>
          <p:cNvSpPr/>
          <p:nvPr/>
        </p:nvSpPr>
        <p:spPr>
          <a:xfrm>
            <a:off x="4423414" y="4563865"/>
            <a:ext cx="317856" cy="13966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EAE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</a:pPr>
            <a:endParaRPr lang="ko-KR" altLang="en-US" sz="1200" b="1">
              <a:gradFill>
                <a:gsLst>
                  <a:gs pos="57500">
                    <a:schemeClr val="bg1"/>
                  </a:gs>
                  <a:gs pos="75000">
                    <a:schemeClr val="bg1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08" name="직사각형 107"/>
          <p:cNvSpPr/>
          <p:nvPr/>
        </p:nvSpPr>
        <p:spPr>
          <a:xfrm>
            <a:off x="4813280" y="4563865"/>
            <a:ext cx="317856" cy="13966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EAE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</a:pPr>
            <a:endParaRPr lang="ko-KR" altLang="en-US" sz="1200" b="1">
              <a:gradFill>
                <a:gsLst>
                  <a:gs pos="57500">
                    <a:schemeClr val="bg1"/>
                  </a:gs>
                  <a:gs pos="75000">
                    <a:schemeClr val="bg1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109" name="직선 연결선 108"/>
          <p:cNvCxnSpPr/>
          <p:nvPr/>
        </p:nvCxnSpPr>
        <p:spPr>
          <a:xfrm flipV="1">
            <a:off x="4808984" y="3837169"/>
            <a:ext cx="0" cy="229512"/>
          </a:xfrm>
          <a:prstGeom prst="line">
            <a:avLst/>
          </a:prstGeom>
          <a:noFill/>
          <a:ln w="9525" cap="rnd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꺾인 연결선 109"/>
          <p:cNvCxnSpPr/>
          <p:nvPr/>
        </p:nvCxnSpPr>
        <p:spPr>
          <a:xfrm rot="16200000" flipV="1">
            <a:off x="4799953" y="4384712"/>
            <a:ext cx="163853" cy="194453"/>
          </a:xfrm>
          <a:prstGeom prst="bentConnector3">
            <a:avLst/>
          </a:prstGeom>
          <a:noFill/>
          <a:ln w="9525" cap="rnd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꺾인 연결선 110"/>
          <p:cNvCxnSpPr/>
          <p:nvPr/>
        </p:nvCxnSpPr>
        <p:spPr>
          <a:xfrm rot="5400000" flipH="1" flipV="1">
            <a:off x="4602072" y="4384711"/>
            <a:ext cx="163853" cy="194454"/>
          </a:xfrm>
          <a:prstGeom prst="bentConnector3">
            <a:avLst>
              <a:gd name="adj1" fmla="val 50000"/>
            </a:avLst>
          </a:prstGeom>
          <a:noFill/>
          <a:ln w="9525" cap="rnd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2" name="TextBox 263"/>
          <p:cNvSpPr txBox="1"/>
          <p:nvPr/>
        </p:nvSpPr>
        <p:spPr>
          <a:xfrm>
            <a:off x="4363806" y="4480577"/>
            <a:ext cx="412612" cy="1487206"/>
          </a:xfrm>
          <a:prstGeom prst="rect">
            <a:avLst/>
          </a:prstGeom>
          <a:noFill/>
        </p:spPr>
        <p:txBody>
          <a:bodyPr vert="wordArtVertRtl" wrap="square" lIns="81629" tIns="40815" rIns="81629" bIns="408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1200" spc="-15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생산기술</a:t>
            </a:r>
            <a:r>
              <a:rPr lang="en-US" altLang="ko-KR" sz="1200" spc="-15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ko-KR" altLang="en-US" sz="1200" spc="-15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팀</a:t>
            </a:r>
            <a:endParaRPr lang="ko-KR" altLang="en-US" sz="1200" spc="-15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13" name="TextBox 265"/>
          <p:cNvSpPr txBox="1"/>
          <p:nvPr/>
        </p:nvSpPr>
        <p:spPr>
          <a:xfrm>
            <a:off x="4750240" y="4447498"/>
            <a:ext cx="412612" cy="1553368"/>
          </a:xfrm>
          <a:prstGeom prst="rect">
            <a:avLst/>
          </a:prstGeom>
          <a:noFill/>
        </p:spPr>
        <p:txBody>
          <a:bodyPr vert="wordArtVertRtl" wrap="square" lIns="81629" tIns="40815" rIns="81629" bIns="408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1200" spc="-15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생산기술</a:t>
            </a:r>
            <a:r>
              <a:rPr lang="en-US" altLang="ko-KR" sz="1200" spc="-15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2</a:t>
            </a:r>
            <a:r>
              <a:rPr lang="ko-KR" altLang="en-US" sz="1200" spc="-15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팀</a:t>
            </a:r>
            <a:endParaRPr lang="en-US" altLang="ko-KR" sz="1200" spc="-150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97" name="직사각형 96"/>
          <p:cNvSpPr/>
          <p:nvPr/>
        </p:nvSpPr>
        <p:spPr>
          <a:xfrm>
            <a:off x="5914036" y="4581128"/>
            <a:ext cx="317856" cy="13966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EAE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</a:pPr>
            <a:endParaRPr lang="ko-KR" altLang="en-US" sz="1200" b="1">
              <a:gradFill>
                <a:gsLst>
                  <a:gs pos="57500">
                    <a:schemeClr val="bg1"/>
                  </a:gs>
                  <a:gs pos="75000">
                    <a:schemeClr val="bg1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98" name="TextBox 263"/>
          <p:cNvSpPr txBox="1"/>
          <p:nvPr/>
        </p:nvSpPr>
        <p:spPr>
          <a:xfrm>
            <a:off x="5851601" y="4516828"/>
            <a:ext cx="412612" cy="1487208"/>
          </a:xfrm>
          <a:prstGeom prst="rect">
            <a:avLst/>
          </a:prstGeom>
          <a:noFill/>
        </p:spPr>
        <p:txBody>
          <a:bodyPr vert="wordArtVertRtl" wrap="square" lIns="81629" tIns="40815" rIns="81629" bIns="408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1200" spc="-15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설비보전팀</a:t>
            </a:r>
            <a:endParaRPr lang="ko-KR" altLang="en-US" sz="1200" spc="-15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121" name="꺾인 연결선 120"/>
          <p:cNvCxnSpPr/>
          <p:nvPr/>
        </p:nvCxnSpPr>
        <p:spPr>
          <a:xfrm rot="5400000" flipH="1" flipV="1">
            <a:off x="6055828" y="4198380"/>
            <a:ext cx="12317" cy="777813"/>
          </a:xfrm>
          <a:prstGeom prst="bentConnector3">
            <a:avLst>
              <a:gd name="adj1" fmla="val 775000"/>
            </a:avLst>
          </a:prstGeom>
          <a:noFill/>
          <a:ln w="9525" cap="rnd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6" name="직사각형 85"/>
          <p:cNvSpPr/>
          <p:nvPr/>
        </p:nvSpPr>
        <p:spPr>
          <a:xfrm>
            <a:off x="8095474" y="1398687"/>
            <a:ext cx="1299664" cy="458729"/>
          </a:xfrm>
          <a:prstGeom prst="rect">
            <a:avLst/>
          </a:prstGeom>
          <a:solidFill>
            <a:schemeClr val="bg1"/>
          </a:solidFill>
          <a:ln w="38100">
            <a:solidFill>
              <a:srgbClr val="EAE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1200" b="1" smtClean="0">
                <a:solidFill>
                  <a:schemeClr val="bg1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사무직 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인원 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95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명</a:t>
            </a:r>
            <a:endParaRPr lang="en-US" altLang="ko-KR" sz="1200" b="1" dirty="0" smtClean="0">
              <a:solidFill>
                <a:schemeClr val="bg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050" b="1" dirty="0" smtClean="0">
                <a:solidFill>
                  <a:schemeClr val="bg1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(2018</a:t>
            </a:r>
            <a:r>
              <a:rPr lang="ko-KR" altLang="en-US" sz="1050" b="1" dirty="0" smtClean="0">
                <a:solidFill>
                  <a:schemeClr val="bg1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년 기준</a:t>
            </a:r>
            <a:r>
              <a:rPr lang="en-US" altLang="ko-KR" sz="1050" b="1" dirty="0" smtClean="0">
                <a:solidFill>
                  <a:schemeClr val="bg1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)</a:t>
            </a:r>
            <a:endParaRPr lang="ko-KR" altLang="en-US" sz="1050" b="1" dirty="0">
              <a:solidFill>
                <a:schemeClr val="bg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13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그림 24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60" y="4562916"/>
            <a:ext cx="8913440" cy="2232552"/>
          </a:xfrm>
          <a:prstGeom prst="rect">
            <a:avLst/>
          </a:prstGeom>
        </p:spPr>
      </p:pic>
      <p:sp>
        <p:nvSpPr>
          <p:cNvPr id="106" name="직사각형 105"/>
          <p:cNvSpPr/>
          <p:nvPr/>
        </p:nvSpPr>
        <p:spPr>
          <a:xfrm>
            <a:off x="9627572" y="6453336"/>
            <a:ext cx="288032" cy="34009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400" b="1" dirty="0">
                <a:gradFill>
                  <a:gsLst>
                    <a:gs pos="57500">
                      <a:schemeClr val="tx1">
                        <a:lumMod val="50000"/>
                        <a:lumOff val="50000"/>
                      </a:schemeClr>
                    </a:gs>
                    <a:gs pos="75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4</a:t>
            </a:r>
            <a:endParaRPr lang="ko-KR" altLang="en-US" sz="1400" b="1" dirty="0">
              <a:gradFill>
                <a:gsLst>
                  <a:gs pos="57500">
                    <a:schemeClr val="tx1">
                      <a:lumMod val="50000"/>
                      <a:lumOff val="50000"/>
                    </a:schemeClr>
                  </a:gs>
                  <a:gs pos="75000">
                    <a:schemeClr val="tx1">
                      <a:lumMod val="50000"/>
                      <a:lumOff val="50000"/>
                    </a:schemeClr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8" name="다이아몬드 37"/>
          <p:cNvSpPr/>
          <p:nvPr/>
        </p:nvSpPr>
        <p:spPr>
          <a:xfrm>
            <a:off x="368871" y="206474"/>
            <a:ext cx="1252537" cy="1317625"/>
          </a:xfrm>
          <a:prstGeom prst="diamond">
            <a:avLst/>
          </a:prstGeom>
          <a:solidFill>
            <a:srgbClr val="105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다이아몬드 38"/>
          <p:cNvSpPr/>
          <p:nvPr/>
        </p:nvSpPr>
        <p:spPr>
          <a:xfrm>
            <a:off x="487933" y="331887"/>
            <a:ext cx="1014413" cy="1066800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87933" y="577949"/>
            <a:ext cx="1008063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2800" b="1" dirty="0">
                <a:gradFill>
                  <a:gsLst>
                    <a:gs pos="57500">
                      <a:srgbClr val="1050A0"/>
                    </a:gs>
                    <a:gs pos="75000">
                      <a:srgbClr val="1050A0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02</a:t>
            </a:r>
            <a:endParaRPr lang="ko-KR" altLang="en-US" sz="2800" b="1" dirty="0">
              <a:gradFill>
                <a:gsLst>
                  <a:gs pos="57500">
                    <a:srgbClr val="1050A0"/>
                  </a:gs>
                  <a:gs pos="75000">
                    <a:srgbClr val="1050A0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02" name="TextBox 6"/>
          <p:cNvSpPr txBox="1"/>
          <p:nvPr/>
        </p:nvSpPr>
        <p:spPr>
          <a:xfrm>
            <a:off x="1640631" y="346030"/>
            <a:ext cx="453797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2400" b="1" spc="-150" dirty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연도별 매출 및 </a:t>
            </a:r>
            <a:r>
              <a:rPr lang="en-US" altLang="ko-KR" sz="2400" b="1" spc="-150" dirty="0" smtClean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2018</a:t>
            </a:r>
            <a:r>
              <a:rPr lang="ko-KR" altLang="en-US" sz="2400" b="1" spc="-150" dirty="0" smtClean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년 실적 </a:t>
            </a:r>
            <a:r>
              <a:rPr lang="ko-KR" altLang="en-US" sz="2400" b="1" spc="-150" dirty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현황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517" y="5039593"/>
            <a:ext cx="2918642" cy="1766074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2683248" y="2437617"/>
            <a:ext cx="6150628" cy="2400300"/>
            <a:chOff x="2619615" y="2326505"/>
            <a:chExt cx="6150628" cy="2400300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2619615" y="4726805"/>
              <a:ext cx="61506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직선 연결선 106"/>
            <p:cNvCxnSpPr/>
            <p:nvPr/>
          </p:nvCxnSpPr>
          <p:spPr>
            <a:xfrm>
              <a:off x="2619615" y="4126730"/>
              <a:ext cx="61506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직선 연결선 107"/>
            <p:cNvCxnSpPr/>
            <p:nvPr/>
          </p:nvCxnSpPr>
          <p:spPr>
            <a:xfrm>
              <a:off x="2619615" y="3526655"/>
              <a:ext cx="61506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직선 연결선 108"/>
            <p:cNvCxnSpPr/>
            <p:nvPr/>
          </p:nvCxnSpPr>
          <p:spPr>
            <a:xfrm>
              <a:off x="2619615" y="2926580"/>
              <a:ext cx="61506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직선 연결선 109"/>
            <p:cNvCxnSpPr/>
            <p:nvPr/>
          </p:nvCxnSpPr>
          <p:spPr>
            <a:xfrm>
              <a:off x="2619615" y="2326505"/>
              <a:ext cx="61506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그룹 68"/>
          <p:cNvGrpSpPr/>
          <p:nvPr/>
        </p:nvGrpSpPr>
        <p:grpSpPr>
          <a:xfrm>
            <a:off x="2690804" y="2921533"/>
            <a:ext cx="6150628" cy="2757267"/>
            <a:chOff x="2614222" y="3762482"/>
            <a:chExt cx="5324311" cy="2386838"/>
          </a:xfrm>
        </p:grpSpPr>
        <p:cxnSp>
          <p:nvCxnSpPr>
            <p:cNvPr id="71" name="직선 연결선 70"/>
            <p:cNvCxnSpPr/>
            <p:nvPr/>
          </p:nvCxnSpPr>
          <p:spPr>
            <a:xfrm>
              <a:off x="2614222" y="5841268"/>
              <a:ext cx="5324311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그룹 75"/>
            <p:cNvGrpSpPr/>
            <p:nvPr/>
          </p:nvGrpSpPr>
          <p:grpSpPr>
            <a:xfrm>
              <a:off x="2880513" y="3762482"/>
              <a:ext cx="520645" cy="2371643"/>
              <a:chOff x="2904686" y="3762482"/>
              <a:chExt cx="520645" cy="2371643"/>
            </a:xfrm>
          </p:grpSpPr>
          <p:sp>
            <p:nvSpPr>
              <p:cNvPr id="93" name="직사각형 92"/>
              <p:cNvSpPr/>
              <p:nvPr/>
            </p:nvSpPr>
            <p:spPr>
              <a:xfrm>
                <a:off x="2904686" y="5867697"/>
                <a:ext cx="520645" cy="2664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latinLnBrk="0"/>
                <a:r>
                  <a:rPr lang="en-US" altLang="ko-KR" sz="1400" dirty="0" smtClean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itchFamily="50" charset="-127"/>
                    <a:ea typeface="나눔바른고딕" pitchFamily="50" charset="-127"/>
                  </a:rPr>
                  <a:t>2014</a:t>
                </a:r>
                <a:endParaRPr lang="ko-KR" altLang="en-US" sz="14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  <p:sp>
            <p:nvSpPr>
              <p:cNvPr id="94" name="원통 93"/>
              <p:cNvSpPr/>
              <p:nvPr/>
            </p:nvSpPr>
            <p:spPr>
              <a:xfrm>
                <a:off x="2994707" y="3762482"/>
                <a:ext cx="340602" cy="1993897"/>
              </a:xfrm>
              <a:prstGeom prst="can">
                <a:avLst/>
              </a:prstGeom>
              <a:gradFill>
                <a:gsLst>
                  <a:gs pos="12100">
                    <a:schemeClr val="accent5"/>
                  </a:gs>
                  <a:gs pos="100000">
                    <a:schemeClr val="accent5">
                      <a:lumMod val="40000"/>
                      <a:lumOff val="60000"/>
                    </a:schemeClr>
                  </a:gs>
                  <a:gs pos="0">
                    <a:schemeClr val="accent5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</p:grpSp>
        <p:sp>
          <p:nvSpPr>
            <p:cNvPr id="87" name="직사각형 86"/>
            <p:cNvSpPr/>
            <p:nvPr/>
          </p:nvSpPr>
          <p:spPr>
            <a:xfrm>
              <a:off x="3948740" y="5867697"/>
              <a:ext cx="520645" cy="2664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0"/>
              <a:r>
                <a:rPr lang="en-US" altLang="ko-KR" sz="1400" dirty="0" smtClean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2015</a:t>
              </a:r>
              <a:endParaRPr lang="ko-KR" altLang="en-US" sz="14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5018117" y="5882892"/>
              <a:ext cx="520645" cy="2664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0"/>
              <a:r>
                <a:rPr lang="en-US" altLang="ko-KR" sz="1400" dirty="0" smtClean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2016</a:t>
              </a:r>
              <a:endParaRPr lang="ko-KR" altLang="en-US" sz="14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>
              <a:off x="6086529" y="5882892"/>
              <a:ext cx="520645" cy="2664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0"/>
              <a:r>
                <a:rPr lang="en-US" altLang="ko-KR" sz="1400" dirty="0" smtClean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2017</a:t>
              </a:r>
              <a:endParaRPr lang="ko-KR" altLang="en-US" sz="14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702933" y="2328064"/>
            <a:ext cx="950027" cy="2605035"/>
            <a:chOff x="1741278" y="2216952"/>
            <a:chExt cx="950027" cy="2605035"/>
          </a:xfrm>
        </p:grpSpPr>
        <p:sp>
          <p:nvSpPr>
            <p:cNvPr id="97" name="TextBox 1"/>
            <p:cNvSpPr txBox="1"/>
            <p:nvPr/>
          </p:nvSpPr>
          <p:spPr>
            <a:xfrm>
              <a:off x="1745426" y="2216952"/>
              <a:ext cx="939995" cy="194878"/>
            </a:xfrm>
            <a:prstGeom prst="rect">
              <a:avLst/>
            </a:prstGeom>
          </p:spPr>
          <p:txBody>
            <a:bodyPr wrap="square" lIns="0" tIns="0" rIns="0" bIns="0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r" rtl="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sz="1200" b="1" kern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5,000</a:t>
              </a:r>
              <a:r>
                <a:rPr lang="ko-KR" altLang="en-US" sz="1200" b="1" kern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억</a:t>
              </a:r>
            </a:p>
          </p:txBody>
        </p:sp>
        <p:sp>
          <p:nvSpPr>
            <p:cNvPr id="98" name="TextBox 1"/>
            <p:cNvSpPr txBox="1"/>
            <p:nvPr/>
          </p:nvSpPr>
          <p:spPr>
            <a:xfrm>
              <a:off x="1751310" y="2832345"/>
              <a:ext cx="939995" cy="194878"/>
            </a:xfrm>
            <a:prstGeom prst="rect">
              <a:avLst/>
            </a:prstGeom>
          </p:spPr>
          <p:txBody>
            <a:bodyPr wrap="square" lIns="0" tIns="0" rIns="0" bIns="0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r" rtl="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sz="1200" b="1" kern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4,000</a:t>
              </a:r>
              <a:r>
                <a:rPr lang="ko-KR" altLang="en-US" sz="1200" b="1" kern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억</a:t>
              </a:r>
            </a:p>
          </p:txBody>
        </p:sp>
        <p:sp>
          <p:nvSpPr>
            <p:cNvPr id="99" name="TextBox 1"/>
            <p:cNvSpPr txBox="1"/>
            <p:nvPr/>
          </p:nvSpPr>
          <p:spPr>
            <a:xfrm>
              <a:off x="1751310" y="3431453"/>
              <a:ext cx="939995" cy="194878"/>
            </a:xfrm>
            <a:prstGeom prst="rect">
              <a:avLst/>
            </a:prstGeom>
          </p:spPr>
          <p:txBody>
            <a:bodyPr wrap="square" lIns="0" tIns="0" rIns="0" bIns="0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r" rtl="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sz="1200" b="1" kern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3,000</a:t>
              </a:r>
              <a:r>
                <a:rPr lang="ko-KR" altLang="en-US" sz="1200" b="1" kern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억</a:t>
              </a:r>
            </a:p>
          </p:txBody>
        </p:sp>
        <p:sp>
          <p:nvSpPr>
            <p:cNvPr id="100" name="TextBox 1"/>
            <p:cNvSpPr txBox="1"/>
            <p:nvPr/>
          </p:nvSpPr>
          <p:spPr>
            <a:xfrm>
              <a:off x="1751310" y="4010919"/>
              <a:ext cx="939995" cy="194878"/>
            </a:xfrm>
            <a:prstGeom prst="rect">
              <a:avLst/>
            </a:prstGeom>
          </p:spPr>
          <p:txBody>
            <a:bodyPr wrap="square" lIns="0" tIns="0" rIns="0" bIns="0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r" rtl="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sz="1200" b="1" kern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2,000</a:t>
              </a:r>
              <a:r>
                <a:rPr lang="ko-KR" altLang="en-US" sz="1200" b="1" kern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억</a:t>
              </a:r>
            </a:p>
          </p:txBody>
        </p:sp>
        <p:sp>
          <p:nvSpPr>
            <p:cNvPr id="101" name="TextBox 1"/>
            <p:cNvSpPr txBox="1"/>
            <p:nvPr/>
          </p:nvSpPr>
          <p:spPr>
            <a:xfrm>
              <a:off x="1741278" y="4627109"/>
              <a:ext cx="939995" cy="194878"/>
            </a:xfrm>
            <a:prstGeom prst="rect">
              <a:avLst/>
            </a:prstGeom>
          </p:spPr>
          <p:txBody>
            <a:bodyPr wrap="square" lIns="0" tIns="0" rIns="0" bIns="0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r" rtl="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sz="1200" b="1" kern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1,000</a:t>
              </a:r>
              <a:r>
                <a:rPr lang="ko-KR" altLang="en-US" sz="1200" b="1" kern="12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억</a:t>
              </a:r>
            </a:p>
          </p:txBody>
        </p:sp>
      </p:grpSp>
      <p:grpSp>
        <p:nvGrpSpPr>
          <p:cNvPr id="56" name="그룹 55"/>
          <p:cNvGrpSpPr/>
          <p:nvPr/>
        </p:nvGrpSpPr>
        <p:grpSpPr>
          <a:xfrm>
            <a:off x="3217990" y="2735323"/>
            <a:ext cx="1256883" cy="278295"/>
            <a:chOff x="4175854" y="2571536"/>
            <a:chExt cx="1307747" cy="278295"/>
          </a:xfrm>
        </p:grpSpPr>
        <p:cxnSp>
          <p:nvCxnSpPr>
            <p:cNvPr id="37" name="직선 연결선 36"/>
            <p:cNvCxnSpPr>
              <a:endCxn id="130" idx="2"/>
            </p:cNvCxnSpPr>
            <p:nvPr/>
          </p:nvCxnSpPr>
          <p:spPr>
            <a:xfrm flipV="1">
              <a:off x="4284353" y="2571536"/>
              <a:ext cx="1199248" cy="168410"/>
            </a:xfrm>
            <a:prstGeom prst="line">
              <a:avLst/>
            </a:prstGeom>
            <a:ln w="12700">
              <a:solidFill>
                <a:srgbClr val="22B4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타원 121"/>
            <p:cNvSpPr/>
            <p:nvPr/>
          </p:nvSpPr>
          <p:spPr>
            <a:xfrm flipV="1">
              <a:off x="4175854" y="2687513"/>
              <a:ext cx="162318" cy="162318"/>
            </a:xfrm>
            <a:prstGeom prst="ellipse">
              <a:avLst/>
            </a:prstGeom>
            <a:solidFill>
              <a:srgbClr val="22B498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3" name="텍스트 개체 틀 32"/>
          <p:cNvSpPr txBox="1">
            <a:spLocks/>
          </p:cNvSpPr>
          <p:nvPr/>
        </p:nvSpPr>
        <p:spPr>
          <a:xfrm>
            <a:off x="5470099" y="476672"/>
            <a:ext cx="3845258" cy="375242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| </a:t>
            </a: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Present condition on sales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86" name="그림 85" descr="ㅇㄴㅇㅁㅇ.png"/>
          <p:cNvPicPr>
            <a:picLocks noChangeAspect="1"/>
          </p:cNvPicPr>
          <p:nvPr/>
        </p:nvPicPr>
        <p:blipFill rotWithShape="1">
          <a:blip r:embed="rId5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89" y="6568777"/>
            <a:ext cx="672287" cy="166070"/>
          </a:xfrm>
          <a:prstGeom prst="rect">
            <a:avLst/>
          </a:prstGeom>
        </p:spPr>
      </p:pic>
      <p:grpSp>
        <p:nvGrpSpPr>
          <p:cNvPr id="89" name="그룹 88"/>
          <p:cNvGrpSpPr/>
          <p:nvPr/>
        </p:nvGrpSpPr>
        <p:grpSpPr>
          <a:xfrm>
            <a:off x="1602358" y="864304"/>
            <a:ext cx="8035488" cy="1155253"/>
            <a:chOff x="1602358" y="864304"/>
            <a:chExt cx="8035488" cy="1155253"/>
          </a:xfrm>
        </p:grpSpPr>
        <p:cxnSp>
          <p:nvCxnSpPr>
            <p:cNvPr id="92" name="직선 연결선 91"/>
            <p:cNvCxnSpPr/>
            <p:nvPr/>
          </p:nvCxnSpPr>
          <p:spPr>
            <a:xfrm>
              <a:off x="1602358" y="864304"/>
              <a:ext cx="8035488" cy="0"/>
            </a:xfrm>
            <a:prstGeom prst="line">
              <a:avLst/>
            </a:prstGeom>
            <a:ln w="25400" cap="rnd">
              <a:solidFill>
                <a:srgbClr val="2199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그룹 94"/>
            <p:cNvGrpSpPr/>
            <p:nvPr/>
          </p:nvGrpSpPr>
          <p:grpSpPr>
            <a:xfrm>
              <a:off x="1948991" y="1460542"/>
              <a:ext cx="7186470" cy="559015"/>
              <a:chOff x="1877073" y="1460542"/>
              <a:chExt cx="7186470" cy="559015"/>
            </a:xfrm>
          </p:grpSpPr>
          <p:grpSp>
            <p:nvGrpSpPr>
              <p:cNvPr id="103" name="그룹 102"/>
              <p:cNvGrpSpPr/>
              <p:nvPr/>
            </p:nvGrpSpPr>
            <p:grpSpPr>
              <a:xfrm>
                <a:off x="1877073" y="1460542"/>
                <a:ext cx="7186470" cy="559015"/>
                <a:chOff x="1877073" y="6001994"/>
                <a:chExt cx="7186470" cy="559015"/>
              </a:xfrm>
            </p:grpSpPr>
            <p:sp>
              <p:nvSpPr>
                <p:cNvPr id="105" name="직사각형 104"/>
                <p:cNvSpPr/>
                <p:nvPr/>
              </p:nvSpPr>
              <p:spPr>
                <a:xfrm>
                  <a:off x="1877073" y="6001994"/>
                  <a:ext cx="7186470" cy="55901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F497D">
                        <a:lumMod val="60000"/>
                        <a:lumOff val="40000"/>
                      </a:srgbClr>
                    </a:gs>
                    <a:gs pos="36000">
                      <a:srgbClr val="0070C0"/>
                    </a:gs>
                    <a:gs pos="55000">
                      <a:srgbClr val="1F497D">
                        <a:lumMod val="60000"/>
                        <a:lumOff val="40000"/>
                      </a:srgbClr>
                    </a:gs>
                    <a:gs pos="90000">
                      <a:srgbClr val="00B0F0"/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11" name="타원 110"/>
                <p:cNvSpPr/>
                <p:nvPr/>
              </p:nvSpPr>
              <p:spPr>
                <a:xfrm>
                  <a:off x="2031358" y="6227501"/>
                  <a:ext cx="108000" cy="1080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12" name="타원 111"/>
                <p:cNvSpPr/>
                <p:nvPr/>
              </p:nvSpPr>
              <p:spPr>
                <a:xfrm>
                  <a:off x="8800110" y="6227501"/>
                  <a:ext cx="108000" cy="1080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  <p:sp>
            <p:nvSpPr>
              <p:cNvPr id="104" name="TextBox 6"/>
              <p:cNvSpPr txBox="1"/>
              <p:nvPr/>
            </p:nvSpPr>
            <p:spPr>
              <a:xfrm>
                <a:off x="2139358" y="1551910"/>
                <a:ext cx="6660752" cy="375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defRPr/>
                </a:pPr>
                <a:r>
                  <a:rPr lang="ko-KR" altLang="en-US" sz="1600" b="1" dirty="0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나눔바른고딕" charset="-127"/>
                    <a:ea typeface="나눔바른고딕" charset="-127"/>
                  </a:rPr>
                  <a:t>연도별 매출 및 성장률 현황</a:t>
                </a:r>
              </a:p>
            </p:txBody>
          </p:sp>
        </p:grpSp>
        <p:pic>
          <p:nvPicPr>
            <p:cNvPr id="96" name="그림 9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7843" y="1019290"/>
              <a:ext cx="2222929" cy="999776"/>
            </a:xfrm>
            <a:prstGeom prst="rect">
              <a:avLst/>
            </a:prstGeom>
          </p:spPr>
        </p:pic>
      </p:grpSp>
      <p:sp>
        <p:nvSpPr>
          <p:cNvPr id="120" name="직사각형 119"/>
          <p:cNvSpPr/>
          <p:nvPr/>
        </p:nvSpPr>
        <p:spPr>
          <a:xfrm>
            <a:off x="7936229" y="5371023"/>
            <a:ext cx="6014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0"/>
            <a:r>
              <a:rPr lang="en-US" altLang="ko-KR" sz="14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2018</a:t>
            </a:r>
            <a:endParaRPr lang="ko-KR" altLang="en-US" sz="1400" dirty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38" name="직사각형 137"/>
          <p:cNvSpPr/>
          <p:nvPr/>
        </p:nvSpPr>
        <p:spPr>
          <a:xfrm>
            <a:off x="2848541" y="3811402"/>
            <a:ext cx="90120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latinLnBrk="0"/>
            <a:r>
              <a:rPr lang="en-US" altLang="ko-KR" sz="12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나눔바른고딕" pitchFamily="50" charset="-127"/>
                <a:ea typeface="나눔바른고딕" pitchFamily="50" charset="-127"/>
              </a:rPr>
              <a:t>4,154</a:t>
            </a:r>
            <a:r>
              <a:rPr lang="ko-KR" altLang="en-US" sz="12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나눔바른고딕" pitchFamily="50" charset="-127"/>
                <a:ea typeface="나눔바른고딕" pitchFamily="50" charset="-127"/>
              </a:rPr>
              <a:t>억 </a:t>
            </a:r>
            <a:r>
              <a:rPr lang="ko-KR" altLang="en-US" sz="12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나눔바른고딕" pitchFamily="50" charset="-127"/>
                <a:ea typeface="나눔바른고딕" pitchFamily="50" charset="-127"/>
              </a:rPr>
              <a:t>원</a:t>
            </a:r>
          </a:p>
        </p:txBody>
      </p:sp>
      <p:sp>
        <p:nvSpPr>
          <p:cNvPr id="139" name="TextBox 51"/>
          <p:cNvSpPr txBox="1"/>
          <p:nvPr/>
        </p:nvSpPr>
        <p:spPr>
          <a:xfrm>
            <a:off x="3547501" y="2493768"/>
            <a:ext cx="67672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200" b="1" dirty="0" smtClean="0">
                <a:ln>
                  <a:solidFill>
                    <a:srgbClr val="22B498">
                      <a:alpha val="0"/>
                    </a:srgbClr>
                  </a:solidFill>
                </a:ln>
                <a:solidFill>
                  <a:srgbClr val="22B498"/>
                </a:solidFill>
                <a:latin typeface="나눔바른고딕" pitchFamily="50" charset="-127"/>
                <a:ea typeface="나눔바른고딕" pitchFamily="50" charset="-127"/>
              </a:rPr>
              <a:t>11.3%</a:t>
            </a:r>
            <a:endParaRPr lang="en-US" altLang="ko-KR" sz="1200" b="1" dirty="0">
              <a:ln>
                <a:solidFill>
                  <a:srgbClr val="22B498">
                    <a:alpha val="0"/>
                  </a:srgbClr>
                </a:solidFill>
              </a:ln>
              <a:solidFill>
                <a:srgbClr val="22B498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14" name="원통 113"/>
          <p:cNvSpPr/>
          <p:nvPr/>
        </p:nvSpPr>
        <p:spPr>
          <a:xfrm>
            <a:off x="4359320" y="2732160"/>
            <a:ext cx="393463" cy="2491768"/>
          </a:xfrm>
          <a:prstGeom prst="can">
            <a:avLst/>
          </a:prstGeom>
          <a:gradFill>
            <a:gsLst>
              <a:gs pos="12100">
                <a:schemeClr val="accent5"/>
              </a:gs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accent5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27" name="원통 126"/>
          <p:cNvSpPr/>
          <p:nvPr/>
        </p:nvSpPr>
        <p:spPr>
          <a:xfrm>
            <a:off x="5584104" y="2598538"/>
            <a:ext cx="393463" cy="2621514"/>
          </a:xfrm>
          <a:prstGeom prst="can">
            <a:avLst/>
          </a:prstGeom>
          <a:gradFill>
            <a:gsLst>
              <a:gs pos="12100">
                <a:schemeClr val="accent5"/>
              </a:gs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accent5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28" name="원통 127"/>
          <p:cNvSpPr/>
          <p:nvPr/>
        </p:nvSpPr>
        <p:spPr>
          <a:xfrm>
            <a:off x="6805995" y="2679750"/>
            <a:ext cx="393463" cy="2540302"/>
          </a:xfrm>
          <a:prstGeom prst="can">
            <a:avLst/>
          </a:prstGeom>
          <a:gradFill>
            <a:gsLst>
              <a:gs pos="12100">
                <a:schemeClr val="accent5"/>
              </a:gs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accent5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29" name="원통 128"/>
          <p:cNvSpPr/>
          <p:nvPr/>
        </p:nvSpPr>
        <p:spPr>
          <a:xfrm>
            <a:off x="7970602" y="2762690"/>
            <a:ext cx="393463" cy="2457361"/>
          </a:xfrm>
          <a:prstGeom prst="can">
            <a:avLst/>
          </a:prstGeom>
          <a:gradFill>
            <a:gsLst>
              <a:gs pos="12100">
                <a:schemeClr val="accent5"/>
              </a:gs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accent5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141" name="직선 연결선 140"/>
          <p:cNvCxnSpPr>
            <a:stCxn id="130" idx="6"/>
            <a:endCxn id="131" idx="2"/>
          </p:cNvCxnSpPr>
          <p:nvPr/>
        </p:nvCxnSpPr>
        <p:spPr>
          <a:xfrm flipV="1">
            <a:off x="4637191" y="2624956"/>
            <a:ext cx="1056997" cy="110367"/>
          </a:xfrm>
          <a:prstGeom prst="line">
            <a:avLst/>
          </a:prstGeom>
          <a:ln w="12700">
            <a:solidFill>
              <a:srgbClr val="22B4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직선 연결선 141"/>
          <p:cNvCxnSpPr>
            <a:endCxn id="132" idx="2"/>
          </p:cNvCxnSpPr>
          <p:nvPr/>
        </p:nvCxnSpPr>
        <p:spPr>
          <a:xfrm>
            <a:off x="5876741" y="2612771"/>
            <a:ext cx="1041987" cy="96815"/>
          </a:xfrm>
          <a:prstGeom prst="line">
            <a:avLst/>
          </a:prstGeom>
          <a:ln w="12700">
            <a:solidFill>
              <a:srgbClr val="22B4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직선 연결선 142"/>
          <p:cNvCxnSpPr>
            <a:endCxn id="140" idx="2"/>
          </p:cNvCxnSpPr>
          <p:nvPr/>
        </p:nvCxnSpPr>
        <p:spPr>
          <a:xfrm>
            <a:off x="6986298" y="2732160"/>
            <a:ext cx="1099670" cy="43558"/>
          </a:xfrm>
          <a:prstGeom prst="line">
            <a:avLst/>
          </a:prstGeom>
          <a:ln w="12700">
            <a:solidFill>
              <a:srgbClr val="22B4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타원 131"/>
          <p:cNvSpPr/>
          <p:nvPr/>
        </p:nvSpPr>
        <p:spPr>
          <a:xfrm flipV="1">
            <a:off x="6918728" y="2628427"/>
            <a:ext cx="162318" cy="162318"/>
          </a:xfrm>
          <a:prstGeom prst="ellipse">
            <a:avLst/>
          </a:prstGeom>
          <a:solidFill>
            <a:srgbClr val="22B49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0" name="타원 139"/>
          <p:cNvSpPr/>
          <p:nvPr/>
        </p:nvSpPr>
        <p:spPr>
          <a:xfrm flipV="1">
            <a:off x="8085968" y="2694559"/>
            <a:ext cx="162318" cy="162318"/>
          </a:xfrm>
          <a:prstGeom prst="ellipse">
            <a:avLst/>
          </a:prstGeom>
          <a:solidFill>
            <a:srgbClr val="22B49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1" name="타원 130"/>
          <p:cNvSpPr/>
          <p:nvPr/>
        </p:nvSpPr>
        <p:spPr>
          <a:xfrm flipV="1">
            <a:off x="5694188" y="2543797"/>
            <a:ext cx="162318" cy="162318"/>
          </a:xfrm>
          <a:prstGeom prst="ellipse">
            <a:avLst/>
          </a:prstGeom>
          <a:solidFill>
            <a:srgbClr val="22B49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0" name="타원 129"/>
          <p:cNvSpPr/>
          <p:nvPr/>
        </p:nvSpPr>
        <p:spPr>
          <a:xfrm flipV="1">
            <a:off x="4474873" y="2654164"/>
            <a:ext cx="162318" cy="162318"/>
          </a:xfrm>
          <a:prstGeom prst="ellipse">
            <a:avLst/>
          </a:prstGeom>
          <a:solidFill>
            <a:srgbClr val="22B49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4" name="직사각형 143"/>
          <p:cNvSpPr/>
          <p:nvPr/>
        </p:nvSpPr>
        <p:spPr>
          <a:xfrm>
            <a:off x="4105427" y="3440755"/>
            <a:ext cx="90120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latinLnBrk="0"/>
            <a:r>
              <a:rPr lang="en-US" altLang="ko-KR" sz="12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나눔바른고딕" pitchFamily="50" charset="-127"/>
                <a:ea typeface="나눔바른고딕" pitchFamily="50" charset="-127"/>
              </a:rPr>
              <a:t>4,624</a:t>
            </a:r>
            <a:r>
              <a:rPr lang="ko-KR" altLang="en-US" sz="12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나눔바른고딕" pitchFamily="50" charset="-127"/>
                <a:ea typeface="나눔바른고딕" pitchFamily="50" charset="-127"/>
              </a:rPr>
              <a:t>억 </a:t>
            </a:r>
            <a:r>
              <a:rPr lang="ko-KR" altLang="en-US" sz="12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나눔바른고딕" pitchFamily="50" charset="-127"/>
                <a:ea typeface="나눔바른고딕" pitchFamily="50" charset="-127"/>
              </a:rPr>
              <a:t>원</a:t>
            </a:r>
          </a:p>
        </p:txBody>
      </p:sp>
      <p:sp>
        <p:nvSpPr>
          <p:cNvPr id="145" name="직사각형 144"/>
          <p:cNvSpPr/>
          <p:nvPr/>
        </p:nvSpPr>
        <p:spPr>
          <a:xfrm>
            <a:off x="5315513" y="3201562"/>
            <a:ext cx="90120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latinLnBrk="0"/>
            <a:r>
              <a:rPr lang="en-US" altLang="ko-KR" sz="12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나눔바른고딕" pitchFamily="50" charset="-127"/>
                <a:ea typeface="나눔바른고딕" pitchFamily="50" charset="-127"/>
              </a:rPr>
              <a:t>4,776</a:t>
            </a:r>
            <a:r>
              <a:rPr lang="ko-KR" altLang="en-US" sz="12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나눔바른고딕" pitchFamily="50" charset="-127"/>
                <a:ea typeface="나눔바른고딕" pitchFamily="50" charset="-127"/>
              </a:rPr>
              <a:t>억 </a:t>
            </a:r>
            <a:r>
              <a:rPr lang="ko-KR" altLang="en-US" sz="12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나눔바른고딕" pitchFamily="50" charset="-127"/>
                <a:ea typeface="나눔바른고딕" pitchFamily="50" charset="-127"/>
              </a:rPr>
              <a:t>원</a:t>
            </a:r>
          </a:p>
        </p:txBody>
      </p:sp>
      <p:sp>
        <p:nvSpPr>
          <p:cNvPr id="146" name="직사각형 145"/>
          <p:cNvSpPr/>
          <p:nvPr/>
        </p:nvSpPr>
        <p:spPr>
          <a:xfrm>
            <a:off x="6599582" y="3275766"/>
            <a:ext cx="90120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latinLnBrk="0"/>
            <a:r>
              <a:rPr lang="en-US" altLang="ko-KR" sz="12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나눔바른고딕" pitchFamily="50" charset="-127"/>
                <a:ea typeface="나눔바른고딕" pitchFamily="50" charset="-127"/>
              </a:rPr>
              <a:t>4,663</a:t>
            </a:r>
            <a:r>
              <a:rPr lang="ko-KR" altLang="en-US" sz="12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나눔바른고딕" pitchFamily="50" charset="-127"/>
                <a:ea typeface="나눔바른고딕" pitchFamily="50" charset="-127"/>
              </a:rPr>
              <a:t>억 </a:t>
            </a:r>
            <a:r>
              <a:rPr lang="ko-KR" altLang="en-US" sz="12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나눔바른고딕" pitchFamily="50" charset="-127"/>
                <a:ea typeface="나눔바른고딕" pitchFamily="50" charset="-127"/>
              </a:rPr>
              <a:t>원</a:t>
            </a:r>
          </a:p>
        </p:txBody>
      </p:sp>
      <p:sp>
        <p:nvSpPr>
          <p:cNvPr id="147" name="직사각형 146"/>
          <p:cNvSpPr/>
          <p:nvPr/>
        </p:nvSpPr>
        <p:spPr>
          <a:xfrm>
            <a:off x="7825533" y="3454954"/>
            <a:ext cx="763351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latinLnBrk="0"/>
            <a:r>
              <a:rPr lang="en-US" altLang="ko-KR" sz="12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나눔바른고딕" pitchFamily="50" charset="-127"/>
                <a:ea typeface="나눔바른고딕" pitchFamily="50" charset="-127"/>
              </a:rPr>
              <a:t>4,571</a:t>
            </a:r>
            <a:r>
              <a:rPr lang="ko-KR" altLang="en-US" sz="12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2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나눔바른고딕" pitchFamily="50" charset="-127"/>
                <a:ea typeface="나눔바른고딕" pitchFamily="50" charset="-127"/>
              </a:rPr>
              <a:t>원</a:t>
            </a:r>
          </a:p>
        </p:txBody>
      </p:sp>
      <p:sp>
        <p:nvSpPr>
          <p:cNvPr id="148" name="TextBox 51"/>
          <p:cNvSpPr txBox="1"/>
          <p:nvPr/>
        </p:nvSpPr>
        <p:spPr>
          <a:xfrm>
            <a:off x="7292268" y="2489282"/>
            <a:ext cx="67672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200" b="1" dirty="0" smtClean="0">
                <a:ln>
                  <a:solidFill>
                    <a:srgbClr val="22B498">
                      <a:alpha val="0"/>
                    </a:srgbClr>
                  </a:solidFill>
                </a:ln>
                <a:solidFill>
                  <a:srgbClr val="22B498"/>
                </a:solidFill>
                <a:latin typeface="나눔바른고딕" pitchFamily="50" charset="-127"/>
                <a:ea typeface="나눔바른고딕" pitchFamily="50" charset="-127"/>
              </a:rPr>
              <a:t>-2.0%</a:t>
            </a:r>
            <a:endParaRPr lang="en-US" altLang="ko-KR" sz="1200" b="1" dirty="0">
              <a:ln>
                <a:solidFill>
                  <a:srgbClr val="22B498">
                    <a:alpha val="0"/>
                  </a:srgbClr>
                </a:solidFill>
              </a:ln>
              <a:solidFill>
                <a:srgbClr val="22B498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49" name="TextBox 51"/>
          <p:cNvSpPr txBox="1"/>
          <p:nvPr/>
        </p:nvSpPr>
        <p:spPr>
          <a:xfrm>
            <a:off x="6144217" y="2365818"/>
            <a:ext cx="67672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200" b="1" dirty="0" smtClean="0">
                <a:ln>
                  <a:solidFill>
                    <a:srgbClr val="22B498">
                      <a:alpha val="0"/>
                    </a:srgbClr>
                  </a:solidFill>
                </a:ln>
                <a:solidFill>
                  <a:srgbClr val="22B498"/>
                </a:solidFill>
                <a:latin typeface="나눔바른고딕" pitchFamily="50" charset="-127"/>
                <a:ea typeface="나눔바른고딕" pitchFamily="50" charset="-127"/>
              </a:rPr>
              <a:t>-2.4%</a:t>
            </a:r>
            <a:endParaRPr lang="en-US" altLang="ko-KR" sz="1200" b="1" dirty="0">
              <a:ln>
                <a:solidFill>
                  <a:srgbClr val="22B498">
                    <a:alpha val="0"/>
                  </a:srgbClr>
                </a:solidFill>
              </a:ln>
              <a:solidFill>
                <a:srgbClr val="22B498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50" name="TextBox 51"/>
          <p:cNvSpPr txBox="1"/>
          <p:nvPr/>
        </p:nvSpPr>
        <p:spPr>
          <a:xfrm>
            <a:off x="4848891" y="2378566"/>
            <a:ext cx="67672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200" b="1" dirty="0" smtClean="0">
                <a:ln>
                  <a:solidFill>
                    <a:srgbClr val="22B498">
                      <a:alpha val="0"/>
                    </a:srgbClr>
                  </a:solidFill>
                </a:ln>
                <a:solidFill>
                  <a:srgbClr val="22B498"/>
                </a:solidFill>
                <a:latin typeface="나눔바른고딕" pitchFamily="50" charset="-127"/>
                <a:ea typeface="나눔바른고딕" pitchFamily="50" charset="-127"/>
              </a:rPr>
              <a:t>3.3%</a:t>
            </a:r>
            <a:endParaRPr lang="en-US" altLang="ko-KR" sz="1200" b="1" dirty="0">
              <a:ln>
                <a:solidFill>
                  <a:srgbClr val="22B498">
                    <a:alpha val="0"/>
                  </a:srgbClr>
                </a:solidFill>
              </a:ln>
              <a:solidFill>
                <a:srgbClr val="22B498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30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그림 9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60" y="4562916"/>
            <a:ext cx="8913440" cy="2232552"/>
          </a:xfrm>
          <a:prstGeom prst="rect">
            <a:avLst/>
          </a:prstGeom>
        </p:spPr>
      </p:pic>
      <p:sp>
        <p:nvSpPr>
          <p:cNvPr id="106" name="직사각형 105"/>
          <p:cNvSpPr/>
          <p:nvPr/>
        </p:nvSpPr>
        <p:spPr>
          <a:xfrm>
            <a:off x="9627572" y="6453336"/>
            <a:ext cx="288032" cy="34009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400" b="1" dirty="0">
                <a:gradFill>
                  <a:gsLst>
                    <a:gs pos="57500">
                      <a:schemeClr val="tx1">
                        <a:lumMod val="50000"/>
                        <a:lumOff val="50000"/>
                      </a:schemeClr>
                    </a:gs>
                    <a:gs pos="75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5</a:t>
            </a:r>
            <a:endParaRPr lang="ko-KR" altLang="en-US" sz="1400" b="1" dirty="0">
              <a:gradFill>
                <a:gsLst>
                  <a:gs pos="57500">
                    <a:schemeClr val="tx1">
                      <a:lumMod val="50000"/>
                      <a:lumOff val="50000"/>
                    </a:schemeClr>
                  </a:gs>
                  <a:gs pos="75000">
                    <a:schemeClr val="tx1">
                      <a:lumMod val="50000"/>
                      <a:lumOff val="50000"/>
                    </a:schemeClr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8" name="다이아몬드 37"/>
          <p:cNvSpPr/>
          <p:nvPr/>
        </p:nvSpPr>
        <p:spPr>
          <a:xfrm>
            <a:off x="368871" y="206474"/>
            <a:ext cx="1252537" cy="1317625"/>
          </a:xfrm>
          <a:prstGeom prst="diamond">
            <a:avLst/>
          </a:prstGeom>
          <a:solidFill>
            <a:srgbClr val="105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다이아몬드 38"/>
          <p:cNvSpPr/>
          <p:nvPr/>
        </p:nvSpPr>
        <p:spPr>
          <a:xfrm>
            <a:off x="487933" y="331887"/>
            <a:ext cx="1014413" cy="1066800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87933" y="577949"/>
            <a:ext cx="1008063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2800" b="1" dirty="0">
                <a:gradFill>
                  <a:gsLst>
                    <a:gs pos="57500">
                      <a:srgbClr val="1050A0"/>
                    </a:gs>
                    <a:gs pos="75000">
                      <a:srgbClr val="1050A0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02</a:t>
            </a:r>
            <a:endParaRPr lang="ko-KR" altLang="en-US" sz="2800" b="1" dirty="0">
              <a:gradFill>
                <a:gsLst>
                  <a:gs pos="57500">
                    <a:srgbClr val="1050A0"/>
                  </a:gs>
                  <a:gs pos="75000">
                    <a:srgbClr val="1050A0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graphicFrame>
        <p:nvGraphicFramePr>
          <p:cNvPr id="135" name="표 1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057537"/>
              </p:ext>
            </p:extLst>
          </p:nvPr>
        </p:nvGraphicFramePr>
        <p:xfrm>
          <a:off x="1909936" y="5075661"/>
          <a:ext cx="2743756" cy="1218420"/>
        </p:xfrm>
        <a:graphic>
          <a:graphicData uri="http://schemas.openxmlformats.org/drawingml/2006/table">
            <a:tbl>
              <a:tblPr firstRow="1" bandRow="1">
                <a:effectLst/>
                <a:tableStyleId>{93296810-A885-4BE3-A3E7-6D5BEEA58F35}</a:tableStyleId>
              </a:tblPr>
              <a:tblGrid>
                <a:gridCol w="162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560">
                  <a:extLst>
                    <a:ext uri="{9D8B030D-6E8A-4147-A177-3AD203B41FA5}">
                      <a16:colId xmlns:a16="http://schemas.microsoft.com/office/drawing/2014/main" val="11338214"/>
                    </a:ext>
                  </a:extLst>
                </a:gridCol>
                <a:gridCol w="1915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535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400" b="1" kern="1200" spc="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2018</a:t>
                      </a:r>
                      <a:r>
                        <a:rPr kumimoji="1" lang="ko-KR" altLang="en-US" sz="1400" b="1" kern="1200" spc="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kumimoji="1" lang="ko-KR" altLang="en-US" sz="1400" b="1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실적 현황</a:t>
                      </a:r>
                    </a:p>
                  </a:txBody>
                  <a:tcPr marL="36000" marR="36000" marT="0" marB="36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1200" b="0" kern="1200" spc="0" dirty="0">
                        <a:ln>
                          <a:solidFill>
                            <a:schemeClr val="tx1">
                              <a:lumMod val="85000"/>
                              <a:lumOff val="15000"/>
                              <a:alpha val="10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288000" marR="85401" marT="42699" marB="42699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33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b="1" kern="1200" spc="0" dirty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매 출</a:t>
                      </a:r>
                    </a:p>
                  </a:txBody>
                  <a:tcPr marL="36000" marR="36000" marT="0" marB="36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kumimoji="1" lang="ko-KR" altLang="en-US" sz="11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총 </a:t>
                      </a:r>
                      <a:r>
                        <a:rPr kumimoji="1" lang="en-US" altLang="ko-KR" sz="1100" b="0" kern="1200" spc="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4,571</a:t>
                      </a:r>
                      <a:r>
                        <a:rPr kumimoji="1" lang="ko-KR" altLang="en-US" sz="1100" b="0" kern="1200" spc="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억 </a:t>
                      </a:r>
                      <a:r>
                        <a:rPr kumimoji="1" lang="ko-KR" altLang="en-US" sz="1100" b="0" kern="1200" spc="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원</a:t>
                      </a:r>
                    </a:p>
                  </a:txBody>
                  <a:tcPr marL="36000" marR="36000" marT="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339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1100" b="1" kern="1200" spc="0" dirty="0">
                        <a:ln>
                          <a:solidFill>
                            <a:schemeClr val="tx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36000" marR="36000" marT="0" marB="36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b="1" kern="1200" spc="0" dirty="0" smtClean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내수</a:t>
                      </a:r>
                      <a:endParaRPr kumimoji="1" lang="ko-KR" altLang="en-US" sz="1100" b="1" kern="1200" spc="0" dirty="0">
                        <a:ln>
                          <a:solidFill>
                            <a:schemeClr val="tx1">
                              <a:alpha val="0"/>
                            </a:schemeClr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36000" marR="36000" marT="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kumimoji="1" lang="ko-KR" altLang="en-US" sz="1100" b="0" kern="1200" spc="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총 </a:t>
                      </a:r>
                      <a:r>
                        <a:rPr kumimoji="1" lang="en-US" altLang="ko-KR" sz="1100" b="0" kern="1200" spc="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3,293</a:t>
                      </a:r>
                      <a:r>
                        <a:rPr kumimoji="1" lang="ko-KR" altLang="en-US" sz="1100" b="0" kern="1200" spc="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억원</a:t>
                      </a:r>
                      <a:endParaRPr kumimoji="1" lang="en-US" altLang="ko-KR" sz="1100" b="0" kern="1200" spc="0" dirty="0">
                        <a:ln>
                          <a:solidFill>
                            <a:schemeClr val="tx1">
                              <a:lumMod val="85000"/>
                              <a:lumOff val="15000"/>
                              <a:alpha val="10000"/>
                            </a:schemeClr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36000" marR="36000" marT="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339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1100" b="1" kern="1200" spc="0" dirty="0">
                        <a:ln>
                          <a:solidFill>
                            <a:schemeClr val="tx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36000" marR="36000" marT="0" marB="36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b="1" kern="1200" spc="0" dirty="0" smtClean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수출</a:t>
                      </a:r>
                      <a:endParaRPr kumimoji="1" lang="ko-KR" altLang="en-US" sz="1100" b="1" kern="1200" spc="0" dirty="0">
                        <a:ln>
                          <a:solidFill>
                            <a:schemeClr val="tx1">
                              <a:alpha val="0"/>
                            </a:schemeClr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36000" marR="36000" marT="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kumimoji="1" lang="ko-KR" altLang="en-US" sz="1100" b="0" kern="1200" spc="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총 </a:t>
                      </a:r>
                      <a:r>
                        <a:rPr kumimoji="1" lang="en-US" altLang="ko-KR" sz="1100" b="0" kern="1200" spc="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1,278</a:t>
                      </a:r>
                      <a:r>
                        <a:rPr kumimoji="1" lang="ko-KR" altLang="en-US" sz="1100" b="0" kern="1200" spc="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10000"/>
                              </a:schemeClr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억원</a:t>
                      </a:r>
                      <a:endParaRPr kumimoji="1" lang="en-US" altLang="ko-KR" sz="1100" b="0" kern="1200" spc="0" dirty="0">
                        <a:ln>
                          <a:solidFill>
                            <a:schemeClr val="tx1">
                              <a:lumMod val="85000"/>
                              <a:lumOff val="15000"/>
                              <a:alpha val="10000"/>
                            </a:schemeClr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36000" marR="36000" marT="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183890"/>
                  </a:ext>
                </a:extLst>
              </a:tr>
            </a:tbl>
          </a:graphicData>
        </a:graphic>
      </p:graphicFrame>
      <p:grpSp>
        <p:nvGrpSpPr>
          <p:cNvPr id="3" name="그룹 2"/>
          <p:cNvGrpSpPr/>
          <p:nvPr/>
        </p:nvGrpSpPr>
        <p:grpSpPr>
          <a:xfrm>
            <a:off x="1602358" y="864304"/>
            <a:ext cx="8035488" cy="1155253"/>
            <a:chOff x="1602358" y="864304"/>
            <a:chExt cx="8035488" cy="1155253"/>
          </a:xfrm>
        </p:grpSpPr>
        <p:cxnSp>
          <p:nvCxnSpPr>
            <p:cNvPr id="46" name="직선 연결선 45"/>
            <p:cNvCxnSpPr/>
            <p:nvPr/>
          </p:nvCxnSpPr>
          <p:spPr>
            <a:xfrm>
              <a:off x="1602358" y="864304"/>
              <a:ext cx="8035488" cy="0"/>
            </a:xfrm>
            <a:prstGeom prst="line">
              <a:avLst/>
            </a:prstGeom>
            <a:ln w="25400" cap="rnd">
              <a:solidFill>
                <a:srgbClr val="2199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그룹 3"/>
            <p:cNvGrpSpPr/>
            <p:nvPr/>
          </p:nvGrpSpPr>
          <p:grpSpPr>
            <a:xfrm>
              <a:off x="1948991" y="1460542"/>
              <a:ext cx="7186470" cy="559015"/>
              <a:chOff x="1877073" y="1460542"/>
              <a:chExt cx="7186470" cy="559015"/>
            </a:xfrm>
          </p:grpSpPr>
          <p:grpSp>
            <p:nvGrpSpPr>
              <p:cNvPr id="2" name="그룹 1"/>
              <p:cNvGrpSpPr/>
              <p:nvPr/>
            </p:nvGrpSpPr>
            <p:grpSpPr>
              <a:xfrm>
                <a:off x="1877073" y="1460542"/>
                <a:ext cx="7186470" cy="559015"/>
                <a:chOff x="1877073" y="6001994"/>
                <a:chExt cx="7186470" cy="559015"/>
              </a:xfrm>
            </p:grpSpPr>
            <p:sp>
              <p:nvSpPr>
                <p:cNvPr id="237" name="직사각형 236"/>
                <p:cNvSpPr/>
                <p:nvPr/>
              </p:nvSpPr>
              <p:spPr>
                <a:xfrm>
                  <a:off x="1877073" y="6001994"/>
                  <a:ext cx="7186470" cy="55901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F497D">
                        <a:lumMod val="60000"/>
                        <a:lumOff val="40000"/>
                      </a:srgbClr>
                    </a:gs>
                    <a:gs pos="36000">
                      <a:srgbClr val="0070C0"/>
                    </a:gs>
                    <a:gs pos="55000">
                      <a:srgbClr val="1F497D">
                        <a:lumMod val="60000"/>
                        <a:lumOff val="40000"/>
                      </a:srgbClr>
                    </a:gs>
                    <a:gs pos="90000">
                      <a:srgbClr val="00B0F0"/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38" name="타원 237"/>
                <p:cNvSpPr/>
                <p:nvPr/>
              </p:nvSpPr>
              <p:spPr>
                <a:xfrm>
                  <a:off x="2031358" y="6227501"/>
                  <a:ext cx="108000" cy="1080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39" name="타원 238"/>
                <p:cNvSpPr/>
                <p:nvPr/>
              </p:nvSpPr>
              <p:spPr>
                <a:xfrm>
                  <a:off x="8800110" y="6227501"/>
                  <a:ext cx="108000" cy="1080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  <p:sp>
            <p:nvSpPr>
              <p:cNvPr id="228" name="TextBox 6"/>
              <p:cNvSpPr txBox="1"/>
              <p:nvPr/>
            </p:nvSpPr>
            <p:spPr>
              <a:xfrm>
                <a:off x="2139358" y="1551910"/>
                <a:ext cx="6660752" cy="387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base" latinLnBrk="1">
                  <a:lnSpc>
                    <a:spcPct val="120000"/>
                  </a:lnSpc>
                  <a:spcAft>
                    <a:spcPct val="0"/>
                  </a:spcAft>
                  <a:buSzPct val="80000"/>
                  <a:defRPr/>
                </a:pPr>
                <a:r>
                  <a:rPr lang="en-US" altLang="ko-KR" sz="1600" b="1" dirty="0" smtClean="0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나눔바른고딕" charset="-127"/>
                    <a:ea typeface="나눔바른고딕" charset="-127"/>
                  </a:rPr>
                  <a:t>2018</a:t>
                </a:r>
                <a:r>
                  <a:rPr lang="ko-KR" altLang="en-US" sz="1600" b="1" dirty="0" smtClean="0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나눔바른고딕" charset="-127"/>
                    <a:ea typeface="나눔바른고딕" charset="-127"/>
                  </a:rPr>
                  <a:t>년 </a:t>
                </a:r>
                <a:r>
                  <a:rPr lang="ko-KR" altLang="en-US" sz="1600" b="1" dirty="0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나눔바른고딕" charset="-127"/>
                    <a:ea typeface="나눔바른고딕" charset="-127"/>
                  </a:rPr>
                  <a:t>내수 및 </a:t>
                </a:r>
                <a:r>
                  <a:rPr lang="ko-KR" altLang="en-US" sz="1600" b="1" dirty="0" smtClean="0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나눔바른고딕" charset="-127"/>
                    <a:ea typeface="나눔바른고딕" charset="-127"/>
                  </a:rPr>
                  <a:t>해외 시장 실적 </a:t>
                </a:r>
                <a:endParaRPr lang="ko-KR" altLang="en-US" sz="16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charset="-127"/>
                  <a:ea typeface="나눔바른고딕" charset="-127"/>
                </a:endParaRPr>
              </a:p>
            </p:txBody>
          </p:sp>
        </p:grpSp>
        <p:pic>
          <p:nvPicPr>
            <p:cNvPr id="187" name="그림 18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7843" y="1019290"/>
              <a:ext cx="2222929" cy="999776"/>
            </a:xfrm>
            <a:prstGeom prst="rect">
              <a:avLst/>
            </a:prstGeom>
          </p:spPr>
        </p:pic>
      </p:grpSp>
      <p:grpSp>
        <p:nvGrpSpPr>
          <p:cNvPr id="10" name="그룹 9"/>
          <p:cNvGrpSpPr/>
          <p:nvPr/>
        </p:nvGrpSpPr>
        <p:grpSpPr>
          <a:xfrm>
            <a:off x="5097015" y="2204012"/>
            <a:ext cx="4808986" cy="2031016"/>
            <a:chOff x="5097015" y="2335243"/>
            <a:chExt cx="4808986" cy="2031016"/>
          </a:xfrm>
        </p:grpSpPr>
        <p:grpSp>
          <p:nvGrpSpPr>
            <p:cNvPr id="9" name="그룹 8"/>
            <p:cNvGrpSpPr/>
            <p:nvPr/>
          </p:nvGrpSpPr>
          <p:grpSpPr>
            <a:xfrm>
              <a:off x="5097015" y="2476496"/>
              <a:ext cx="4808986" cy="1889763"/>
              <a:chOff x="1784649" y="1678898"/>
              <a:chExt cx="8121352" cy="1889763"/>
            </a:xfrm>
          </p:grpSpPr>
          <p:sp>
            <p:nvSpPr>
              <p:cNvPr id="85" name="양쪽 모서리가 둥근 사각형 84"/>
              <p:cNvSpPr/>
              <p:nvPr/>
            </p:nvSpPr>
            <p:spPr>
              <a:xfrm rot="16200000">
                <a:off x="4900443" y="-1436896"/>
                <a:ext cx="1889763" cy="8121352"/>
              </a:xfrm>
              <a:prstGeom prst="round2SameRect">
                <a:avLst>
                  <a:gd name="adj1" fmla="val 6679"/>
                  <a:gd name="adj2" fmla="val 0"/>
                </a:avLst>
              </a:prstGeom>
              <a:solidFill>
                <a:srgbClr val="EAEAEA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6" name="모서리가 둥근 직사각형 85"/>
              <p:cNvSpPr/>
              <p:nvPr/>
            </p:nvSpPr>
            <p:spPr>
              <a:xfrm>
                <a:off x="1973489" y="1787998"/>
                <a:ext cx="7230102" cy="1667672"/>
              </a:xfrm>
              <a:prstGeom prst="roundRect">
                <a:avLst>
                  <a:gd name="adj" fmla="val 46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7"/>
            <p:cNvGrpSpPr/>
            <p:nvPr/>
          </p:nvGrpSpPr>
          <p:grpSpPr>
            <a:xfrm>
              <a:off x="5097015" y="2335243"/>
              <a:ext cx="2231077" cy="332399"/>
              <a:chOff x="5097015" y="2335243"/>
              <a:chExt cx="2231077" cy="332399"/>
            </a:xfrm>
          </p:grpSpPr>
          <p:grpSp>
            <p:nvGrpSpPr>
              <p:cNvPr id="6" name="그룹 5"/>
              <p:cNvGrpSpPr/>
              <p:nvPr/>
            </p:nvGrpSpPr>
            <p:grpSpPr>
              <a:xfrm>
                <a:off x="5097015" y="2335243"/>
                <a:ext cx="2231077" cy="332399"/>
                <a:chOff x="5097015" y="2335243"/>
                <a:chExt cx="2231077" cy="332399"/>
              </a:xfrm>
            </p:grpSpPr>
            <p:sp>
              <p:nvSpPr>
                <p:cNvPr id="147" name="자유형 111"/>
                <p:cNvSpPr/>
                <p:nvPr/>
              </p:nvSpPr>
              <p:spPr>
                <a:xfrm flipV="1">
                  <a:off x="5097015" y="2348879"/>
                  <a:ext cx="2231077" cy="294953"/>
                </a:xfrm>
                <a:custGeom>
                  <a:avLst/>
                  <a:gdLst>
                    <a:gd name="connsiteX0" fmla="*/ 0 w 4176464"/>
                    <a:gd name="connsiteY0" fmla="*/ 1008112 h 1008112"/>
                    <a:gd name="connsiteX1" fmla="*/ 252028 w 4176464"/>
                    <a:gd name="connsiteY1" fmla="*/ 0 h 1008112"/>
                    <a:gd name="connsiteX2" fmla="*/ 4176464 w 4176464"/>
                    <a:gd name="connsiteY2" fmla="*/ 0 h 1008112"/>
                    <a:gd name="connsiteX3" fmla="*/ 3924436 w 4176464"/>
                    <a:gd name="connsiteY3" fmla="*/ 1008112 h 1008112"/>
                    <a:gd name="connsiteX4" fmla="*/ 0 w 4176464"/>
                    <a:gd name="connsiteY4" fmla="*/ 1008112 h 1008112"/>
                    <a:gd name="connsiteX0" fmla="*/ 51556 w 3924436"/>
                    <a:gd name="connsiteY0" fmla="*/ 1008112 h 1008112"/>
                    <a:gd name="connsiteX1" fmla="*/ 0 w 3924436"/>
                    <a:gd name="connsiteY1" fmla="*/ 0 h 1008112"/>
                    <a:gd name="connsiteX2" fmla="*/ 3924436 w 3924436"/>
                    <a:gd name="connsiteY2" fmla="*/ 0 h 1008112"/>
                    <a:gd name="connsiteX3" fmla="*/ 3672408 w 3924436"/>
                    <a:gd name="connsiteY3" fmla="*/ 1008112 h 1008112"/>
                    <a:gd name="connsiteX4" fmla="*/ 51556 w 3924436"/>
                    <a:gd name="connsiteY4" fmla="*/ 1008112 h 1008112"/>
                    <a:gd name="connsiteX0" fmla="*/ 0 w 3872880"/>
                    <a:gd name="connsiteY0" fmla="*/ 1008112 h 1008112"/>
                    <a:gd name="connsiteX1" fmla="*/ 0 w 3872880"/>
                    <a:gd name="connsiteY1" fmla="*/ 0 h 1008112"/>
                    <a:gd name="connsiteX2" fmla="*/ 3872880 w 3872880"/>
                    <a:gd name="connsiteY2" fmla="*/ 0 h 1008112"/>
                    <a:gd name="connsiteX3" fmla="*/ 3620852 w 3872880"/>
                    <a:gd name="connsiteY3" fmla="*/ 1008112 h 1008112"/>
                    <a:gd name="connsiteX4" fmla="*/ 0 w 3872880"/>
                    <a:gd name="connsiteY4" fmla="*/ 1008112 h 1008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2880" h="1008112">
                      <a:moveTo>
                        <a:pt x="0" y="1008112"/>
                      </a:moveTo>
                      <a:lnTo>
                        <a:pt x="0" y="0"/>
                      </a:lnTo>
                      <a:lnTo>
                        <a:pt x="3872880" y="0"/>
                      </a:lnTo>
                      <a:lnTo>
                        <a:pt x="3620852" y="1008112"/>
                      </a:lnTo>
                      <a:lnTo>
                        <a:pt x="0" y="1008112"/>
                      </a:lnTo>
                      <a:close/>
                    </a:path>
                  </a:pathLst>
                </a:custGeom>
                <a:gradFill flip="none" rotWithShape="1">
                  <a:gsLst>
                    <a:gs pos="50000">
                      <a:srgbClr val="229DD4"/>
                    </a:gs>
                    <a:gs pos="51000">
                      <a:srgbClr val="1B83B1"/>
                    </a:gs>
                  </a:gsLst>
                  <a:lin ang="2700000" scaled="1"/>
                  <a:tileRect/>
                </a:gra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400" fontAlgn="base">
                    <a:lnSpc>
                      <a:spcPct val="120000"/>
                    </a:lnSpc>
                    <a:spcAft>
                      <a:spcPct val="0"/>
                    </a:spcAft>
                    <a:buSzPct val="80000"/>
                  </a:pPr>
                  <a:endParaRPr lang="ko-KR" altLang="en-US" b="1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endParaRPr>
                </a:p>
              </p:txBody>
            </p:sp>
            <p:sp>
              <p:nvSpPr>
                <p:cNvPr id="148" name="TextBox 6"/>
                <p:cNvSpPr txBox="1"/>
                <p:nvPr/>
              </p:nvSpPr>
              <p:spPr>
                <a:xfrm>
                  <a:off x="5108059" y="2335243"/>
                  <a:ext cx="2005181" cy="332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 fontAlgn="base" latinLnBrk="1">
                    <a:lnSpc>
                      <a:spcPct val="120000"/>
                    </a:lnSpc>
                    <a:spcAft>
                      <a:spcPct val="0"/>
                    </a:spcAft>
                    <a:buSzPct val="80000"/>
                    <a:defRPr/>
                  </a:pPr>
                  <a:r>
                    <a:rPr lang="ko-KR" altLang="en-US" sz="1300" b="1" dirty="0" smtClean="0">
                      <a:gradFill>
                        <a:gsLst>
                          <a:gs pos="57500">
                            <a:schemeClr val="bg1"/>
                          </a:gs>
                          <a:gs pos="75000">
                            <a:schemeClr val="bg1"/>
                          </a:gs>
                        </a:gsLst>
                        <a:lin ang="5400000" scaled="0"/>
                      </a:gradFill>
                      <a:latin typeface="나눔바른고딕" pitchFamily="50" charset="-127"/>
                      <a:ea typeface="나눔바른고딕" pitchFamily="50" charset="-127"/>
                    </a:rPr>
                    <a:t>내수 시장 실적 </a:t>
                  </a:r>
                  <a:r>
                    <a:rPr lang="ko-KR" altLang="en-US" sz="1300" b="1" dirty="0">
                      <a:gradFill>
                        <a:gsLst>
                          <a:gs pos="57500">
                            <a:schemeClr val="bg1"/>
                          </a:gs>
                          <a:gs pos="75000">
                            <a:schemeClr val="bg1"/>
                          </a:gs>
                        </a:gsLst>
                        <a:lin ang="5400000" scaled="0"/>
                      </a:gradFill>
                      <a:latin typeface="나눔바른고딕" pitchFamily="50" charset="-127"/>
                      <a:ea typeface="나눔바른고딕" pitchFamily="50" charset="-127"/>
                    </a:rPr>
                    <a:t>현황</a:t>
                  </a:r>
                </a:p>
              </p:txBody>
            </p:sp>
          </p:grpSp>
          <p:sp>
            <p:nvSpPr>
              <p:cNvPr id="82" name="이등변 삼각형 81"/>
              <p:cNvSpPr/>
              <p:nvPr/>
            </p:nvSpPr>
            <p:spPr>
              <a:xfrm rot="5400000">
                <a:off x="5162654" y="2456543"/>
                <a:ext cx="92363" cy="79623"/>
              </a:xfrm>
              <a:prstGeom prst="triangle">
                <a:avLst/>
              </a:prstGeom>
              <a:solidFill>
                <a:srgbClr val="9BD5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89" name="그룹 88"/>
          <p:cNvGrpSpPr/>
          <p:nvPr/>
        </p:nvGrpSpPr>
        <p:grpSpPr>
          <a:xfrm>
            <a:off x="5097015" y="4350312"/>
            <a:ext cx="4808986" cy="2031016"/>
            <a:chOff x="5097015" y="2335243"/>
            <a:chExt cx="4808986" cy="2031016"/>
          </a:xfrm>
        </p:grpSpPr>
        <p:grpSp>
          <p:nvGrpSpPr>
            <p:cNvPr id="90" name="그룹 89"/>
            <p:cNvGrpSpPr/>
            <p:nvPr/>
          </p:nvGrpSpPr>
          <p:grpSpPr>
            <a:xfrm>
              <a:off x="5097015" y="2476496"/>
              <a:ext cx="4808986" cy="1889763"/>
              <a:chOff x="1784649" y="1678898"/>
              <a:chExt cx="8121352" cy="1889763"/>
            </a:xfrm>
          </p:grpSpPr>
          <p:sp>
            <p:nvSpPr>
              <p:cNvPr id="96" name="양쪽 모서리가 둥근 사각형 95"/>
              <p:cNvSpPr/>
              <p:nvPr/>
            </p:nvSpPr>
            <p:spPr>
              <a:xfrm rot="16200000">
                <a:off x="4900443" y="-1436896"/>
                <a:ext cx="1889763" cy="8121352"/>
              </a:xfrm>
              <a:prstGeom prst="round2SameRect">
                <a:avLst>
                  <a:gd name="adj1" fmla="val 6679"/>
                  <a:gd name="adj2" fmla="val 0"/>
                </a:avLst>
              </a:prstGeom>
              <a:solidFill>
                <a:srgbClr val="EAEAEA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7" name="모서리가 둥근 직사각형 96"/>
              <p:cNvSpPr/>
              <p:nvPr/>
            </p:nvSpPr>
            <p:spPr>
              <a:xfrm>
                <a:off x="1973489" y="1787998"/>
                <a:ext cx="7230102" cy="1667672"/>
              </a:xfrm>
              <a:prstGeom prst="roundRect">
                <a:avLst>
                  <a:gd name="adj" fmla="val 46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1" name="그룹 90"/>
            <p:cNvGrpSpPr/>
            <p:nvPr/>
          </p:nvGrpSpPr>
          <p:grpSpPr>
            <a:xfrm>
              <a:off x="5097015" y="2335243"/>
              <a:ext cx="2231077" cy="332399"/>
              <a:chOff x="5097015" y="2335243"/>
              <a:chExt cx="2231077" cy="332399"/>
            </a:xfrm>
          </p:grpSpPr>
          <p:grpSp>
            <p:nvGrpSpPr>
              <p:cNvPr id="92" name="그룹 91"/>
              <p:cNvGrpSpPr/>
              <p:nvPr/>
            </p:nvGrpSpPr>
            <p:grpSpPr>
              <a:xfrm>
                <a:off x="5097015" y="2335243"/>
                <a:ext cx="2231077" cy="332399"/>
                <a:chOff x="5097015" y="2335243"/>
                <a:chExt cx="2231077" cy="332399"/>
              </a:xfrm>
            </p:grpSpPr>
            <p:sp>
              <p:nvSpPr>
                <p:cNvPr id="94" name="자유형 111"/>
                <p:cNvSpPr/>
                <p:nvPr/>
              </p:nvSpPr>
              <p:spPr>
                <a:xfrm flipV="1">
                  <a:off x="5097015" y="2348879"/>
                  <a:ext cx="2231077" cy="294953"/>
                </a:xfrm>
                <a:custGeom>
                  <a:avLst/>
                  <a:gdLst>
                    <a:gd name="connsiteX0" fmla="*/ 0 w 4176464"/>
                    <a:gd name="connsiteY0" fmla="*/ 1008112 h 1008112"/>
                    <a:gd name="connsiteX1" fmla="*/ 252028 w 4176464"/>
                    <a:gd name="connsiteY1" fmla="*/ 0 h 1008112"/>
                    <a:gd name="connsiteX2" fmla="*/ 4176464 w 4176464"/>
                    <a:gd name="connsiteY2" fmla="*/ 0 h 1008112"/>
                    <a:gd name="connsiteX3" fmla="*/ 3924436 w 4176464"/>
                    <a:gd name="connsiteY3" fmla="*/ 1008112 h 1008112"/>
                    <a:gd name="connsiteX4" fmla="*/ 0 w 4176464"/>
                    <a:gd name="connsiteY4" fmla="*/ 1008112 h 1008112"/>
                    <a:gd name="connsiteX0" fmla="*/ 51556 w 3924436"/>
                    <a:gd name="connsiteY0" fmla="*/ 1008112 h 1008112"/>
                    <a:gd name="connsiteX1" fmla="*/ 0 w 3924436"/>
                    <a:gd name="connsiteY1" fmla="*/ 0 h 1008112"/>
                    <a:gd name="connsiteX2" fmla="*/ 3924436 w 3924436"/>
                    <a:gd name="connsiteY2" fmla="*/ 0 h 1008112"/>
                    <a:gd name="connsiteX3" fmla="*/ 3672408 w 3924436"/>
                    <a:gd name="connsiteY3" fmla="*/ 1008112 h 1008112"/>
                    <a:gd name="connsiteX4" fmla="*/ 51556 w 3924436"/>
                    <a:gd name="connsiteY4" fmla="*/ 1008112 h 1008112"/>
                    <a:gd name="connsiteX0" fmla="*/ 0 w 3872880"/>
                    <a:gd name="connsiteY0" fmla="*/ 1008112 h 1008112"/>
                    <a:gd name="connsiteX1" fmla="*/ 0 w 3872880"/>
                    <a:gd name="connsiteY1" fmla="*/ 0 h 1008112"/>
                    <a:gd name="connsiteX2" fmla="*/ 3872880 w 3872880"/>
                    <a:gd name="connsiteY2" fmla="*/ 0 h 1008112"/>
                    <a:gd name="connsiteX3" fmla="*/ 3620852 w 3872880"/>
                    <a:gd name="connsiteY3" fmla="*/ 1008112 h 1008112"/>
                    <a:gd name="connsiteX4" fmla="*/ 0 w 3872880"/>
                    <a:gd name="connsiteY4" fmla="*/ 1008112 h 1008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2880" h="1008112">
                      <a:moveTo>
                        <a:pt x="0" y="1008112"/>
                      </a:moveTo>
                      <a:lnTo>
                        <a:pt x="0" y="0"/>
                      </a:lnTo>
                      <a:lnTo>
                        <a:pt x="3872880" y="0"/>
                      </a:lnTo>
                      <a:lnTo>
                        <a:pt x="3620852" y="1008112"/>
                      </a:lnTo>
                      <a:lnTo>
                        <a:pt x="0" y="1008112"/>
                      </a:lnTo>
                      <a:close/>
                    </a:path>
                  </a:pathLst>
                </a:custGeom>
                <a:gradFill flip="none" rotWithShape="1">
                  <a:gsLst>
                    <a:gs pos="50000">
                      <a:srgbClr val="22B498"/>
                    </a:gs>
                    <a:gs pos="60000">
                      <a:srgbClr val="1E9A82"/>
                    </a:gs>
                  </a:gsLst>
                  <a:lin ang="2700000" scaled="1"/>
                  <a:tileRect/>
                </a:gra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400" fontAlgn="base">
                    <a:lnSpc>
                      <a:spcPct val="120000"/>
                    </a:lnSpc>
                    <a:spcAft>
                      <a:spcPct val="0"/>
                    </a:spcAft>
                    <a:buSzPct val="80000"/>
                  </a:pPr>
                  <a:endParaRPr lang="ko-KR" altLang="en-US" b="1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endParaRPr>
                </a:p>
              </p:txBody>
            </p:sp>
            <p:sp>
              <p:nvSpPr>
                <p:cNvPr id="95" name="TextBox 6"/>
                <p:cNvSpPr txBox="1"/>
                <p:nvPr/>
              </p:nvSpPr>
              <p:spPr>
                <a:xfrm>
                  <a:off x="5108059" y="2335243"/>
                  <a:ext cx="2005181" cy="332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 fontAlgn="base" latinLnBrk="1">
                    <a:lnSpc>
                      <a:spcPct val="120000"/>
                    </a:lnSpc>
                    <a:spcAft>
                      <a:spcPct val="0"/>
                    </a:spcAft>
                    <a:buSzPct val="80000"/>
                    <a:defRPr/>
                  </a:pPr>
                  <a:r>
                    <a:rPr lang="ko-KR" altLang="en-US" sz="1300" b="1" dirty="0" smtClean="0">
                      <a:gradFill>
                        <a:gsLst>
                          <a:gs pos="57500">
                            <a:schemeClr val="bg1"/>
                          </a:gs>
                          <a:gs pos="75000">
                            <a:schemeClr val="bg1"/>
                          </a:gs>
                        </a:gsLst>
                        <a:lin ang="5400000" scaled="0"/>
                      </a:gradFill>
                      <a:latin typeface="나눔바른고딕" pitchFamily="50" charset="-127"/>
                      <a:ea typeface="나눔바른고딕" pitchFamily="50" charset="-127"/>
                    </a:rPr>
                    <a:t>해외 시장 실적 현황</a:t>
                  </a:r>
                  <a:endParaRPr lang="ko-KR" altLang="en-US" sz="1300" b="1" dirty="0">
                    <a:gradFill>
                      <a:gsLst>
                        <a:gs pos="57500">
                          <a:schemeClr val="bg1"/>
                        </a:gs>
                        <a:gs pos="75000">
                          <a:schemeClr val="bg1"/>
                        </a:gs>
                      </a:gsLst>
                      <a:lin ang="5400000" scaled="0"/>
                    </a:gradFill>
                    <a:latin typeface="나눔바른고딕" pitchFamily="50" charset="-127"/>
                    <a:ea typeface="나눔바른고딕" pitchFamily="50" charset="-127"/>
                  </a:endParaRPr>
                </a:p>
              </p:txBody>
            </p:sp>
          </p:grpSp>
          <p:sp>
            <p:nvSpPr>
              <p:cNvPr id="93" name="이등변 삼각형 92"/>
              <p:cNvSpPr/>
              <p:nvPr/>
            </p:nvSpPr>
            <p:spPr>
              <a:xfrm rot="5400000">
                <a:off x="5162654" y="2456543"/>
                <a:ext cx="92363" cy="79623"/>
              </a:xfrm>
              <a:prstGeom prst="triangle">
                <a:avLst/>
              </a:prstGeom>
              <a:solidFill>
                <a:srgbClr val="53DF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cxnSp>
        <p:nvCxnSpPr>
          <p:cNvPr id="17" name="꺾인 연결선 16"/>
          <p:cNvCxnSpPr>
            <a:endCxn id="148" idx="1"/>
          </p:cNvCxnSpPr>
          <p:nvPr/>
        </p:nvCxnSpPr>
        <p:spPr>
          <a:xfrm flipV="1">
            <a:off x="4016896" y="2370212"/>
            <a:ext cx="1091163" cy="630470"/>
          </a:xfrm>
          <a:prstGeom prst="bentConnector3">
            <a:avLst>
              <a:gd name="adj1" fmla="val 50000"/>
            </a:avLst>
          </a:prstGeom>
          <a:ln>
            <a:solidFill>
              <a:srgbClr val="1C82B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꺾인 연결선 20"/>
          <p:cNvCxnSpPr/>
          <p:nvPr/>
        </p:nvCxnSpPr>
        <p:spPr>
          <a:xfrm>
            <a:off x="4304928" y="3946996"/>
            <a:ext cx="792086" cy="564514"/>
          </a:xfrm>
          <a:prstGeom prst="bentConnector3">
            <a:avLst/>
          </a:prstGeom>
          <a:ln>
            <a:solidFill>
              <a:srgbClr val="187E6B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그룹 27"/>
          <p:cNvGrpSpPr/>
          <p:nvPr/>
        </p:nvGrpSpPr>
        <p:grpSpPr>
          <a:xfrm>
            <a:off x="5799198" y="2541582"/>
            <a:ext cx="3159682" cy="1626190"/>
            <a:chOff x="10160878" y="-297440"/>
            <a:chExt cx="3404617" cy="2176727"/>
          </a:xfrm>
        </p:grpSpPr>
        <p:grpSp>
          <p:nvGrpSpPr>
            <p:cNvPr id="24" name="그룹 23"/>
            <p:cNvGrpSpPr/>
            <p:nvPr/>
          </p:nvGrpSpPr>
          <p:grpSpPr>
            <a:xfrm>
              <a:off x="10160878" y="4073"/>
              <a:ext cx="3404617" cy="1515105"/>
              <a:chOff x="11413479" y="-391915"/>
              <a:chExt cx="6150628" cy="1793657"/>
            </a:xfrm>
          </p:grpSpPr>
          <p:grpSp>
            <p:nvGrpSpPr>
              <p:cNvPr id="192" name="그룹 191"/>
              <p:cNvGrpSpPr/>
              <p:nvPr/>
            </p:nvGrpSpPr>
            <p:grpSpPr>
              <a:xfrm>
                <a:off x="11413479" y="-391915"/>
                <a:ext cx="6150628" cy="1445268"/>
                <a:chOff x="2619615" y="3418172"/>
                <a:chExt cx="6150628" cy="1445268"/>
              </a:xfrm>
            </p:grpSpPr>
            <p:cxnSp>
              <p:nvCxnSpPr>
                <p:cNvPr id="249" name="직선 연결선 248"/>
                <p:cNvCxnSpPr/>
                <p:nvPr/>
              </p:nvCxnSpPr>
              <p:spPr>
                <a:xfrm>
                  <a:off x="2619615" y="4863440"/>
                  <a:ext cx="6150628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직선 연결선 249"/>
                <p:cNvCxnSpPr/>
                <p:nvPr/>
              </p:nvCxnSpPr>
              <p:spPr>
                <a:xfrm>
                  <a:off x="2619615" y="4574387"/>
                  <a:ext cx="6150628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직선 연결선 250"/>
                <p:cNvCxnSpPr/>
                <p:nvPr/>
              </p:nvCxnSpPr>
              <p:spPr>
                <a:xfrm>
                  <a:off x="2619615" y="4285333"/>
                  <a:ext cx="6150628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직선 연결선 251"/>
                <p:cNvCxnSpPr/>
                <p:nvPr/>
              </p:nvCxnSpPr>
              <p:spPr>
                <a:xfrm>
                  <a:off x="2619615" y="3996279"/>
                  <a:ext cx="6150628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직선 연결선 252"/>
                <p:cNvCxnSpPr/>
                <p:nvPr/>
              </p:nvCxnSpPr>
              <p:spPr>
                <a:xfrm>
                  <a:off x="2619615" y="3707226"/>
                  <a:ext cx="6150628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직선 연결선 253"/>
                <p:cNvCxnSpPr/>
                <p:nvPr/>
              </p:nvCxnSpPr>
              <p:spPr>
                <a:xfrm>
                  <a:off x="2619615" y="3418172"/>
                  <a:ext cx="6150628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6" name="직선 연결선 225"/>
              <p:cNvCxnSpPr/>
              <p:nvPr/>
            </p:nvCxnSpPr>
            <p:spPr>
              <a:xfrm>
                <a:off x="11413479" y="1401742"/>
                <a:ext cx="6150628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7" name="직사각형 226"/>
            <p:cNvSpPr/>
            <p:nvPr/>
          </p:nvSpPr>
          <p:spPr>
            <a:xfrm>
              <a:off x="10442539" y="1549708"/>
              <a:ext cx="753434" cy="3295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0"/>
              <a:r>
                <a:rPr lang="en-US" altLang="ko-KR" sz="1000" dirty="0" smtClean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CHASSIS</a:t>
              </a:r>
              <a:endParaRPr lang="ko-KR" altLang="en-US" sz="10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229" name="원통 228"/>
            <p:cNvSpPr/>
            <p:nvPr/>
          </p:nvSpPr>
          <p:spPr>
            <a:xfrm>
              <a:off x="10669501" y="64039"/>
              <a:ext cx="299501" cy="1422057"/>
            </a:xfrm>
            <a:prstGeom prst="can">
              <a:avLst/>
            </a:prstGeom>
            <a:gradFill>
              <a:gsLst>
                <a:gs pos="12100">
                  <a:schemeClr val="accent5"/>
                </a:gs>
                <a:gs pos="100000">
                  <a:schemeClr val="accent5">
                    <a:lumMod val="40000"/>
                    <a:lumOff val="60000"/>
                  </a:schemeClr>
                </a:gs>
                <a:gs pos="0">
                  <a:schemeClr val="accent5">
                    <a:lumMod val="7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나눔바른고딕" pitchFamily="50" charset="-127"/>
                <a:ea typeface="나눔바른고딕" pitchFamily="50" charset="-127"/>
              </a:endParaRPr>
            </a:p>
          </p:txBody>
        </p:sp>
        <p:grpSp>
          <p:nvGrpSpPr>
            <p:cNvPr id="230" name="그룹 229"/>
            <p:cNvGrpSpPr/>
            <p:nvPr/>
          </p:nvGrpSpPr>
          <p:grpSpPr>
            <a:xfrm>
              <a:off x="11357700" y="587133"/>
              <a:ext cx="898003" cy="1114668"/>
              <a:chOff x="2776331" y="4386795"/>
              <a:chExt cx="777358" cy="1562127"/>
            </a:xfrm>
          </p:grpSpPr>
          <p:sp>
            <p:nvSpPr>
              <p:cNvPr id="247" name="직사각형 246"/>
              <p:cNvSpPr/>
              <p:nvPr/>
            </p:nvSpPr>
            <p:spPr>
              <a:xfrm>
                <a:off x="2776331" y="5735780"/>
                <a:ext cx="777358" cy="213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latinLnBrk="0"/>
                <a:r>
                  <a:rPr lang="en-US" altLang="ko-KR" sz="1000" dirty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itchFamily="50" charset="-127"/>
                    <a:ea typeface="나눔바른고딕" pitchFamily="50" charset="-127"/>
                  </a:rPr>
                  <a:t>HALFSHAFT</a:t>
                </a:r>
                <a:endParaRPr lang="ko-KR" altLang="en-US" sz="10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  <p:sp>
            <p:nvSpPr>
              <p:cNvPr id="248" name="원통 247"/>
              <p:cNvSpPr/>
              <p:nvPr/>
            </p:nvSpPr>
            <p:spPr>
              <a:xfrm>
                <a:off x="3035375" y="4386795"/>
                <a:ext cx="259265" cy="1230930"/>
              </a:xfrm>
              <a:prstGeom prst="can">
                <a:avLst/>
              </a:prstGeom>
              <a:gradFill>
                <a:gsLst>
                  <a:gs pos="12100">
                    <a:schemeClr val="accent5"/>
                  </a:gs>
                  <a:gs pos="100000">
                    <a:schemeClr val="accent5">
                      <a:lumMod val="40000"/>
                      <a:lumOff val="60000"/>
                    </a:schemeClr>
                  </a:gs>
                  <a:gs pos="0">
                    <a:schemeClr val="accent5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</p:grpSp>
        <p:grpSp>
          <p:nvGrpSpPr>
            <p:cNvPr id="231" name="그룹 230"/>
            <p:cNvGrpSpPr/>
            <p:nvPr/>
          </p:nvGrpSpPr>
          <p:grpSpPr>
            <a:xfrm>
              <a:off x="12578071" y="976302"/>
              <a:ext cx="432162" cy="902985"/>
              <a:chOff x="3822955" y="5371325"/>
              <a:chExt cx="374101" cy="781672"/>
            </a:xfrm>
          </p:grpSpPr>
          <p:sp>
            <p:nvSpPr>
              <p:cNvPr id="245" name="직사각형 244"/>
              <p:cNvSpPr/>
              <p:nvPr/>
            </p:nvSpPr>
            <p:spPr>
              <a:xfrm>
                <a:off x="3822955" y="5867697"/>
                <a:ext cx="374101" cy="2853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latinLnBrk="0"/>
                <a:r>
                  <a:rPr lang="en-US" altLang="ko-KR" sz="1000" dirty="0" smtClean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itchFamily="50" charset="-127"/>
                    <a:ea typeface="나눔바른고딕" pitchFamily="50" charset="-127"/>
                  </a:rPr>
                  <a:t>CVJ</a:t>
                </a:r>
                <a:endParaRPr lang="ko-KR" altLang="en-US" sz="10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  <p:sp>
            <p:nvSpPr>
              <p:cNvPr id="246" name="원통 245"/>
              <p:cNvSpPr/>
              <p:nvPr/>
            </p:nvSpPr>
            <p:spPr>
              <a:xfrm>
                <a:off x="3880374" y="5371325"/>
                <a:ext cx="259265" cy="415270"/>
              </a:xfrm>
              <a:prstGeom prst="can">
                <a:avLst/>
              </a:prstGeom>
              <a:gradFill>
                <a:gsLst>
                  <a:gs pos="12100">
                    <a:schemeClr val="accent5"/>
                  </a:gs>
                  <a:gs pos="100000">
                    <a:schemeClr val="accent5">
                      <a:lumMod val="40000"/>
                      <a:lumOff val="60000"/>
                    </a:schemeClr>
                  </a:gs>
                  <a:gs pos="0">
                    <a:schemeClr val="accent5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</p:grpSp>
        <p:grpSp>
          <p:nvGrpSpPr>
            <p:cNvPr id="195" name="그룹 194"/>
            <p:cNvGrpSpPr/>
            <p:nvPr/>
          </p:nvGrpSpPr>
          <p:grpSpPr>
            <a:xfrm>
              <a:off x="10422475" y="539432"/>
              <a:ext cx="2704323" cy="877055"/>
              <a:chOff x="2881212" y="1751365"/>
              <a:chExt cx="2704323" cy="877055"/>
            </a:xfrm>
            <a:solidFill>
              <a:schemeClr val="bg1"/>
            </a:solidFill>
          </p:grpSpPr>
          <p:sp>
            <p:nvSpPr>
              <p:cNvPr id="215" name="직사각형 214"/>
              <p:cNvSpPr/>
              <p:nvPr/>
            </p:nvSpPr>
            <p:spPr>
              <a:xfrm>
                <a:off x="2881212" y="1751365"/>
                <a:ext cx="774161" cy="308978"/>
              </a:xfrm>
              <a:prstGeom prst="rect">
                <a:avLst/>
              </a:prstGeom>
              <a:grpFill/>
            </p:spPr>
            <p:txBody>
              <a:bodyPr wrap="none" anchor="ctr">
                <a:spAutoFit/>
              </a:bodyPr>
              <a:lstStyle/>
              <a:p>
                <a:pPr algn="ctr" latinLnBrk="0"/>
                <a:r>
                  <a:rPr lang="en-US" altLang="ko-KR" sz="900" dirty="0" smtClean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latin typeface="나눔바른고딕" pitchFamily="50" charset="-127"/>
                    <a:ea typeface="나눔바른고딕" pitchFamily="50" charset="-127"/>
                  </a:rPr>
                  <a:t>2,520</a:t>
                </a:r>
                <a:r>
                  <a:rPr lang="ko-KR" altLang="en-US" sz="900" dirty="0" smtClean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latin typeface="나눔바른고딕" pitchFamily="50" charset="-127"/>
                    <a:ea typeface="나눔바른고딕" pitchFamily="50" charset="-127"/>
                  </a:rPr>
                  <a:t>억 </a:t>
                </a:r>
                <a:r>
                  <a:rPr lang="ko-KR" altLang="en-US" sz="900" dirty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latin typeface="나눔바른고딕" pitchFamily="50" charset="-127"/>
                    <a:ea typeface="나눔바른고딕" pitchFamily="50" charset="-127"/>
                  </a:rPr>
                  <a:t>원</a:t>
                </a:r>
              </a:p>
            </p:txBody>
          </p:sp>
          <p:sp>
            <p:nvSpPr>
              <p:cNvPr id="216" name="직사각형 215"/>
              <p:cNvSpPr/>
              <p:nvPr/>
            </p:nvSpPr>
            <p:spPr>
              <a:xfrm>
                <a:off x="3910871" y="2039998"/>
                <a:ext cx="665344" cy="308979"/>
              </a:xfrm>
              <a:prstGeom prst="rect">
                <a:avLst/>
              </a:prstGeom>
              <a:grpFill/>
            </p:spPr>
            <p:txBody>
              <a:bodyPr wrap="none" anchor="ctr">
                <a:spAutoFit/>
              </a:bodyPr>
              <a:lstStyle/>
              <a:p>
                <a:pPr algn="ctr" latinLnBrk="0"/>
                <a:r>
                  <a:rPr lang="en-US" altLang="ko-KR" sz="900" dirty="0" smtClean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latin typeface="나눔바른고딕" pitchFamily="50" charset="-127"/>
                    <a:ea typeface="나눔바른고딕" pitchFamily="50" charset="-127"/>
                  </a:rPr>
                  <a:t>658</a:t>
                </a:r>
                <a:r>
                  <a:rPr lang="ko-KR" altLang="en-US" sz="900" dirty="0" smtClean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latin typeface="나눔바른고딕" pitchFamily="50" charset="-127"/>
                    <a:ea typeface="나눔바른고딕" pitchFamily="50" charset="-127"/>
                  </a:rPr>
                  <a:t>억 </a:t>
                </a:r>
                <a:r>
                  <a:rPr lang="ko-KR" altLang="en-US" sz="900" dirty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latin typeface="나눔바른고딕" pitchFamily="50" charset="-127"/>
                    <a:ea typeface="나눔바른고딕" pitchFamily="50" charset="-127"/>
                  </a:rPr>
                  <a:t>원</a:t>
                </a:r>
              </a:p>
            </p:txBody>
          </p:sp>
          <p:sp>
            <p:nvSpPr>
              <p:cNvPr id="217" name="직사각형 216"/>
              <p:cNvSpPr/>
              <p:nvPr/>
            </p:nvSpPr>
            <p:spPr>
              <a:xfrm>
                <a:off x="4920191" y="2319441"/>
                <a:ext cx="665344" cy="308979"/>
              </a:xfrm>
              <a:prstGeom prst="rect">
                <a:avLst/>
              </a:prstGeom>
              <a:grpFill/>
            </p:spPr>
            <p:txBody>
              <a:bodyPr wrap="none" anchor="ctr">
                <a:spAutoFit/>
              </a:bodyPr>
              <a:lstStyle/>
              <a:p>
                <a:pPr algn="ctr" latinLnBrk="0"/>
                <a:r>
                  <a:rPr lang="en-US" altLang="ko-KR" sz="900" dirty="0" smtClean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latin typeface="나눔바른고딕" pitchFamily="50" charset="-127"/>
                    <a:ea typeface="나눔바른고딕" pitchFamily="50" charset="-127"/>
                  </a:rPr>
                  <a:t>115</a:t>
                </a:r>
                <a:r>
                  <a:rPr lang="ko-KR" altLang="en-US" sz="900" dirty="0" smtClean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latin typeface="나눔바른고딕" pitchFamily="50" charset="-127"/>
                    <a:ea typeface="나눔바른고딕" pitchFamily="50" charset="-127"/>
                  </a:rPr>
                  <a:t>억 </a:t>
                </a:r>
                <a:r>
                  <a:rPr lang="ko-KR" altLang="en-US" sz="900" dirty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latin typeface="나눔바른고딕" pitchFamily="50" charset="-127"/>
                    <a:ea typeface="나눔바른고딕" pitchFamily="50" charset="-127"/>
                  </a:rPr>
                  <a:t>원</a:t>
                </a:r>
              </a:p>
            </p:txBody>
          </p:sp>
        </p:grpSp>
        <p:sp>
          <p:nvSpPr>
            <p:cNvPr id="210" name="TextBox 51"/>
            <p:cNvSpPr txBox="1"/>
            <p:nvPr/>
          </p:nvSpPr>
          <p:spPr>
            <a:xfrm>
              <a:off x="10480941" y="-297440"/>
              <a:ext cx="728261" cy="346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sz="900" b="1" dirty="0" smtClean="0">
                  <a:ln>
                    <a:solidFill>
                      <a:srgbClr val="22B498">
                        <a:alpha val="0"/>
                      </a:srgbClr>
                    </a:solidFill>
                  </a:ln>
                  <a:solidFill>
                    <a:srgbClr val="1B7AA5"/>
                  </a:solidFill>
                  <a:latin typeface="나눔바른고딕" pitchFamily="50" charset="-127"/>
                  <a:ea typeface="나눔바른고딕" pitchFamily="50" charset="-127"/>
                </a:rPr>
                <a:t>77%</a:t>
              </a:r>
              <a:endParaRPr lang="ko-KR" altLang="en-US" sz="900" b="1" dirty="0">
                <a:ln>
                  <a:solidFill>
                    <a:srgbClr val="22B498">
                      <a:alpha val="0"/>
                    </a:srgbClr>
                  </a:solidFill>
                </a:ln>
                <a:solidFill>
                  <a:srgbClr val="1B7AA5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grpSp>
          <p:nvGrpSpPr>
            <p:cNvPr id="202" name="그룹 201"/>
            <p:cNvGrpSpPr/>
            <p:nvPr/>
          </p:nvGrpSpPr>
          <p:grpSpPr>
            <a:xfrm>
              <a:off x="10763859" y="-18666"/>
              <a:ext cx="2088454" cy="1073011"/>
              <a:chOff x="3222596" y="3673985"/>
              <a:chExt cx="2088454" cy="1073011"/>
            </a:xfrm>
            <a:solidFill>
              <a:srgbClr val="1B7AA5"/>
            </a:solidFill>
          </p:grpSpPr>
          <p:sp>
            <p:nvSpPr>
              <p:cNvPr id="203" name="타원 202"/>
              <p:cNvSpPr/>
              <p:nvPr/>
            </p:nvSpPr>
            <p:spPr>
              <a:xfrm flipV="1">
                <a:off x="3222596" y="3673985"/>
                <a:ext cx="116372" cy="144563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04" name="타원 203"/>
              <p:cNvSpPr/>
              <p:nvPr/>
            </p:nvSpPr>
            <p:spPr>
              <a:xfrm flipV="1">
                <a:off x="4205552" y="4201125"/>
                <a:ext cx="116372" cy="144563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05" name="타원 204"/>
              <p:cNvSpPr/>
              <p:nvPr/>
            </p:nvSpPr>
            <p:spPr>
              <a:xfrm flipV="1">
                <a:off x="5194678" y="4602433"/>
                <a:ext cx="116372" cy="144563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  <p:sp>
          <p:nvSpPr>
            <p:cNvPr id="257" name="TextBox 51"/>
            <p:cNvSpPr txBox="1"/>
            <p:nvPr/>
          </p:nvSpPr>
          <p:spPr>
            <a:xfrm>
              <a:off x="11452134" y="250290"/>
              <a:ext cx="728261" cy="346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sz="900" b="1" dirty="0" smtClean="0">
                  <a:ln>
                    <a:solidFill>
                      <a:srgbClr val="22B498">
                        <a:alpha val="0"/>
                      </a:srgbClr>
                    </a:solidFill>
                  </a:ln>
                  <a:solidFill>
                    <a:srgbClr val="1B7AA5"/>
                  </a:solidFill>
                  <a:latin typeface="나눔바른고딕" pitchFamily="50" charset="-127"/>
                  <a:ea typeface="나눔바른고딕" pitchFamily="50" charset="-127"/>
                </a:rPr>
                <a:t>20%</a:t>
              </a:r>
              <a:endParaRPr lang="ko-KR" altLang="en-US" sz="900" b="1" dirty="0">
                <a:ln>
                  <a:solidFill>
                    <a:srgbClr val="22B498">
                      <a:alpha val="0"/>
                    </a:srgbClr>
                  </a:solidFill>
                </a:ln>
                <a:solidFill>
                  <a:srgbClr val="1B7AA5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258" name="TextBox 51"/>
            <p:cNvSpPr txBox="1"/>
            <p:nvPr/>
          </p:nvSpPr>
          <p:spPr>
            <a:xfrm>
              <a:off x="12429996" y="632460"/>
              <a:ext cx="728261" cy="346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sz="900" b="1" dirty="0" smtClean="0">
                  <a:ln>
                    <a:solidFill>
                      <a:srgbClr val="22B498">
                        <a:alpha val="0"/>
                      </a:srgbClr>
                    </a:solidFill>
                  </a:ln>
                  <a:solidFill>
                    <a:srgbClr val="1B7AA5"/>
                  </a:solidFill>
                  <a:latin typeface="나눔바른고딕" pitchFamily="50" charset="-127"/>
                  <a:ea typeface="나눔바른고딕" pitchFamily="50" charset="-127"/>
                </a:rPr>
                <a:t>3%</a:t>
              </a:r>
              <a:endParaRPr lang="ko-KR" altLang="en-US" sz="900" b="1" dirty="0">
                <a:ln>
                  <a:solidFill>
                    <a:srgbClr val="22B498">
                      <a:alpha val="0"/>
                    </a:srgbClr>
                  </a:solidFill>
                </a:ln>
                <a:solidFill>
                  <a:srgbClr val="1B7AA5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grpSp>
        <p:nvGrpSpPr>
          <p:cNvPr id="259" name="그룹 258"/>
          <p:cNvGrpSpPr/>
          <p:nvPr/>
        </p:nvGrpSpPr>
        <p:grpSpPr>
          <a:xfrm>
            <a:off x="5799198" y="4610209"/>
            <a:ext cx="3159682" cy="1691166"/>
            <a:chOff x="10160878" y="-384410"/>
            <a:chExt cx="3404617" cy="2263702"/>
          </a:xfrm>
        </p:grpSpPr>
        <p:grpSp>
          <p:nvGrpSpPr>
            <p:cNvPr id="260" name="그룹 259"/>
            <p:cNvGrpSpPr/>
            <p:nvPr/>
          </p:nvGrpSpPr>
          <p:grpSpPr>
            <a:xfrm>
              <a:off x="10160878" y="4073"/>
              <a:ext cx="3404617" cy="1515105"/>
              <a:chOff x="11413479" y="-391915"/>
              <a:chExt cx="6150628" cy="1793657"/>
            </a:xfrm>
          </p:grpSpPr>
          <p:grpSp>
            <p:nvGrpSpPr>
              <p:cNvPr id="283" name="그룹 282"/>
              <p:cNvGrpSpPr/>
              <p:nvPr/>
            </p:nvGrpSpPr>
            <p:grpSpPr>
              <a:xfrm>
                <a:off x="11413479" y="-391915"/>
                <a:ext cx="6150628" cy="1445268"/>
                <a:chOff x="2619615" y="3418172"/>
                <a:chExt cx="6150628" cy="1445268"/>
              </a:xfrm>
            </p:grpSpPr>
            <p:cxnSp>
              <p:nvCxnSpPr>
                <p:cNvPr id="285" name="직선 연결선 284"/>
                <p:cNvCxnSpPr/>
                <p:nvPr/>
              </p:nvCxnSpPr>
              <p:spPr>
                <a:xfrm>
                  <a:off x="2619615" y="4863440"/>
                  <a:ext cx="6150628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직선 연결선 285"/>
                <p:cNvCxnSpPr/>
                <p:nvPr/>
              </p:nvCxnSpPr>
              <p:spPr>
                <a:xfrm>
                  <a:off x="2619615" y="4574387"/>
                  <a:ext cx="6150628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직선 연결선 286"/>
                <p:cNvCxnSpPr/>
                <p:nvPr/>
              </p:nvCxnSpPr>
              <p:spPr>
                <a:xfrm>
                  <a:off x="2619615" y="4285333"/>
                  <a:ext cx="6150628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직선 연결선 287"/>
                <p:cNvCxnSpPr/>
                <p:nvPr/>
              </p:nvCxnSpPr>
              <p:spPr>
                <a:xfrm>
                  <a:off x="2619615" y="3996279"/>
                  <a:ext cx="6150628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직선 연결선 288"/>
                <p:cNvCxnSpPr/>
                <p:nvPr/>
              </p:nvCxnSpPr>
              <p:spPr>
                <a:xfrm>
                  <a:off x="2619615" y="3707226"/>
                  <a:ext cx="6150628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직선 연결선 289"/>
                <p:cNvCxnSpPr/>
                <p:nvPr/>
              </p:nvCxnSpPr>
              <p:spPr>
                <a:xfrm>
                  <a:off x="2619615" y="3418172"/>
                  <a:ext cx="6150628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4" name="직선 연결선 283"/>
              <p:cNvCxnSpPr/>
              <p:nvPr/>
            </p:nvCxnSpPr>
            <p:spPr>
              <a:xfrm>
                <a:off x="11413479" y="1401742"/>
                <a:ext cx="6150628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1" name="직사각형 260"/>
            <p:cNvSpPr/>
            <p:nvPr/>
          </p:nvSpPr>
          <p:spPr>
            <a:xfrm>
              <a:off x="10442540" y="1549708"/>
              <a:ext cx="753434" cy="3295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0"/>
              <a:r>
                <a:rPr lang="en-US" altLang="ko-KR" sz="1000" dirty="0" smtClean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CHASSIS</a:t>
              </a:r>
              <a:endParaRPr lang="ko-KR" altLang="en-US" sz="10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262" name="원통 261"/>
            <p:cNvSpPr/>
            <p:nvPr/>
          </p:nvSpPr>
          <p:spPr>
            <a:xfrm>
              <a:off x="10669501" y="774011"/>
              <a:ext cx="299501" cy="712087"/>
            </a:xfrm>
            <a:prstGeom prst="can">
              <a:avLst/>
            </a:prstGeom>
            <a:gradFill>
              <a:gsLst>
                <a:gs pos="12100">
                  <a:srgbClr val="22B498"/>
                </a:gs>
                <a:gs pos="100000">
                  <a:srgbClr val="50DEC3"/>
                </a:gs>
                <a:gs pos="0">
                  <a:srgbClr val="187E6B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나눔바른고딕" pitchFamily="50" charset="-127"/>
                <a:ea typeface="나눔바른고딕" pitchFamily="50" charset="-127"/>
              </a:endParaRPr>
            </a:p>
          </p:txBody>
        </p:sp>
        <p:grpSp>
          <p:nvGrpSpPr>
            <p:cNvPr id="263" name="그룹 262"/>
            <p:cNvGrpSpPr/>
            <p:nvPr/>
          </p:nvGrpSpPr>
          <p:grpSpPr>
            <a:xfrm>
              <a:off x="11357700" y="398816"/>
              <a:ext cx="898003" cy="1302979"/>
              <a:chOff x="2776331" y="4122888"/>
              <a:chExt cx="777358" cy="1826034"/>
            </a:xfrm>
          </p:grpSpPr>
          <p:sp>
            <p:nvSpPr>
              <p:cNvPr id="281" name="직사각형 280"/>
              <p:cNvSpPr/>
              <p:nvPr/>
            </p:nvSpPr>
            <p:spPr>
              <a:xfrm>
                <a:off x="2776331" y="5735780"/>
                <a:ext cx="777358" cy="213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latinLnBrk="0"/>
                <a:r>
                  <a:rPr lang="en-US" altLang="ko-KR" sz="1000" dirty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itchFamily="50" charset="-127"/>
                    <a:ea typeface="나눔바른고딕" pitchFamily="50" charset="-127"/>
                  </a:rPr>
                  <a:t>HALFSHAFT</a:t>
                </a:r>
                <a:endParaRPr lang="ko-KR" altLang="en-US" sz="10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  <p:sp>
            <p:nvSpPr>
              <p:cNvPr id="282" name="원통 281"/>
              <p:cNvSpPr/>
              <p:nvPr/>
            </p:nvSpPr>
            <p:spPr>
              <a:xfrm>
                <a:off x="3035375" y="4122888"/>
                <a:ext cx="259265" cy="1494844"/>
              </a:xfrm>
              <a:prstGeom prst="can">
                <a:avLst/>
              </a:prstGeom>
              <a:gradFill>
                <a:gsLst>
                  <a:gs pos="12100">
                    <a:srgbClr val="22B498"/>
                  </a:gs>
                  <a:gs pos="100000">
                    <a:srgbClr val="50DEC3"/>
                  </a:gs>
                  <a:gs pos="0">
                    <a:srgbClr val="187E6B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solidFill>
                    <a:schemeClr val="lt1"/>
                  </a:soli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</p:grpSp>
        <p:grpSp>
          <p:nvGrpSpPr>
            <p:cNvPr id="264" name="그룹 263"/>
            <p:cNvGrpSpPr/>
            <p:nvPr/>
          </p:nvGrpSpPr>
          <p:grpSpPr>
            <a:xfrm>
              <a:off x="12578070" y="-65354"/>
              <a:ext cx="432163" cy="1944646"/>
              <a:chOff x="3822955" y="4469609"/>
              <a:chExt cx="374102" cy="1683388"/>
            </a:xfrm>
          </p:grpSpPr>
          <p:sp>
            <p:nvSpPr>
              <p:cNvPr id="279" name="직사각형 278"/>
              <p:cNvSpPr/>
              <p:nvPr/>
            </p:nvSpPr>
            <p:spPr>
              <a:xfrm>
                <a:off x="3822955" y="5867697"/>
                <a:ext cx="374102" cy="2853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latinLnBrk="0"/>
                <a:r>
                  <a:rPr lang="en-US" altLang="ko-KR" sz="1000" dirty="0" smtClean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itchFamily="50" charset="-127"/>
                    <a:ea typeface="나눔바른고딕" pitchFamily="50" charset="-127"/>
                  </a:rPr>
                  <a:t>CVJ</a:t>
                </a:r>
                <a:endParaRPr lang="ko-KR" altLang="en-US" sz="10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  <p:sp>
            <p:nvSpPr>
              <p:cNvPr id="280" name="원통 279"/>
              <p:cNvSpPr/>
              <p:nvPr/>
            </p:nvSpPr>
            <p:spPr>
              <a:xfrm>
                <a:off x="3880374" y="4469609"/>
                <a:ext cx="259265" cy="1316988"/>
              </a:xfrm>
              <a:prstGeom prst="can">
                <a:avLst/>
              </a:prstGeom>
              <a:gradFill>
                <a:gsLst>
                  <a:gs pos="12100">
                    <a:srgbClr val="22B498"/>
                  </a:gs>
                  <a:gs pos="100000">
                    <a:srgbClr val="50DEC3"/>
                  </a:gs>
                  <a:gs pos="0">
                    <a:srgbClr val="187E6B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나눔바른고딕" pitchFamily="50" charset="-127"/>
                  <a:ea typeface="나눔바른고딕" pitchFamily="50" charset="-127"/>
                </a:endParaRPr>
              </a:p>
            </p:txBody>
          </p:sp>
        </p:grpSp>
        <p:grpSp>
          <p:nvGrpSpPr>
            <p:cNvPr id="265" name="그룹 264"/>
            <p:cNvGrpSpPr/>
            <p:nvPr/>
          </p:nvGrpSpPr>
          <p:grpSpPr>
            <a:xfrm>
              <a:off x="10541852" y="238694"/>
              <a:ext cx="2571800" cy="1106314"/>
              <a:chOff x="3000589" y="1450627"/>
              <a:chExt cx="2571800" cy="1106314"/>
            </a:xfrm>
            <a:solidFill>
              <a:schemeClr val="bg1"/>
            </a:solidFill>
          </p:grpSpPr>
          <p:sp>
            <p:nvSpPr>
              <p:cNvPr id="276" name="직사각형 275"/>
              <p:cNvSpPr/>
              <p:nvPr/>
            </p:nvSpPr>
            <p:spPr>
              <a:xfrm>
                <a:off x="3000589" y="2247962"/>
                <a:ext cx="554798" cy="308979"/>
              </a:xfrm>
              <a:prstGeom prst="rect">
                <a:avLst/>
              </a:prstGeom>
              <a:grpFill/>
            </p:spPr>
            <p:txBody>
              <a:bodyPr wrap="none" anchor="ctr">
                <a:spAutoFit/>
              </a:bodyPr>
              <a:lstStyle/>
              <a:p>
                <a:pPr algn="ctr" latinLnBrk="0"/>
                <a:r>
                  <a:rPr lang="en-US" altLang="ko-KR" sz="900" dirty="0" smtClean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latin typeface="나눔바른고딕" pitchFamily="50" charset="-127"/>
                    <a:ea typeface="나눔바른고딕" pitchFamily="50" charset="-127"/>
                  </a:rPr>
                  <a:t>282</a:t>
                </a:r>
                <a:r>
                  <a:rPr lang="ko-KR" altLang="en-US" sz="900" dirty="0" smtClean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latin typeface="나눔바른고딕" pitchFamily="50" charset="-127"/>
                    <a:ea typeface="나눔바른고딕" pitchFamily="50" charset="-127"/>
                  </a:rPr>
                  <a:t> </a:t>
                </a:r>
                <a:r>
                  <a:rPr lang="ko-KR" altLang="en-US" sz="900" dirty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latin typeface="나눔바른고딕" pitchFamily="50" charset="-127"/>
                    <a:ea typeface="나눔바른고딕" pitchFamily="50" charset="-127"/>
                  </a:rPr>
                  <a:t>원</a:t>
                </a:r>
              </a:p>
            </p:txBody>
          </p:sp>
          <p:sp>
            <p:nvSpPr>
              <p:cNvPr id="277" name="직사각형 276"/>
              <p:cNvSpPr/>
              <p:nvPr/>
            </p:nvSpPr>
            <p:spPr>
              <a:xfrm>
                <a:off x="3940090" y="1853152"/>
                <a:ext cx="665344" cy="308979"/>
              </a:xfrm>
              <a:prstGeom prst="rect">
                <a:avLst/>
              </a:prstGeom>
              <a:grpFill/>
            </p:spPr>
            <p:txBody>
              <a:bodyPr wrap="none" anchor="ctr">
                <a:spAutoFit/>
              </a:bodyPr>
              <a:lstStyle/>
              <a:p>
                <a:pPr algn="ctr" latinLnBrk="0"/>
                <a:r>
                  <a:rPr lang="en-US" altLang="ko-KR" sz="900" dirty="0" smtClean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latin typeface="나눔바른고딕" pitchFamily="50" charset="-127"/>
                    <a:ea typeface="나눔바른고딕" pitchFamily="50" charset="-127"/>
                  </a:rPr>
                  <a:t>418</a:t>
                </a:r>
                <a:r>
                  <a:rPr lang="ko-KR" altLang="en-US" sz="900" dirty="0" smtClean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latin typeface="나눔바른고딕" pitchFamily="50" charset="-127"/>
                    <a:ea typeface="나눔바른고딕" pitchFamily="50" charset="-127"/>
                  </a:rPr>
                  <a:t>억 </a:t>
                </a:r>
                <a:r>
                  <a:rPr lang="ko-KR" altLang="en-US" sz="900" dirty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latin typeface="나눔바른고딕" pitchFamily="50" charset="-127"/>
                    <a:ea typeface="나눔바른고딕" pitchFamily="50" charset="-127"/>
                  </a:rPr>
                  <a:t>원</a:t>
                </a:r>
              </a:p>
            </p:txBody>
          </p:sp>
          <p:sp>
            <p:nvSpPr>
              <p:cNvPr id="278" name="직사각형 277"/>
              <p:cNvSpPr/>
              <p:nvPr/>
            </p:nvSpPr>
            <p:spPr>
              <a:xfrm>
                <a:off x="4907045" y="1450627"/>
                <a:ext cx="665344" cy="308979"/>
              </a:xfrm>
              <a:prstGeom prst="rect">
                <a:avLst/>
              </a:prstGeom>
              <a:grpFill/>
            </p:spPr>
            <p:txBody>
              <a:bodyPr wrap="none" anchor="ctr">
                <a:spAutoFit/>
              </a:bodyPr>
              <a:lstStyle/>
              <a:p>
                <a:pPr algn="ctr" latinLnBrk="0"/>
                <a:r>
                  <a:rPr lang="en-US" altLang="ko-KR" sz="900" dirty="0" smtClean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latin typeface="나눔바른고딕" pitchFamily="50" charset="-127"/>
                    <a:ea typeface="나눔바른고딕" pitchFamily="50" charset="-127"/>
                  </a:rPr>
                  <a:t>578</a:t>
                </a:r>
                <a:r>
                  <a:rPr lang="ko-KR" altLang="en-US" sz="900" dirty="0" smtClean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latin typeface="나눔바른고딕" pitchFamily="50" charset="-127"/>
                    <a:ea typeface="나눔바른고딕" pitchFamily="50" charset="-127"/>
                  </a:rPr>
                  <a:t>억 </a:t>
                </a:r>
                <a:r>
                  <a:rPr lang="ko-KR" altLang="en-US" sz="900" dirty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latin typeface="나눔바른고딕" pitchFamily="50" charset="-127"/>
                    <a:ea typeface="나눔바른고딕" pitchFamily="50" charset="-127"/>
                  </a:rPr>
                  <a:t>원</a:t>
                </a:r>
              </a:p>
            </p:txBody>
          </p:sp>
        </p:grpSp>
        <p:sp>
          <p:nvSpPr>
            <p:cNvPr id="266" name="TextBox 51"/>
            <p:cNvSpPr txBox="1"/>
            <p:nvPr/>
          </p:nvSpPr>
          <p:spPr>
            <a:xfrm>
              <a:off x="10460533" y="463249"/>
              <a:ext cx="728261" cy="346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sz="900" b="1" dirty="0" smtClean="0">
                  <a:ln>
                    <a:solidFill>
                      <a:srgbClr val="22B498">
                        <a:alpha val="0"/>
                      </a:srgbClr>
                    </a:solidFill>
                  </a:ln>
                  <a:solidFill>
                    <a:srgbClr val="187E6B"/>
                  </a:solidFill>
                  <a:latin typeface="나눔바른고딕" pitchFamily="50" charset="-127"/>
                  <a:ea typeface="나눔바른고딕" pitchFamily="50" charset="-127"/>
                </a:rPr>
                <a:t>22%</a:t>
              </a:r>
              <a:endParaRPr lang="ko-KR" altLang="en-US" sz="900" b="1" dirty="0">
                <a:ln>
                  <a:solidFill>
                    <a:srgbClr val="22B498">
                      <a:alpha val="0"/>
                    </a:srgbClr>
                  </a:solidFill>
                </a:ln>
                <a:solidFill>
                  <a:srgbClr val="187E6B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grpSp>
          <p:nvGrpSpPr>
            <p:cNvPr id="271" name="그룹 270"/>
            <p:cNvGrpSpPr/>
            <p:nvPr/>
          </p:nvGrpSpPr>
          <p:grpSpPr>
            <a:xfrm>
              <a:off x="10764700" y="-132764"/>
              <a:ext cx="2080168" cy="1013233"/>
              <a:chOff x="3223437" y="3559887"/>
              <a:chExt cx="2080168" cy="1013233"/>
            </a:xfrm>
            <a:solidFill>
              <a:srgbClr val="1B7AA5"/>
            </a:solidFill>
          </p:grpSpPr>
          <p:sp>
            <p:nvSpPr>
              <p:cNvPr id="272" name="타원 271"/>
              <p:cNvSpPr/>
              <p:nvPr/>
            </p:nvSpPr>
            <p:spPr>
              <a:xfrm flipV="1">
                <a:off x="3223437" y="4428557"/>
                <a:ext cx="116372" cy="144563"/>
              </a:xfrm>
              <a:prstGeom prst="ellipse">
                <a:avLst/>
              </a:prstGeom>
              <a:solidFill>
                <a:srgbClr val="F67F08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73" name="타원 272"/>
              <p:cNvSpPr/>
              <p:nvPr/>
            </p:nvSpPr>
            <p:spPr>
              <a:xfrm flipV="1">
                <a:off x="4205552" y="4026554"/>
                <a:ext cx="116372" cy="144563"/>
              </a:xfrm>
              <a:prstGeom prst="ellipse">
                <a:avLst/>
              </a:prstGeom>
              <a:solidFill>
                <a:srgbClr val="F67F08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74" name="타원 273"/>
              <p:cNvSpPr/>
              <p:nvPr/>
            </p:nvSpPr>
            <p:spPr>
              <a:xfrm flipV="1">
                <a:off x="5187233" y="3559887"/>
                <a:ext cx="116372" cy="144563"/>
              </a:xfrm>
              <a:prstGeom prst="ellipse">
                <a:avLst/>
              </a:prstGeom>
              <a:solidFill>
                <a:srgbClr val="F67F08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  <p:sp>
          <p:nvSpPr>
            <p:cNvPr id="268" name="TextBox 51"/>
            <p:cNvSpPr txBox="1"/>
            <p:nvPr/>
          </p:nvSpPr>
          <p:spPr>
            <a:xfrm>
              <a:off x="11461236" y="66429"/>
              <a:ext cx="728261" cy="346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sz="900" b="1" dirty="0" smtClean="0">
                  <a:ln>
                    <a:solidFill>
                      <a:srgbClr val="22B498">
                        <a:alpha val="0"/>
                      </a:srgbClr>
                    </a:solidFill>
                  </a:ln>
                  <a:solidFill>
                    <a:srgbClr val="187E6B"/>
                  </a:solidFill>
                  <a:latin typeface="나눔바른고딕" pitchFamily="50" charset="-127"/>
                  <a:ea typeface="나눔바른고딕" pitchFamily="50" charset="-127"/>
                </a:rPr>
                <a:t>33%</a:t>
              </a:r>
              <a:endParaRPr lang="ko-KR" altLang="en-US" sz="900" b="1" dirty="0">
                <a:ln>
                  <a:solidFill>
                    <a:srgbClr val="22B498">
                      <a:alpha val="0"/>
                    </a:srgbClr>
                  </a:solidFill>
                </a:ln>
                <a:solidFill>
                  <a:srgbClr val="187E6B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269" name="TextBox 51"/>
            <p:cNvSpPr txBox="1"/>
            <p:nvPr/>
          </p:nvSpPr>
          <p:spPr>
            <a:xfrm>
              <a:off x="12468902" y="-384410"/>
              <a:ext cx="728261" cy="346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sz="900" b="1" dirty="0" smtClean="0">
                  <a:ln>
                    <a:solidFill>
                      <a:srgbClr val="22B498">
                        <a:alpha val="0"/>
                      </a:srgbClr>
                    </a:solidFill>
                  </a:ln>
                  <a:solidFill>
                    <a:srgbClr val="187E6B"/>
                  </a:solidFill>
                  <a:latin typeface="나눔바른고딕" pitchFamily="50" charset="-127"/>
                  <a:ea typeface="나눔바른고딕" pitchFamily="50" charset="-127"/>
                </a:rPr>
                <a:t>45%</a:t>
              </a:r>
              <a:endParaRPr lang="ko-KR" altLang="en-US" sz="900" b="1" dirty="0">
                <a:ln>
                  <a:solidFill>
                    <a:srgbClr val="22B498">
                      <a:alpha val="0"/>
                    </a:srgbClr>
                  </a:solidFill>
                </a:ln>
                <a:solidFill>
                  <a:srgbClr val="187E6B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pic>
        <p:nvPicPr>
          <p:cNvPr id="101" name="그림 100" descr="ㅇㄴㅇㅁㅇ.png"/>
          <p:cNvPicPr>
            <a:picLocks noChangeAspect="1"/>
          </p:cNvPicPr>
          <p:nvPr/>
        </p:nvPicPr>
        <p:blipFill rotWithShape="1">
          <a:blip r:embed="rId5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89" y="6568777"/>
            <a:ext cx="672287" cy="166070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1602358" y="2331302"/>
            <a:ext cx="3287112" cy="2912176"/>
            <a:chOff x="1305534" y="2245064"/>
            <a:chExt cx="2869045" cy="2541796"/>
          </a:xfrm>
        </p:grpSpPr>
        <p:graphicFrame>
          <p:nvGraphicFramePr>
            <p:cNvPr id="121" name="Chart 181"/>
            <p:cNvGraphicFramePr/>
            <p:nvPr>
              <p:extLst>
                <p:ext uri="{D42A27DB-BD31-4B8C-83A1-F6EECF244321}">
                  <p14:modId xmlns:p14="http://schemas.microsoft.com/office/powerpoint/2010/main" val="1075600315"/>
                </p:ext>
              </p:extLst>
            </p:nvPr>
          </p:nvGraphicFramePr>
          <p:xfrm>
            <a:off x="1305534" y="2245064"/>
            <a:ext cx="2869045" cy="25417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22" name="TextBox 51"/>
            <p:cNvSpPr txBox="1"/>
            <p:nvPr/>
          </p:nvSpPr>
          <p:spPr>
            <a:xfrm>
              <a:off x="1479252" y="2904496"/>
              <a:ext cx="1872208" cy="27400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ko-KR" altLang="en-US" sz="12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내수 시장 </a:t>
              </a:r>
              <a:r>
                <a:rPr lang="en-US" altLang="ko-KR" sz="12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72%</a:t>
              </a:r>
              <a:endParaRPr lang="en-US" altLang="ko-KR" sz="1200" b="1" dirty="0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23" name="TextBox 51"/>
            <p:cNvSpPr txBox="1"/>
            <p:nvPr/>
          </p:nvSpPr>
          <p:spPr>
            <a:xfrm>
              <a:off x="2125804" y="3820663"/>
              <a:ext cx="1872208" cy="27400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ko-KR" altLang="en-US" sz="12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해외 시장 </a:t>
              </a:r>
              <a:r>
                <a:rPr lang="en-US" altLang="ko-KR" sz="1200" b="1" dirty="0" smtClean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28%</a:t>
              </a:r>
              <a:endParaRPr lang="en-US" altLang="ko-KR" sz="1200" b="1" dirty="0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sp>
        <p:nvSpPr>
          <p:cNvPr id="104" name="TextBox 6"/>
          <p:cNvSpPr txBox="1"/>
          <p:nvPr/>
        </p:nvSpPr>
        <p:spPr>
          <a:xfrm>
            <a:off x="1640631" y="346030"/>
            <a:ext cx="453797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2400" b="1" spc="-150" dirty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연도별 매출 및 </a:t>
            </a:r>
            <a:r>
              <a:rPr lang="en-US" altLang="ko-KR" sz="2400" b="1" spc="-150" dirty="0" smtClean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2018</a:t>
            </a:r>
            <a:r>
              <a:rPr lang="ko-KR" altLang="en-US" sz="2400" b="1" spc="-150" dirty="0" smtClean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년 실적 </a:t>
            </a:r>
            <a:r>
              <a:rPr lang="ko-KR" altLang="en-US" sz="2400" b="1" spc="-150" dirty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현황</a:t>
            </a:r>
          </a:p>
        </p:txBody>
      </p:sp>
      <p:sp>
        <p:nvSpPr>
          <p:cNvPr id="105" name="텍스트 개체 틀 32"/>
          <p:cNvSpPr txBox="1">
            <a:spLocks/>
          </p:cNvSpPr>
          <p:nvPr/>
        </p:nvSpPr>
        <p:spPr>
          <a:xfrm>
            <a:off x="5470099" y="476672"/>
            <a:ext cx="3845258" cy="375242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| </a:t>
            </a: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Present condition on sales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13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직선 연결선 45"/>
          <p:cNvCxnSpPr/>
          <p:nvPr/>
        </p:nvCxnSpPr>
        <p:spPr>
          <a:xfrm>
            <a:off x="1602358" y="864304"/>
            <a:ext cx="8035488" cy="0"/>
          </a:xfrm>
          <a:prstGeom prst="line">
            <a:avLst/>
          </a:prstGeom>
          <a:ln w="25400" cap="rnd">
            <a:solidFill>
              <a:srgbClr val="2199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다이아몬드 37"/>
          <p:cNvSpPr/>
          <p:nvPr/>
        </p:nvSpPr>
        <p:spPr>
          <a:xfrm>
            <a:off x="368871" y="206474"/>
            <a:ext cx="1252537" cy="1317625"/>
          </a:xfrm>
          <a:prstGeom prst="diamond">
            <a:avLst/>
          </a:prstGeom>
          <a:solidFill>
            <a:srgbClr val="105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다이아몬드 38"/>
          <p:cNvSpPr/>
          <p:nvPr/>
        </p:nvSpPr>
        <p:spPr>
          <a:xfrm>
            <a:off x="487933" y="331887"/>
            <a:ext cx="1014413" cy="1066800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87933" y="577949"/>
            <a:ext cx="1008063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2800" b="1" dirty="0">
                <a:gradFill>
                  <a:gsLst>
                    <a:gs pos="57500">
                      <a:srgbClr val="1050A0"/>
                    </a:gs>
                    <a:gs pos="75000">
                      <a:srgbClr val="1050A0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02</a:t>
            </a:r>
            <a:endParaRPr lang="ko-KR" altLang="en-US" sz="2800" b="1" dirty="0">
              <a:gradFill>
                <a:gsLst>
                  <a:gs pos="57500">
                    <a:srgbClr val="1050A0"/>
                  </a:gs>
                  <a:gs pos="75000">
                    <a:srgbClr val="1050A0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3" name="TextBox 6"/>
          <p:cNvSpPr txBox="1"/>
          <p:nvPr/>
        </p:nvSpPr>
        <p:spPr>
          <a:xfrm>
            <a:off x="1640632" y="346030"/>
            <a:ext cx="172819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2400" b="1" spc="-150" dirty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고객사 현황</a:t>
            </a:r>
          </a:p>
        </p:txBody>
      </p:sp>
      <p:sp>
        <p:nvSpPr>
          <p:cNvPr id="74" name="텍스트 개체 틀 32"/>
          <p:cNvSpPr txBox="1">
            <a:spLocks/>
          </p:cNvSpPr>
          <p:nvPr/>
        </p:nvSpPr>
        <p:spPr>
          <a:xfrm>
            <a:off x="3154788" y="495114"/>
            <a:ext cx="3845258" cy="375242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| Customers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75" name="그룹 74"/>
          <p:cNvGrpSpPr/>
          <p:nvPr/>
        </p:nvGrpSpPr>
        <p:grpSpPr>
          <a:xfrm>
            <a:off x="1491840" y="1268760"/>
            <a:ext cx="8018012" cy="605308"/>
            <a:chOff x="1491840" y="1400874"/>
            <a:chExt cx="8032548" cy="605308"/>
          </a:xfrm>
        </p:grpSpPr>
        <p:sp>
          <p:nvSpPr>
            <p:cNvPr id="76" name="육각형 75"/>
            <p:cNvSpPr/>
            <p:nvPr/>
          </p:nvSpPr>
          <p:spPr>
            <a:xfrm>
              <a:off x="1491840" y="1400874"/>
              <a:ext cx="8032548" cy="605308"/>
            </a:xfrm>
            <a:prstGeom prst="hexagon">
              <a:avLst/>
            </a:prstGeom>
            <a:gradFill flip="none" rotWithShape="1">
              <a:gsLst>
                <a:gs pos="0">
                  <a:srgbClr val="1F497D">
                    <a:lumMod val="60000"/>
                    <a:lumOff val="40000"/>
                  </a:srgbClr>
                </a:gs>
                <a:gs pos="36000">
                  <a:srgbClr val="0070C0"/>
                </a:gs>
                <a:gs pos="55000">
                  <a:srgbClr val="1F497D">
                    <a:lumMod val="60000"/>
                    <a:lumOff val="40000"/>
                  </a:srgbClr>
                </a:gs>
                <a:gs pos="90000">
                  <a:srgbClr val="00B0F0"/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7" name="타원 76"/>
            <p:cNvSpPr/>
            <p:nvPr/>
          </p:nvSpPr>
          <p:spPr>
            <a:xfrm>
              <a:off x="1678438" y="1643402"/>
              <a:ext cx="108000" cy="1080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8" name="타원 77"/>
            <p:cNvSpPr/>
            <p:nvPr/>
          </p:nvSpPr>
          <p:spPr>
            <a:xfrm>
              <a:off x="9242299" y="1643402"/>
              <a:ext cx="108000" cy="1080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9" name="TextBox 6"/>
            <p:cNvSpPr txBox="1"/>
            <p:nvPr/>
          </p:nvSpPr>
          <p:spPr>
            <a:xfrm>
              <a:off x="1973036" y="1507518"/>
              <a:ext cx="7104234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ko-KR" altLang="en-US" sz="16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charset="-127"/>
                  <a:ea typeface="나눔바른고딕" charset="-127"/>
                </a:rPr>
                <a:t>최고의 품질과 서비스</a:t>
              </a:r>
              <a:r>
                <a:rPr lang="en-US" altLang="ko-KR" sz="16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charset="-127"/>
                  <a:ea typeface="나눔바른고딕" charset="-127"/>
                </a:rPr>
                <a:t>, </a:t>
              </a:r>
              <a:r>
                <a:rPr lang="ko-KR" altLang="en-US" sz="16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charset="-127"/>
                  <a:ea typeface="나눔바른고딕" charset="-127"/>
                </a:rPr>
                <a:t>끊임없는 신제품 개발로 고객만족 실현 </a:t>
              </a:r>
              <a:r>
                <a:rPr lang="en-US" altLang="ko-KR" sz="16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charset="-127"/>
                  <a:ea typeface="나눔바른고딕" charset="-127"/>
                </a:rPr>
                <a:t>!</a:t>
              </a:r>
            </a:p>
          </p:txBody>
        </p:sp>
      </p:grpSp>
      <p:pic>
        <p:nvPicPr>
          <p:cNvPr id="82" name="그림 8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153" y="3383459"/>
            <a:ext cx="5436403" cy="3410438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2720752" y="2276872"/>
            <a:ext cx="4168392" cy="2499008"/>
            <a:chOff x="2792761" y="2049900"/>
            <a:chExt cx="5017607" cy="3159912"/>
          </a:xfrm>
        </p:grpSpPr>
        <p:pic>
          <p:nvPicPr>
            <p:cNvPr id="165" name="Picture 28" descr="현대자동차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2761" y="2049900"/>
              <a:ext cx="1393400" cy="89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" name="Picture 4" descr="KIA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762377" y="2223015"/>
              <a:ext cx="1069017" cy="543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8" name="그림 167" descr="logo01.gif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2717" y="2239658"/>
              <a:ext cx="1517651" cy="518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9" name="Picture 166"/>
            <p:cNvPicPr preferRelativeResize="0"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152800" y="4437112"/>
              <a:ext cx="746943" cy="77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7" name="그룹 176"/>
            <p:cNvGrpSpPr/>
            <p:nvPr/>
          </p:nvGrpSpPr>
          <p:grpSpPr>
            <a:xfrm>
              <a:off x="4954991" y="4535956"/>
              <a:ext cx="1872990" cy="540246"/>
              <a:chOff x="5908116" y="3573463"/>
              <a:chExt cx="1872990" cy="576262"/>
            </a:xfrm>
          </p:grpSpPr>
          <p:pic>
            <p:nvPicPr>
              <p:cNvPr id="193" name="Picture 43" descr="지엠"/>
              <p:cNvPicPr>
                <a:picLocks noChangeAspect="1" noChangeArrowheads="1"/>
              </p:cNvPicPr>
              <p:nvPr/>
            </p:nvPicPr>
            <p:blipFill>
              <a:blip r:embed="rId8" cstate="email">
                <a:clrChange>
                  <a:clrFrom>
                    <a:srgbClr val="FCFBFE"/>
                  </a:clrFrom>
                  <a:clrTo>
                    <a:srgbClr val="FCFB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8116" y="3573463"/>
                <a:ext cx="628405" cy="576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" name="그림 193" descr="chrysler_wing.jp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759435" y="3717032"/>
                <a:ext cx="1021671" cy="318582"/>
              </a:xfrm>
              <a:prstGeom prst="rect">
                <a:avLst/>
              </a:prstGeom>
            </p:spPr>
          </p:pic>
        </p:grpSp>
        <p:grpSp>
          <p:nvGrpSpPr>
            <p:cNvPr id="179" name="Group 112"/>
            <p:cNvGrpSpPr>
              <a:grpSpLocks/>
            </p:cNvGrpSpPr>
            <p:nvPr/>
          </p:nvGrpSpPr>
          <p:grpSpPr bwMode="auto">
            <a:xfrm rot="16200000">
              <a:off x="4404402" y="4723795"/>
              <a:ext cx="279239" cy="211616"/>
              <a:chOff x="1760" y="4291"/>
              <a:chExt cx="970" cy="725"/>
            </a:xfrm>
          </p:grpSpPr>
          <p:sp>
            <p:nvSpPr>
              <p:cNvPr id="190" name="Freeform 113"/>
              <p:cNvSpPr>
                <a:spLocks/>
              </p:cNvSpPr>
              <p:nvPr/>
            </p:nvSpPr>
            <p:spPr bwMode="auto">
              <a:xfrm>
                <a:off x="1760" y="4291"/>
                <a:ext cx="970" cy="621"/>
              </a:xfrm>
              <a:custGeom>
                <a:avLst/>
                <a:gdLst/>
                <a:ahLst/>
                <a:cxnLst>
                  <a:cxn ang="0">
                    <a:pos x="408" y="0"/>
                  </a:cxn>
                  <a:cxn ang="0">
                    <a:pos x="1515" y="0"/>
                  </a:cxn>
                  <a:cxn ang="0">
                    <a:pos x="1632" y="699"/>
                  </a:cxn>
                  <a:cxn ang="0">
                    <a:pos x="1924" y="699"/>
                  </a:cxn>
                  <a:cxn ang="0">
                    <a:pos x="962" y="1281"/>
                  </a:cxn>
                  <a:cxn ang="0">
                    <a:pos x="0" y="699"/>
                  </a:cxn>
                  <a:cxn ang="0">
                    <a:pos x="292" y="699"/>
                  </a:cxn>
                  <a:cxn ang="0">
                    <a:pos x="408" y="0"/>
                  </a:cxn>
                </a:cxnLst>
                <a:rect l="0" t="0" r="r" b="b"/>
                <a:pathLst>
                  <a:path w="1924" h="1281">
                    <a:moveTo>
                      <a:pt x="408" y="0"/>
                    </a:moveTo>
                    <a:lnTo>
                      <a:pt x="1515" y="0"/>
                    </a:lnTo>
                    <a:lnTo>
                      <a:pt x="1632" y="699"/>
                    </a:lnTo>
                    <a:lnTo>
                      <a:pt x="1924" y="699"/>
                    </a:lnTo>
                    <a:lnTo>
                      <a:pt x="962" y="1281"/>
                    </a:lnTo>
                    <a:lnTo>
                      <a:pt x="0" y="699"/>
                    </a:lnTo>
                    <a:lnTo>
                      <a:pt x="292" y="699"/>
                    </a:lnTo>
                    <a:lnTo>
                      <a:pt x="408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F6D9E">
                      <a:gamma/>
                      <a:tint val="27451"/>
                      <a:invGamma/>
                    </a:srgbClr>
                  </a:gs>
                  <a:gs pos="100000">
                    <a:srgbClr val="CF6D9E"/>
                  </a:gs>
                </a:gsLst>
                <a:lin ang="5400000" scaled="1"/>
              </a:gradFill>
              <a:ln w="4763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191" name="Freeform 114"/>
              <p:cNvSpPr>
                <a:spLocks/>
              </p:cNvSpPr>
              <p:nvPr/>
            </p:nvSpPr>
            <p:spPr bwMode="auto">
              <a:xfrm>
                <a:off x="1760" y="4622"/>
                <a:ext cx="484" cy="3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2" y="582"/>
                  </a:cxn>
                  <a:cxn ang="0">
                    <a:pos x="962" y="814"/>
                  </a:cxn>
                  <a:cxn ang="0">
                    <a:pos x="0" y="174"/>
                  </a:cxn>
                  <a:cxn ang="0">
                    <a:pos x="0" y="0"/>
                  </a:cxn>
                </a:cxnLst>
                <a:rect l="0" t="0" r="r" b="b"/>
                <a:pathLst>
                  <a:path w="962" h="814">
                    <a:moveTo>
                      <a:pt x="0" y="0"/>
                    </a:moveTo>
                    <a:lnTo>
                      <a:pt x="962" y="582"/>
                    </a:lnTo>
                    <a:lnTo>
                      <a:pt x="962" y="814"/>
                    </a:lnTo>
                    <a:lnTo>
                      <a:pt x="0" y="1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F6D9E"/>
              </a:solidFill>
              <a:ln w="4763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192" name="Freeform 115"/>
              <p:cNvSpPr>
                <a:spLocks/>
              </p:cNvSpPr>
              <p:nvPr/>
            </p:nvSpPr>
            <p:spPr bwMode="auto">
              <a:xfrm>
                <a:off x="2236" y="4622"/>
                <a:ext cx="486" cy="394"/>
              </a:xfrm>
              <a:custGeom>
                <a:avLst/>
                <a:gdLst/>
                <a:ahLst/>
                <a:cxnLst>
                  <a:cxn ang="0">
                    <a:pos x="0" y="582"/>
                  </a:cxn>
                  <a:cxn ang="0">
                    <a:pos x="0" y="814"/>
                  </a:cxn>
                  <a:cxn ang="0">
                    <a:pos x="962" y="174"/>
                  </a:cxn>
                  <a:cxn ang="0">
                    <a:pos x="962" y="0"/>
                  </a:cxn>
                  <a:cxn ang="0">
                    <a:pos x="0" y="582"/>
                  </a:cxn>
                </a:cxnLst>
                <a:rect l="0" t="0" r="r" b="b"/>
                <a:pathLst>
                  <a:path w="962" h="814">
                    <a:moveTo>
                      <a:pt x="0" y="582"/>
                    </a:moveTo>
                    <a:lnTo>
                      <a:pt x="0" y="814"/>
                    </a:lnTo>
                    <a:lnTo>
                      <a:pt x="962" y="174"/>
                    </a:lnTo>
                    <a:lnTo>
                      <a:pt x="962" y="0"/>
                    </a:lnTo>
                    <a:lnTo>
                      <a:pt x="0" y="582"/>
                    </a:lnTo>
                    <a:close/>
                  </a:path>
                </a:pathLst>
              </a:custGeom>
              <a:solidFill>
                <a:srgbClr val="CF6D9E"/>
              </a:solidFill>
              <a:ln w="4763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sz="2400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</p:grp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462" y="1789597"/>
            <a:ext cx="3398364" cy="5023779"/>
          </a:xfrm>
          <a:prstGeom prst="rect">
            <a:avLst/>
          </a:prstGeom>
        </p:spPr>
      </p:pic>
      <p:pic>
        <p:nvPicPr>
          <p:cNvPr id="40" name="그림 39" descr="ㅇㄴㅇㅁㅇ.png"/>
          <p:cNvPicPr>
            <a:picLocks noChangeAspect="1"/>
          </p:cNvPicPr>
          <p:nvPr/>
        </p:nvPicPr>
        <p:blipFill rotWithShape="1">
          <a:blip r:embed="rId11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89" y="6568777"/>
            <a:ext cx="672287" cy="166070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9637846" y="6453336"/>
            <a:ext cx="288032" cy="34009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400" b="1" dirty="0">
                <a:gradFill>
                  <a:gsLst>
                    <a:gs pos="57500">
                      <a:schemeClr val="tx1">
                        <a:lumMod val="50000"/>
                        <a:lumOff val="50000"/>
                      </a:schemeClr>
                    </a:gs>
                    <a:gs pos="75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6</a:t>
            </a:r>
            <a:endParaRPr lang="ko-KR" altLang="en-US" sz="1400" b="1" dirty="0">
              <a:gradFill>
                <a:gsLst>
                  <a:gs pos="57500">
                    <a:schemeClr val="tx1">
                      <a:lumMod val="50000"/>
                      <a:lumOff val="50000"/>
                    </a:schemeClr>
                  </a:gs>
                  <a:gs pos="75000">
                    <a:schemeClr val="tx1">
                      <a:lumMod val="50000"/>
                      <a:lumOff val="50000"/>
                    </a:schemeClr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45" name="그림 44" descr="dana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824287" y="3255937"/>
            <a:ext cx="1011659" cy="545172"/>
          </a:xfrm>
          <a:prstGeom prst="rect">
            <a:avLst/>
          </a:prstGeom>
        </p:spPr>
      </p:pic>
      <p:pic>
        <p:nvPicPr>
          <p:cNvPr id="47" name="그림 46" descr="센트랄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296195" y="3345161"/>
            <a:ext cx="1008112" cy="42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8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그림 1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60" y="4562916"/>
            <a:ext cx="8913440" cy="2232552"/>
          </a:xfrm>
          <a:prstGeom prst="rect">
            <a:avLst/>
          </a:prstGeom>
        </p:spPr>
      </p:pic>
      <p:pic>
        <p:nvPicPr>
          <p:cNvPr id="121" name="그림 120" descr="지구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168" y="5050422"/>
            <a:ext cx="3440830" cy="1957714"/>
          </a:xfrm>
          <a:prstGeom prst="rect">
            <a:avLst/>
          </a:prstGeom>
        </p:spPr>
      </p:pic>
      <p:cxnSp>
        <p:nvCxnSpPr>
          <p:cNvPr id="46" name="직선 연결선 45"/>
          <p:cNvCxnSpPr/>
          <p:nvPr/>
        </p:nvCxnSpPr>
        <p:spPr>
          <a:xfrm>
            <a:off x="1602358" y="864304"/>
            <a:ext cx="8035488" cy="0"/>
          </a:xfrm>
          <a:prstGeom prst="line">
            <a:avLst/>
          </a:prstGeom>
          <a:ln w="25400" cap="rnd">
            <a:solidFill>
              <a:srgbClr val="2199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직사각형 105"/>
          <p:cNvSpPr/>
          <p:nvPr/>
        </p:nvSpPr>
        <p:spPr>
          <a:xfrm>
            <a:off x="9627572" y="6453336"/>
            <a:ext cx="288032" cy="34009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1400" b="1" dirty="0">
                <a:gradFill>
                  <a:gsLst>
                    <a:gs pos="57500">
                      <a:schemeClr val="tx1">
                        <a:lumMod val="50000"/>
                        <a:lumOff val="50000"/>
                      </a:schemeClr>
                    </a:gs>
                    <a:gs pos="75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7</a:t>
            </a:r>
            <a:endParaRPr lang="ko-KR" altLang="en-US" sz="1400" b="1" dirty="0">
              <a:gradFill>
                <a:gsLst>
                  <a:gs pos="57500">
                    <a:schemeClr val="tx1">
                      <a:lumMod val="50000"/>
                      <a:lumOff val="50000"/>
                    </a:schemeClr>
                  </a:gs>
                  <a:gs pos="75000">
                    <a:schemeClr val="tx1">
                      <a:lumMod val="50000"/>
                      <a:lumOff val="50000"/>
                    </a:schemeClr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8" name="다이아몬드 37"/>
          <p:cNvSpPr/>
          <p:nvPr/>
        </p:nvSpPr>
        <p:spPr>
          <a:xfrm>
            <a:off x="368871" y="206474"/>
            <a:ext cx="1252537" cy="1317625"/>
          </a:xfrm>
          <a:prstGeom prst="diamond">
            <a:avLst/>
          </a:prstGeom>
          <a:solidFill>
            <a:srgbClr val="105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다이아몬드 38"/>
          <p:cNvSpPr/>
          <p:nvPr/>
        </p:nvSpPr>
        <p:spPr>
          <a:xfrm>
            <a:off x="487933" y="331887"/>
            <a:ext cx="1014413" cy="1066800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87933" y="577949"/>
            <a:ext cx="1008063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algn="ctr" defTabSz="914400" fontAlgn="base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en-US" altLang="ko-KR" sz="2800" b="1" dirty="0">
                <a:gradFill>
                  <a:gsLst>
                    <a:gs pos="57500">
                      <a:srgbClr val="1050A0"/>
                    </a:gs>
                    <a:gs pos="75000">
                      <a:srgbClr val="1050A0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03</a:t>
            </a:r>
            <a:endParaRPr lang="ko-KR" altLang="en-US" sz="2800" b="1" dirty="0">
              <a:gradFill>
                <a:gsLst>
                  <a:gs pos="57500">
                    <a:srgbClr val="1050A0"/>
                  </a:gs>
                  <a:gs pos="75000">
                    <a:srgbClr val="1050A0"/>
                  </a:gs>
                </a:gsLst>
                <a:lin ang="5400000" scaled="0"/>
              </a:gra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3" name="TextBox 6"/>
          <p:cNvSpPr txBox="1"/>
          <p:nvPr/>
        </p:nvSpPr>
        <p:spPr>
          <a:xfrm>
            <a:off x="1640632" y="346030"/>
            <a:ext cx="172819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 latinLnBrk="1">
              <a:lnSpc>
                <a:spcPct val="120000"/>
              </a:lnSpc>
              <a:spcAft>
                <a:spcPct val="0"/>
              </a:spcAft>
              <a:buSzPct val="80000"/>
              <a:defRPr/>
            </a:pPr>
            <a:r>
              <a:rPr lang="ko-KR" altLang="en-US" sz="2400" b="1" spc="-150" dirty="0">
                <a:gradFill>
                  <a:gsLst>
                    <a:gs pos="57500">
                      <a:schemeClr val="tx2">
                        <a:lumMod val="50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rPr>
              <a:t>사업장 현황</a:t>
            </a:r>
          </a:p>
        </p:txBody>
      </p:sp>
      <p:sp>
        <p:nvSpPr>
          <p:cNvPr id="74" name="텍스트 개체 틀 32"/>
          <p:cNvSpPr txBox="1">
            <a:spLocks/>
          </p:cNvSpPr>
          <p:nvPr/>
        </p:nvSpPr>
        <p:spPr>
          <a:xfrm>
            <a:off x="3154788" y="495114"/>
            <a:ext cx="3845258" cy="375242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| Places of business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75" name="그룹 74"/>
          <p:cNvGrpSpPr/>
          <p:nvPr/>
        </p:nvGrpSpPr>
        <p:grpSpPr>
          <a:xfrm>
            <a:off x="1491840" y="1455540"/>
            <a:ext cx="8018012" cy="605308"/>
            <a:chOff x="1491840" y="1400874"/>
            <a:chExt cx="8032548" cy="605308"/>
          </a:xfrm>
        </p:grpSpPr>
        <p:sp>
          <p:nvSpPr>
            <p:cNvPr id="76" name="육각형 75"/>
            <p:cNvSpPr/>
            <p:nvPr/>
          </p:nvSpPr>
          <p:spPr>
            <a:xfrm>
              <a:off x="1491840" y="1400874"/>
              <a:ext cx="8032548" cy="605308"/>
            </a:xfrm>
            <a:prstGeom prst="hexagon">
              <a:avLst/>
            </a:prstGeom>
            <a:gradFill flip="none" rotWithShape="1">
              <a:gsLst>
                <a:gs pos="0">
                  <a:srgbClr val="1F497D">
                    <a:lumMod val="60000"/>
                    <a:lumOff val="40000"/>
                  </a:srgbClr>
                </a:gs>
                <a:gs pos="36000">
                  <a:srgbClr val="0070C0"/>
                </a:gs>
                <a:gs pos="55000">
                  <a:srgbClr val="1F497D">
                    <a:lumMod val="60000"/>
                    <a:lumOff val="40000"/>
                  </a:srgbClr>
                </a:gs>
                <a:gs pos="90000">
                  <a:srgbClr val="00B0F0"/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7" name="타원 76"/>
            <p:cNvSpPr/>
            <p:nvPr/>
          </p:nvSpPr>
          <p:spPr>
            <a:xfrm>
              <a:off x="1678438" y="1643402"/>
              <a:ext cx="108000" cy="1080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8" name="타원 77"/>
            <p:cNvSpPr/>
            <p:nvPr/>
          </p:nvSpPr>
          <p:spPr>
            <a:xfrm>
              <a:off x="9242299" y="1643402"/>
              <a:ext cx="108000" cy="1080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9" name="TextBox 6"/>
            <p:cNvSpPr txBox="1"/>
            <p:nvPr/>
          </p:nvSpPr>
          <p:spPr>
            <a:xfrm>
              <a:off x="1962970" y="1552783"/>
              <a:ext cx="7104234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ko-KR" altLang="en-US" sz="14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charset="-127"/>
                  <a:ea typeface="나눔바른고딕" charset="-127"/>
                </a:rPr>
                <a:t>서한산업은 각 사업장의 완벽한 시너지를 발휘하여 초일류 </a:t>
              </a:r>
              <a:r>
                <a:rPr lang="en-US" altLang="ko-KR" sz="14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charset="-127"/>
                  <a:ea typeface="나눔바른고딕" charset="-127"/>
                </a:rPr>
                <a:t>Global </a:t>
              </a:r>
              <a:r>
                <a:rPr lang="ko-KR" altLang="en-US" sz="14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charset="-127"/>
                  <a:ea typeface="나눔바른고딕" charset="-127"/>
                </a:rPr>
                <a:t>회사로 입지를 이어갑니다</a:t>
              </a:r>
              <a:r>
                <a:rPr lang="en-US" altLang="ko-KR" sz="14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charset="-127"/>
                  <a:ea typeface="나눔바른고딕" charset="-127"/>
                </a:rPr>
                <a:t>.</a:t>
              </a: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576104" y="2472851"/>
            <a:ext cx="2512800" cy="3400767"/>
            <a:chOff x="1508218" y="2300377"/>
            <a:chExt cx="2512800" cy="3400767"/>
          </a:xfrm>
        </p:grpSpPr>
        <p:sp>
          <p:nvSpPr>
            <p:cNvPr id="87" name="직사각형 86"/>
            <p:cNvSpPr>
              <a:spLocks noChangeArrowheads="1"/>
            </p:cNvSpPr>
            <p:nvPr/>
          </p:nvSpPr>
          <p:spPr bwMode="auto">
            <a:xfrm>
              <a:off x="1508218" y="2304628"/>
              <a:ext cx="2508678" cy="3396516"/>
            </a:xfrm>
            <a:prstGeom prst="rect">
              <a:avLst/>
            </a:prstGeom>
            <a:solidFill>
              <a:srgbClr val="F2F2F2">
                <a:alpha val="80000"/>
              </a:srgbClr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lt1"/>
                </a:solidFill>
              </a:endParaRPr>
            </a:p>
          </p:txBody>
        </p:sp>
        <p:sp>
          <p:nvSpPr>
            <p:cNvPr id="72" name="직사각형 71"/>
            <p:cNvSpPr>
              <a:spLocks noChangeArrowheads="1"/>
            </p:cNvSpPr>
            <p:nvPr/>
          </p:nvSpPr>
          <p:spPr bwMode="auto">
            <a:xfrm>
              <a:off x="1508218" y="2300377"/>
              <a:ext cx="2512800" cy="361950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83" name="Rectangle 304"/>
            <p:cNvSpPr>
              <a:spLocks noChangeArrowheads="1"/>
            </p:cNvSpPr>
            <p:nvPr/>
          </p:nvSpPr>
          <p:spPr bwMode="auto">
            <a:xfrm>
              <a:off x="1508218" y="2321482"/>
              <a:ext cx="2486925" cy="3139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2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ko-KR" altLang="en-US" sz="12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제 </a:t>
              </a:r>
              <a:r>
                <a:rPr lang="en-US" altLang="ko-KR" sz="12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1</a:t>
              </a:r>
              <a:r>
                <a:rPr lang="ko-KR" altLang="en-US" sz="12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공장</a:t>
              </a:r>
              <a:r>
                <a:rPr lang="en-US" altLang="ko-KR" sz="12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·</a:t>
              </a:r>
            </a:p>
          </p:txBody>
        </p:sp>
        <p:cxnSp>
          <p:nvCxnSpPr>
            <p:cNvPr id="84" name="직선 연결선 83"/>
            <p:cNvCxnSpPr>
              <a:cxnSpLocks noChangeShapeType="1"/>
            </p:cNvCxnSpPr>
            <p:nvPr/>
          </p:nvCxnSpPr>
          <p:spPr bwMode="auto">
            <a:xfrm>
              <a:off x="1628268" y="4527134"/>
              <a:ext cx="2295997" cy="0"/>
            </a:xfrm>
            <a:prstGeom prst="line">
              <a:avLst/>
            </a:prstGeom>
            <a:noFill/>
            <a:ln w="12700" algn="ctr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</p:spPr>
        </p:cxnSp>
        <p:sp>
          <p:nvSpPr>
            <p:cNvPr id="85" name="Rectangle 4"/>
            <p:cNvSpPr>
              <a:spLocks noChangeArrowheads="1"/>
            </p:cNvSpPr>
            <p:nvPr/>
          </p:nvSpPr>
          <p:spPr bwMode="auto">
            <a:xfrm>
              <a:off x="1614559" y="2769336"/>
              <a:ext cx="2295997" cy="1667786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81629" tIns="40815" rIns="81629" bIns="40815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dirty="0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86" name="TextBox 51"/>
            <p:cNvSpPr txBox="1"/>
            <p:nvPr/>
          </p:nvSpPr>
          <p:spPr>
            <a:xfrm>
              <a:off x="1579457" y="4548188"/>
              <a:ext cx="2360037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itchFamily="2" charset="2"/>
                <a:buChar char="v"/>
                <a:defRPr/>
              </a:pPr>
              <a:r>
                <a:rPr lang="ko-KR" altLang="en-US" sz="105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소재지 </a:t>
              </a:r>
              <a:r>
                <a:rPr lang="en-US" altLang="ko-KR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: </a:t>
              </a:r>
              <a:r>
                <a:rPr lang="ko-KR" altLang="en-US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충북 진천군 </a:t>
              </a:r>
              <a:r>
                <a:rPr lang="ko-KR" altLang="en-US" sz="900" b="1" dirty="0" err="1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덕산면</a:t>
              </a:r>
              <a:r>
                <a:rPr lang="ko-KR" altLang="en-US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900" b="1" dirty="0" err="1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인석로</a:t>
              </a:r>
              <a:r>
                <a:rPr lang="ko-KR" altLang="en-US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95-13</a:t>
              </a:r>
            </a:p>
            <a:p>
              <a:pPr fontAlgn="base" latinLnBrk="1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itchFamily="2" charset="2"/>
                <a:buChar char="v"/>
                <a:defRPr/>
              </a:pPr>
              <a:r>
                <a:rPr lang="en-US" altLang="ko-KR" sz="95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95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대표전화 </a:t>
              </a:r>
              <a:r>
                <a:rPr lang="en-US" altLang="ko-KR" sz="95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: </a:t>
              </a:r>
              <a:r>
                <a:rPr lang="en-US" altLang="ko-KR" sz="95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043-530-3079</a:t>
              </a:r>
              <a:endParaRPr lang="en-US" altLang="ko-KR" sz="95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endParaRPr>
            </a:p>
            <a:p>
              <a:pPr fontAlgn="base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itchFamily="2" charset="2"/>
                <a:buChar char="v"/>
                <a:defRPr/>
              </a:pPr>
              <a:r>
                <a:rPr lang="ko-KR" altLang="en-US" sz="95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대지 </a:t>
              </a:r>
              <a:r>
                <a:rPr lang="en-US" altLang="ko-KR" sz="95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: 11,588</a:t>
              </a:r>
              <a:r>
                <a:rPr lang="ko-KR" altLang="en-US" sz="95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평 </a:t>
              </a:r>
              <a:r>
                <a:rPr lang="en-US" altLang="ko-KR" sz="95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[38,307㎡]</a:t>
              </a:r>
              <a:r>
                <a:rPr lang="ko-KR" altLang="en-US" sz="95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</a:t>
              </a:r>
              <a:endParaRPr lang="en-US" altLang="ko-KR" sz="95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endParaRPr>
            </a:p>
            <a:p>
              <a:pPr fontAlgn="base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itchFamily="2" charset="2"/>
                <a:buChar char="v"/>
                <a:defRPr/>
              </a:pPr>
              <a:r>
                <a:rPr lang="ko-KR" altLang="en-US" sz="95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생산제품 </a:t>
              </a:r>
              <a:r>
                <a:rPr lang="en-US" altLang="ko-KR" sz="95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: Front Knuckle, Rear Carrier</a:t>
              </a:r>
            </a:p>
          </p:txBody>
        </p:sp>
      </p:grpSp>
      <p:grpSp>
        <p:nvGrpSpPr>
          <p:cNvPr id="102" name="그룹 101"/>
          <p:cNvGrpSpPr/>
          <p:nvPr/>
        </p:nvGrpSpPr>
        <p:grpSpPr>
          <a:xfrm>
            <a:off x="6897216" y="2476505"/>
            <a:ext cx="2512800" cy="3400767"/>
            <a:chOff x="1508218" y="2300377"/>
            <a:chExt cx="2512800" cy="3400767"/>
          </a:xfrm>
        </p:grpSpPr>
        <p:sp>
          <p:nvSpPr>
            <p:cNvPr id="103" name="직사각형 102"/>
            <p:cNvSpPr>
              <a:spLocks noChangeArrowheads="1"/>
            </p:cNvSpPr>
            <p:nvPr/>
          </p:nvSpPr>
          <p:spPr bwMode="auto">
            <a:xfrm>
              <a:off x="1508218" y="2304628"/>
              <a:ext cx="2508678" cy="3396516"/>
            </a:xfrm>
            <a:prstGeom prst="rect">
              <a:avLst/>
            </a:prstGeom>
            <a:solidFill>
              <a:srgbClr val="F2F2F2">
                <a:alpha val="80000"/>
              </a:srgbClr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104" name="직사각형 103"/>
            <p:cNvSpPr>
              <a:spLocks noChangeArrowheads="1"/>
            </p:cNvSpPr>
            <p:nvPr/>
          </p:nvSpPr>
          <p:spPr bwMode="auto">
            <a:xfrm>
              <a:off x="1508218" y="2300377"/>
              <a:ext cx="2512800" cy="361950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lnSpc>
                  <a:spcPct val="120000"/>
                </a:lnSpc>
                <a:spcAft>
                  <a:spcPct val="0"/>
                </a:spcAft>
                <a:buSzPct val="80000"/>
              </a:pPr>
              <a:endParaRPr lang="ko-KR" altLang="en-US" sz="1400" b="1" dirty="0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05" name="Rectangle 304"/>
            <p:cNvSpPr>
              <a:spLocks noChangeArrowheads="1"/>
            </p:cNvSpPr>
            <p:nvPr/>
          </p:nvSpPr>
          <p:spPr bwMode="auto">
            <a:xfrm>
              <a:off x="1508218" y="2321482"/>
              <a:ext cx="2486925" cy="3139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2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ko-KR" altLang="en-US" sz="12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제 </a:t>
              </a:r>
              <a:r>
                <a:rPr lang="en-US" altLang="ko-KR" sz="12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3</a:t>
              </a:r>
              <a:r>
                <a:rPr lang="ko-KR" altLang="en-US" sz="12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공장</a:t>
              </a:r>
              <a:r>
                <a:rPr lang="en-US" altLang="ko-KR" sz="12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·</a:t>
              </a:r>
            </a:p>
          </p:txBody>
        </p:sp>
        <p:cxnSp>
          <p:nvCxnSpPr>
            <p:cNvPr id="107" name="직선 연결선 106"/>
            <p:cNvCxnSpPr>
              <a:cxnSpLocks noChangeShapeType="1"/>
            </p:cNvCxnSpPr>
            <p:nvPr/>
          </p:nvCxnSpPr>
          <p:spPr bwMode="auto">
            <a:xfrm>
              <a:off x="1628268" y="4527134"/>
              <a:ext cx="2295997" cy="0"/>
            </a:xfrm>
            <a:prstGeom prst="line">
              <a:avLst/>
            </a:prstGeom>
            <a:noFill/>
            <a:ln w="12700" algn="ctr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</p:spPr>
        </p:cxnSp>
        <p:sp>
          <p:nvSpPr>
            <p:cNvPr id="109" name="TextBox 51"/>
            <p:cNvSpPr txBox="1"/>
            <p:nvPr/>
          </p:nvSpPr>
          <p:spPr>
            <a:xfrm>
              <a:off x="1579457" y="4548188"/>
              <a:ext cx="2360037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itchFamily="2" charset="2"/>
                <a:buChar char="v"/>
                <a:defRPr/>
              </a:pPr>
              <a:r>
                <a:rPr lang="ko-KR" altLang="en-US" sz="105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소재지 </a:t>
              </a:r>
              <a:r>
                <a:rPr lang="en-US" altLang="ko-KR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: </a:t>
              </a:r>
              <a:r>
                <a:rPr lang="ko-KR" altLang="en-US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충북 진천군 </a:t>
              </a:r>
              <a:r>
                <a:rPr lang="ko-KR" altLang="en-US" sz="900" b="1" dirty="0" err="1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덕산면</a:t>
              </a:r>
              <a:r>
                <a:rPr lang="ko-KR" altLang="en-US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900" b="1" dirty="0" err="1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신척산단</a:t>
              </a:r>
              <a:r>
                <a:rPr lang="ko-KR" altLang="en-US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4</a:t>
              </a:r>
              <a:r>
                <a:rPr lang="ko-KR" altLang="en-US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로 </a:t>
              </a:r>
              <a:r>
                <a:rPr lang="en-US" altLang="ko-KR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29</a:t>
              </a:r>
            </a:p>
            <a:p>
              <a:pPr fontAlgn="base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itchFamily="2" charset="2"/>
                <a:buChar char="v"/>
                <a:defRPr/>
              </a:pPr>
              <a:r>
                <a:rPr lang="en-US" altLang="ko-KR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대표전화 </a:t>
              </a:r>
              <a:r>
                <a:rPr lang="en-US" altLang="ko-KR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: 043-531-6026</a:t>
              </a:r>
            </a:p>
            <a:p>
              <a:pPr fontAlgn="base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itchFamily="2" charset="2"/>
                <a:buChar char="v"/>
                <a:defRPr/>
              </a:pPr>
              <a:r>
                <a:rPr lang="en-US" altLang="ko-KR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대지 </a:t>
              </a:r>
              <a:r>
                <a:rPr lang="en-US" altLang="ko-KR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: 15,051</a:t>
              </a:r>
              <a:r>
                <a:rPr lang="ko-KR" altLang="en-US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평 </a:t>
              </a:r>
              <a:r>
                <a:rPr lang="en-US" altLang="ko-KR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[49,757㎡]</a:t>
              </a:r>
            </a:p>
            <a:p>
              <a:pPr fontAlgn="base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itchFamily="2" charset="2"/>
                <a:buChar char="v"/>
                <a:defRPr/>
              </a:pPr>
              <a:r>
                <a:rPr lang="en-US" altLang="ko-KR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생산제품 </a:t>
              </a:r>
              <a:r>
                <a:rPr lang="en-US" altLang="ko-KR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: Front Axle Ass</a:t>
              </a:r>
              <a:r>
                <a:rPr lang="ko-KR" altLang="en-US" sz="900" b="1" spc="-3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｀</a:t>
              </a:r>
              <a:r>
                <a:rPr lang="en-US" altLang="ko-KR" sz="900" b="1" spc="-300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y</a:t>
              </a:r>
              <a:r>
                <a:rPr lang="en-US" altLang="ko-KR" sz="9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,  </a:t>
              </a:r>
              <a:endPara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endParaRPr>
            </a:p>
            <a:p>
              <a:pPr fontAlgn="base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                      Axle &amp; Brake Complete Ass</a:t>
              </a:r>
              <a:r>
                <a:rPr lang="ko-KR" altLang="en-US" sz="900" b="1" spc="-3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｀</a:t>
              </a:r>
              <a:r>
                <a:rPr lang="en-US" altLang="ko-KR" sz="900" b="1" spc="-3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y</a:t>
              </a:r>
            </a:p>
            <a:p>
              <a:pPr fontAlgn="base">
                <a:lnSpc>
                  <a:spcPct val="120000"/>
                </a:lnSpc>
                <a:spcAft>
                  <a:spcPct val="0"/>
                </a:spcAft>
                <a:buSzPct val="80000"/>
                <a:defRPr/>
              </a:pPr>
              <a:r>
                <a:rPr lang="en-US" altLang="ko-KR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                      Cross Groove Joint</a:t>
              </a:r>
              <a:endParaRPr lang="en-US" altLang="ko-KR" sz="95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grpSp>
        <p:nvGrpSpPr>
          <p:cNvPr id="110" name="그룹 109"/>
          <p:cNvGrpSpPr/>
          <p:nvPr/>
        </p:nvGrpSpPr>
        <p:grpSpPr>
          <a:xfrm>
            <a:off x="4240400" y="2476505"/>
            <a:ext cx="2512800" cy="3400767"/>
            <a:chOff x="1508218" y="2300377"/>
            <a:chExt cx="2512800" cy="3400767"/>
          </a:xfrm>
        </p:grpSpPr>
        <p:sp>
          <p:nvSpPr>
            <p:cNvPr id="111" name="직사각형 110"/>
            <p:cNvSpPr>
              <a:spLocks noChangeArrowheads="1"/>
            </p:cNvSpPr>
            <p:nvPr/>
          </p:nvSpPr>
          <p:spPr bwMode="auto">
            <a:xfrm>
              <a:off x="1508218" y="2304628"/>
              <a:ext cx="2508678" cy="3396516"/>
            </a:xfrm>
            <a:prstGeom prst="rect">
              <a:avLst/>
            </a:prstGeom>
            <a:solidFill>
              <a:srgbClr val="F2F2F2">
                <a:alpha val="80000"/>
              </a:srgbClr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112" name="직사각형 111"/>
            <p:cNvSpPr>
              <a:spLocks noChangeArrowheads="1"/>
            </p:cNvSpPr>
            <p:nvPr/>
          </p:nvSpPr>
          <p:spPr bwMode="auto">
            <a:xfrm>
              <a:off x="1508218" y="2300377"/>
              <a:ext cx="2512800" cy="361950"/>
            </a:xfrm>
            <a:prstGeom prst="rect">
              <a:avLst/>
            </a:prstGeom>
            <a:gradFill flip="none" rotWithShape="1">
              <a:gsLst>
                <a:gs pos="50000">
                  <a:srgbClr val="125EBA"/>
                </a:gs>
                <a:gs pos="52000">
                  <a:srgbClr val="1050A0"/>
                </a:gs>
              </a:gsLst>
              <a:lin ang="2700000" scaled="1"/>
              <a:tileRect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>
                <a:lnSpc>
                  <a:spcPct val="120000"/>
                </a:lnSpc>
                <a:buSzPct val="80000"/>
              </a:pPr>
              <a:endParaRPr lang="ko-KR" altLang="en-US" sz="1400" b="1" dirty="0">
                <a:gradFill>
                  <a:gsLst>
                    <a:gs pos="57500">
                      <a:schemeClr val="bg1"/>
                    </a:gs>
                    <a:gs pos="75000">
                      <a:schemeClr val="bg1"/>
                    </a:gs>
                  </a:gsLst>
                  <a:lin ang="5400000" scaled="0"/>
                </a:gra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13" name="Rectangle 304"/>
            <p:cNvSpPr>
              <a:spLocks noChangeArrowheads="1"/>
            </p:cNvSpPr>
            <p:nvPr/>
          </p:nvSpPr>
          <p:spPr bwMode="auto">
            <a:xfrm>
              <a:off x="1508218" y="2321482"/>
              <a:ext cx="2486925" cy="3139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914400" eaLnBrk="1" hangingPunct="1">
                <a:lnSpc>
                  <a:spcPct val="120000"/>
                </a:lnSpc>
                <a:buSzPct val="80000"/>
                <a:defRPr/>
              </a:pPr>
              <a:r>
                <a:rPr lang="en-US" altLang="ko-KR" sz="12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· </a:t>
              </a:r>
              <a:r>
                <a:rPr lang="ko-KR" altLang="en-US" sz="12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제 </a:t>
              </a:r>
              <a:r>
                <a:rPr lang="en-US" altLang="ko-KR" sz="12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2</a:t>
              </a:r>
              <a:r>
                <a:rPr lang="ko-KR" altLang="en-US" sz="12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공장</a:t>
              </a:r>
              <a:r>
                <a:rPr lang="en-US" altLang="ko-KR" sz="1200" b="1" dirty="0">
                  <a:gradFill>
                    <a:gsLst>
                      <a:gs pos="57500">
                        <a:schemeClr val="bg1"/>
                      </a:gs>
                      <a:gs pos="75000">
                        <a:schemeClr val="bg1"/>
                      </a:gs>
                    </a:gsLst>
                    <a:lin ang="5400000" scaled="0"/>
                  </a:gradFill>
                  <a:latin typeface="나눔바른고딕" pitchFamily="50" charset="-127"/>
                  <a:ea typeface="나눔바른고딕" pitchFamily="50" charset="-127"/>
                </a:rPr>
                <a:t> ·</a:t>
              </a:r>
            </a:p>
          </p:txBody>
        </p:sp>
        <p:cxnSp>
          <p:nvCxnSpPr>
            <p:cNvPr id="114" name="직선 연결선 113"/>
            <p:cNvCxnSpPr>
              <a:cxnSpLocks noChangeShapeType="1"/>
            </p:cNvCxnSpPr>
            <p:nvPr/>
          </p:nvCxnSpPr>
          <p:spPr bwMode="auto">
            <a:xfrm>
              <a:off x="1628268" y="4527134"/>
              <a:ext cx="2295997" cy="0"/>
            </a:xfrm>
            <a:prstGeom prst="line">
              <a:avLst/>
            </a:prstGeom>
            <a:noFill/>
            <a:ln w="12700" algn="ctr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</p:spPr>
        </p:cxnSp>
        <p:sp>
          <p:nvSpPr>
            <p:cNvPr id="116" name="TextBox 51"/>
            <p:cNvSpPr txBox="1"/>
            <p:nvPr/>
          </p:nvSpPr>
          <p:spPr>
            <a:xfrm>
              <a:off x="1579457" y="4548188"/>
              <a:ext cx="236003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itchFamily="2" charset="2"/>
                <a:buChar char="v"/>
                <a:defRPr/>
              </a:pPr>
              <a:r>
                <a:rPr lang="ko-KR" altLang="en-US" sz="105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소재지 </a:t>
              </a:r>
              <a:r>
                <a:rPr lang="en-US" altLang="ko-KR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: </a:t>
              </a:r>
              <a:r>
                <a:rPr lang="ko-KR" altLang="en-US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충북 진천군 </a:t>
              </a:r>
              <a:r>
                <a:rPr lang="ko-KR" altLang="en-US" sz="900" b="1" dirty="0" err="1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덕산면</a:t>
              </a:r>
              <a:r>
                <a:rPr lang="ko-KR" altLang="en-US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900" b="1" dirty="0" err="1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인석로</a:t>
              </a:r>
              <a:r>
                <a:rPr lang="ko-KR" altLang="en-US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159-21</a:t>
              </a:r>
            </a:p>
            <a:p>
              <a:pPr fontAlgn="base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itchFamily="2" charset="2"/>
                <a:buChar char="v"/>
                <a:defRPr/>
              </a:pPr>
              <a:r>
                <a:rPr lang="en-US" altLang="ko-KR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대표전화 </a:t>
              </a:r>
              <a:r>
                <a:rPr lang="en-US" altLang="ko-KR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: </a:t>
              </a:r>
              <a:r>
                <a:rPr lang="en-US" altLang="ko-KR" sz="9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043-530-3086</a:t>
              </a:r>
              <a:endPara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endParaRPr>
            </a:p>
            <a:p>
              <a:pPr fontAlgn="base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itchFamily="2" charset="2"/>
                <a:buChar char="v"/>
                <a:defRPr/>
              </a:pPr>
              <a:r>
                <a:rPr lang="en-US" altLang="ko-KR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대지 </a:t>
              </a:r>
              <a:r>
                <a:rPr lang="en-US" altLang="ko-KR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: 8,477</a:t>
              </a:r>
              <a:r>
                <a:rPr lang="ko-KR" altLang="en-US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평 </a:t>
              </a:r>
              <a:r>
                <a:rPr lang="en-US" altLang="ko-KR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[28,022㎡]</a:t>
              </a:r>
            </a:p>
            <a:p>
              <a:pPr fontAlgn="base">
                <a:lnSpc>
                  <a:spcPct val="120000"/>
                </a:lnSpc>
                <a:spcAft>
                  <a:spcPct val="0"/>
                </a:spcAft>
                <a:buSzPct val="80000"/>
                <a:buFont typeface="Wingdings" pitchFamily="2" charset="2"/>
                <a:buChar char="v"/>
                <a:defRPr/>
              </a:pPr>
              <a:r>
                <a:rPr lang="en-US" altLang="ko-KR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생산제품 </a:t>
              </a:r>
              <a:r>
                <a:rPr lang="en-US" altLang="ko-KR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: </a:t>
              </a:r>
              <a:r>
                <a:rPr lang="en-US" altLang="ko-KR" sz="900" b="1" dirty="0" err="1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Halfshaft</a:t>
              </a:r>
              <a:r>
                <a:rPr lang="en-US" altLang="ko-KR" sz="900" b="1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Ass</a:t>
              </a:r>
              <a:r>
                <a:rPr lang="ko-KR" altLang="en-US" sz="900" b="1" spc="-300" dirty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｀</a:t>
              </a:r>
              <a:r>
                <a:rPr lang="en-US" altLang="ko-KR" sz="900" b="1" spc="-300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y</a:t>
              </a:r>
              <a:r>
                <a:rPr lang="en-US" altLang="ko-KR" sz="900" b="1" dirty="0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 , </a:t>
              </a:r>
              <a:r>
                <a:rPr lang="en-US" altLang="ko-KR" sz="900" b="1" dirty="0" err="1" smtClean="0">
                  <a:gradFill>
                    <a:gsLst>
                      <a:gs pos="57500">
                        <a:schemeClr val="tx1">
                          <a:lumMod val="65000"/>
                          <a:lumOff val="35000"/>
                        </a:schemeClr>
                      </a:gs>
                      <a:gs pos="75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latin typeface="나눔바른고딕" pitchFamily="50" charset="-127"/>
                  <a:ea typeface="나눔바른고딕" pitchFamily="50" charset="-127"/>
                </a:rPr>
                <a:t>Innershaft</a:t>
              </a:r>
              <a:endParaRPr lang="en-US" altLang="ko-KR" sz="900" b="1" dirty="0">
                <a:gradFill>
                  <a:gsLst>
                    <a:gs pos="57500">
                      <a:schemeClr val="tx1">
                        <a:lumMod val="65000"/>
                        <a:lumOff val="35000"/>
                      </a:schemeClr>
                    </a:gs>
                    <a:gs pos="75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sp>
        <p:nvSpPr>
          <p:cNvPr id="118" name="Rectangle 5"/>
          <p:cNvSpPr>
            <a:spLocks noChangeArrowheads="1"/>
          </p:cNvSpPr>
          <p:nvPr/>
        </p:nvSpPr>
        <p:spPr bwMode="auto">
          <a:xfrm>
            <a:off x="4342619" y="2939382"/>
            <a:ext cx="2300119" cy="1660075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square" lIns="81629" tIns="40815" rIns="81629" bIns="40815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19" name="그림 118" descr="3공장.jpg"/>
          <p:cNvPicPr preferRelativeResize="0"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29212" y="2941878"/>
            <a:ext cx="2208245" cy="16561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0" name="그림 39" descr="ㅇㄴㅇㅁㅇ.png"/>
          <p:cNvPicPr>
            <a:picLocks noChangeAspect="1"/>
          </p:cNvPicPr>
          <p:nvPr/>
        </p:nvPicPr>
        <p:blipFill rotWithShape="1">
          <a:blip r:embed="rId8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89" y="6568777"/>
            <a:ext cx="672287" cy="16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9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7200000" scaled="0"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wrap="square" lIns="91425" tIns="45700" rIns="91425" bIns="45700" numCol="1" anchor="ctr" anchorCtr="0" compatLnSpc="1">
        <a:prstTxWarp prst="textNoShape">
          <a:avLst/>
        </a:prstTxWarp>
        <a:noAutofit/>
      </a:bodyPr>
      <a:lstStyle>
        <a:defPPr>
          <a:lnSpc>
            <a:spcPct val="100000"/>
          </a:lnSpc>
          <a:buSzPct val="25000"/>
          <a:defRPr sz="2800" spc="-150" dirty="0" smtClean="0">
            <a:ln>
              <a:solidFill>
                <a:schemeClr val="accent1">
                  <a:alpha val="0"/>
                </a:schemeClr>
              </a:solidFill>
            </a:ln>
            <a:solidFill>
              <a:schemeClr val="bg1">
                <a:lumMod val="75000"/>
              </a:schemeClr>
            </a:solidFill>
            <a:latin typeface="KoPub돋움체 Bold" pitchFamily="18" charset="-127"/>
            <a:ea typeface="KoPub돋움체 Bold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hemeBMC">
    <a:dk1>
      <a:srgbClr val="000000"/>
    </a:dk1>
    <a:lt1>
      <a:srgbClr val="FFFFFF"/>
    </a:lt1>
    <a:dk2>
      <a:srgbClr val="1F497D"/>
    </a:dk2>
    <a:lt2>
      <a:srgbClr val="EEECE1"/>
    </a:lt2>
    <a:accent1>
      <a:srgbClr val="0779B7"/>
    </a:accent1>
    <a:accent2>
      <a:srgbClr val="019ADD"/>
    </a:accent2>
    <a:accent3>
      <a:srgbClr val="6BC2ED"/>
    </a:accent3>
    <a:accent4>
      <a:srgbClr val="A7CCDF"/>
    </a:accent4>
    <a:accent5>
      <a:srgbClr val="595959"/>
    </a:accent5>
    <a:accent6>
      <a:srgbClr val="3F3F3F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13348</TotalTime>
  <Words>1557</Words>
  <Application>Microsoft Office PowerPoint</Application>
  <PresentationFormat>A4 용지(210x297mm)</PresentationFormat>
  <Paragraphs>405</Paragraphs>
  <Slides>22</Slides>
  <Notes>20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31" baseType="lpstr">
      <vt:lpstr>Arial</vt:lpstr>
      <vt:lpstr>나눔바른고딕</vt:lpstr>
      <vt:lpstr>굴림</vt:lpstr>
      <vt:lpstr>HY헤드라인M</vt:lpstr>
      <vt:lpstr>Calibri</vt:lpstr>
      <vt:lpstr>KoPub바탕체 Light</vt:lpstr>
      <vt:lpstr>Wingdings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이나라</dc:creator>
  <cp:lastModifiedBy>seohan</cp:lastModifiedBy>
  <cp:revision>1455</cp:revision>
  <cp:lastPrinted>2017-01-19T03:25:22Z</cp:lastPrinted>
  <dcterms:created xsi:type="dcterms:W3CDTF">2016-11-04T07:59:47Z</dcterms:created>
  <dcterms:modified xsi:type="dcterms:W3CDTF">2022-02-11T02:10:05Z</dcterms:modified>
</cp:coreProperties>
</file>