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7"/>
  </p:notesMasterIdLst>
  <p:sldIdLst>
    <p:sldId id="271" r:id="rId2"/>
    <p:sldId id="272" r:id="rId3"/>
    <p:sldId id="273" r:id="rId4"/>
    <p:sldId id="275" r:id="rId5"/>
    <p:sldId id="276" r:id="rId6"/>
  </p:sldIdLst>
  <p:sldSz cx="9906000" cy="6858000" type="A4"/>
  <p:notesSz cx="6735763" cy="9866313"/>
  <p:defaultTextStyle>
    <a:defPPr>
      <a:defRPr lang="ko-KR"/>
    </a:defPPr>
    <a:lvl1pPr marL="0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1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4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65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86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09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30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52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74" algn="l" defTabSz="804644" rtl="0" eaLnBrk="1" latinLnBrk="1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4C99"/>
    <a:srgbClr val="FFBF00"/>
    <a:srgbClr val="00FF00"/>
    <a:srgbClr val="B6D2EC"/>
    <a:srgbClr val="00AA98"/>
    <a:srgbClr val="2993CE"/>
    <a:srgbClr val="A9D18E"/>
    <a:srgbClr val="2E75B6"/>
    <a:srgbClr val="F7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6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1926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1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CCE6E527-58BE-4605-B143-02AA09B01705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CAD76236-96C4-4B75-B846-01632BF46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6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21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44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965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286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09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930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252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574" algn="l" defTabSz="804644" rtl="0" eaLnBrk="1" latinLnBrk="1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76236-96C4-4B75-B846-01632BF46A5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50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/>
        </p:blipFill>
        <p:spPr>
          <a:xfrm>
            <a:off x="0" y="0"/>
            <a:ext cx="9906000" cy="670158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8" y="6209472"/>
            <a:ext cx="3109833" cy="6718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8" y="6191885"/>
            <a:ext cx="2078182" cy="7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6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실천선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7303"/>
            <a:ext cx="1799852" cy="39714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49" y="6359213"/>
            <a:ext cx="1450691" cy="50408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50" y="2673039"/>
            <a:ext cx="3771900" cy="3609975"/>
          </a:xfrm>
          <a:prstGeom prst="rect">
            <a:avLst/>
          </a:prstGeom>
        </p:spPr>
      </p:pic>
      <p:pic>
        <p:nvPicPr>
          <p:cNvPr id="12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09575"/>
            <a:ext cx="793115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장-제목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31" y="-1565"/>
            <a:ext cx="1667569" cy="36028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" y="6394099"/>
            <a:ext cx="1382671" cy="470431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0" y="55986"/>
            <a:ext cx="72192" cy="489400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72" tIns="20736" rIns="41472" bIns="20736" rtlCol="0" anchor="ctr"/>
          <a:lstStyle/>
          <a:p>
            <a:pPr algn="ctr" defTabSz="669080"/>
            <a:endParaRPr lang="ko-KR" altLang="en-US" sz="1315">
              <a:solidFill>
                <a:prstClr val="white"/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609187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6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장-제목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31" y="-1565"/>
            <a:ext cx="1667569" cy="36028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" y="6394099"/>
            <a:ext cx="1382671" cy="470431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0" y="609187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0" y="55986"/>
            <a:ext cx="72192" cy="4894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72" tIns="20736" rIns="41472" bIns="20736" rtlCol="0" anchor="ctr"/>
          <a:lstStyle/>
          <a:p>
            <a:pPr algn="ctr" defTabSz="669080"/>
            <a:endParaRPr lang="ko-KR" altLang="en-US" sz="131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장-제목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55986"/>
            <a:ext cx="72192" cy="489400"/>
          </a:xfrm>
          <a:prstGeom prst="rect">
            <a:avLst/>
          </a:prstGeom>
          <a:solidFill>
            <a:srgbClr val="E3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72" tIns="20736" rIns="41472" bIns="20736" rtlCol="0" anchor="ctr"/>
          <a:lstStyle/>
          <a:p>
            <a:pPr algn="ctr" defTabSz="669080"/>
            <a:endParaRPr lang="ko-KR" altLang="en-US" sz="1315">
              <a:solidFill>
                <a:prstClr val="white"/>
              </a:solidFill>
            </a:endParaRPr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609187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3"/>
          <p:cNvSpPr txBox="1">
            <a:spLocks/>
          </p:cNvSpPr>
          <p:nvPr userDrawn="1"/>
        </p:nvSpPr>
        <p:spPr>
          <a:xfrm>
            <a:off x="9144343" y="6580050"/>
            <a:ext cx="592869" cy="119977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ko-KR"/>
            </a:defPPr>
            <a:lvl1pPr marL="0" algn="just" defTabSz="1475110" rtl="0" eaLnBrk="1" latinLnBrk="1" hangingPunct="1">
              <a:defRPr sz="19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7555" algn="l" defTabSz="1475110" rtl="0" eaLnBrk="1" latinLnBrk="1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75110" algn="l" defTabSz="1475110" rtl="0" eaLnBrk="1" latinLnBrk="1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12665" algn="l" defTabSz="1475110" rtl="0" eaLnBrk="1" latinLnBrk="1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50220" algn="l" defTabSz="1475110" rtl="0" eaLnBrk="1" latinLnBrk="1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7775" algn="l" defTabSz="1475110" rtl="0" eaLnBrk="1" latinLnBrk="1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5330" algn="l" defTabSz="1475110" rtl="0" eaLnBrk="1" latinLnBrk="1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62885" algn="l" defTabSz="1475110" rtl="0" eaLnBrk="1" latinLnBrk="1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0440" algn="l" defTabSz="1475110" rtl="0" eaLnBrk="1" latinLnBrk="1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0C72071-9880-499C-AA0F-A86972D66E9C}" type="slidenum">
              <a:rPr lang="ko-KR" altLang="en-US" sz="77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pPr algn="r"/>
              <a:t>‹#›</a:t>
            </a:fld>
            <a:r>
              <a:rPr lang="en-US" altLang="ko-KR" sz="77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/</a:t>
            </a:r>
            <a:r>
              <a:rPr lang="ko-KR" altLang="en-US" sz="77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전체수</a:t>
            </a:r>
            <a:endParaRPr lang="ko-KR" altLang="en-US" sz="77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31" y="-1565"/>
            <a:ext cx="1667569" cy="36028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" y="6394099"/>
            <a:ext cx="1382671" cy="4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920842-101D-4230-8EBB-5A68233EC19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2022-01-25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5FF709-2A01-4675-901D-1116EF99991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46" r:id="rId3"/>
    <p:sldLayoutId id="2147483750" r:id="rId4"/>
    <p:sldLayoutId id="214748375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105981" y="1829789"/>
            <a:ext cx="7694037" cy="6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4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공   사   개   요</a:t>
            </a:r>
            <a:endParaRPr lang="ko-KR" altLang="en-US" sz="4000" b="1" u="sng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45982" y="5085469"/>
            <a:ext cx="7277812" cy="37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0783" rIns="0" bIns="20783">
            <a:spAutoFit/>
          </a:bodyPr>
          <a:lstStyle>
            <a:lvl1pPr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1006475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ko-KR" altLang="en-US" sz="1800" b="1" dirty="0" err="1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배곧신도시</a:t>
            </a:r>
            <a:r>
              <a:rPr lang="ko-KR" altLang="en-US" sz="1800" b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해안도로 </a:t>
            </a:r>
            <a:r>
              <a:rPr lang="ko-KR" altLang="en-US" sz="1800" b="1" dirty="0" err="1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확충공사</a:t>
            </a:r>
            <a:endParaRPr lang="ko-KR" altLang="en-US" sz="18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883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4987256" y="708405"/>
            <a:ext cx="711635" cy="5749223"/>
          </a:xfrm>
          <a:prstGeom prst="roundRect">
            <a:avLst>
              <a:gd name="adj" fmla="val 7435"/>
            </a:avLst>
          </a:pr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 사</a:t>
            </a:r>
            <a:endParaRPr lang="en-US" altLang="ko-KR" sz="14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 요</a:t>
            </a:r>
            <a:endParaRPr lang="ko-KR" altLang="en-US" sz="1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5771668" y="704359"/>
            <a:ext cx="3839936" cy="5754883"/>
          </a:xfrm>
          <a:prstGeom prst="roundRect">
            <a:avLst>
              <a:gd name="adj" fmla="val 2601"/>
            </a:avLst>
          </a:prstGeom>
          <a:noFill/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lnSpc>
                <a:spcPts val="2700"/>
              </a:lnSpc>
            </a:pP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□ 공 사  명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배곧신도시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해안도로 확충공사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00"/>
              </a:lnSpc>
            </a:pP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□</a:t>
            </a:r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공사위치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시흥시 </a:t>
            </a:r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정왕동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~ </a:t>
            </a:r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월곶동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□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공사기간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2019.09.17~2022.09.15</a:t>
            </a:r>
          </a:p>
          <a:p>
            <a:pPr>
              <a:lnSpc>
                <a:spcPts val="2700"/>
              </a:lnSpc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□ 도급금액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653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억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당사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333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억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VAT</a:t>
            </a:r>
            <a:r>
              <a:rPr lang="ko-KR" alt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제외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ts val="2700"/>
              </a:lnSpc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□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참여구도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GS51%+KSC29%+</a:t>
            </a:r>
            <a:r>
              <a:rPr lang="ko-KR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국제</a:t>
            </a:r>
            <a:r>
              <a:rPr lang="en-US" altLang="ko-K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20%</a:t>
            </a:r>
          </a:p>
          <a:p>
            <a:pPr>
              <a:lnSpc>
                <a:spcPts val="2700"/>
              </a:lnSpc>
            </a:pPr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□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발 주  처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시흥시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□ 감 리  단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한국종합기술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삼안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신화</a:t>
            </a:r>
            <a:r>
              <a:rPr lang="en-US" altLang="ko-KR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enc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□ 설계내용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도로의 구분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도시지역 주간선도로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설계속도 </a:t>
            </a:r>
            <a:r>
              <a:rPr lang="en-US" altLang="ko-K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60km/</a:t>
            </a:r>
            <a:r>
              <a:rPr lang="en-US" altLang="ko-KR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hr</a:t>
            </a:r>
            <a:endParaRPr lang="en-US" altLang="ko-KR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7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연장 </a:t>
            </a:r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 = 1.95km</a:t>
            </a:r>
            <a:endParaRPr lang="en-US" altLang="ko-KR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7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4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폭원</a:t>
            </a:r>
            <a:r>
              <a:rPr lang="ko-KR" altLang="en-US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 = 20.6~33.3m(4~8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차로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7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주요공사</a:t>
            </a:r>
            <a:endParaRPr lang="en-US" altLang="ko-KR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토공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깍기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만㎥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쌓기 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㎥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사토 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㎥</a:t>
            </a:r>
            <a:endParaRPr lang="en-US" altLang="ko-KR" sz="12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구조물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교량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986m/1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개소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ts val="27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포장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부대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상수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조경공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Picture 3" descr="C:\Users\com\빨간전화\down\위치도.jpg"/>
          <p:cNvPicPr>
            <a:picLocks noChangeAspect="1" noChangeArrowheads="1"/>
          </p:cNvPicPr>
          <p:nvPr/>
        </p:nvPicPr>
        <p:blipFill>
          <a:blip r:embed="rId3" cstate="print"/>
          <a:srcRect l="508" t="297" r="662" b="9443"/>
          <a:stretch>
            <a:fillRect/>
          </a:stretch>
        </p:blipFill>
        <p:spPr bwMode="auto">
          <a:xfrm>
            <a:off x="352022" y="758824"/>
            <a:ext cx="4451114" cy="570041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459" y="150927"/>
            <a:ext cx="3339907" cy="387297"/>
          </a:xfrm>
          <a:prstGeom prst="rect">
            <a:avLst/>
          </a:prstGeom>
          <a:noFill/>
        </p:spPr>
        <p:txBody>
          <a:bodyPr wrap="square" lIns="69274" tIns="6927" rIns="23091" bIns="6927" anchor="ctr" anchorCtr="0">
            <a:spAutoFit/>
          </a:bodyPr>
          <a:lstStyle/>
          <a:p>
            <a:pPr defTabSz="8046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사업개요</a:t>
            </a:r>
            <a:endParaRPr kumimoji="0" lang="ko-KR" altLang="en-US" sz="1814" b="1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95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2" y="4454384"/>
            <a:ext cx="9814023" cy="205610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" y="836712"/>
            <a:ext cx="9791700" cy="3324229"/>
          </a:xfrm>
          <a:prstGeom prst="rect">
            <a:avLst/>
          </a:prstGeom>
        </p:spPr>
      </p:pic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38272" y="4205056"/>
            <a:ext cx="936103" cy="192178"/>
          </a:xfrm>
          <a:prstGeom prst="rect">
            <a:avLst/>
          </a:prstGeom>
          <a:solidFill>
            <a:srgbClr val="000080">
              <a:alpha val="79999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200" b="1" dirty="0" smtClean="0">
                <a:solidFill>
                  <a:prstClr val="white"/>
                </a:solidFill>
                <a:latin typeface="맑은 고딕" panose="020B0503020000020004" pitchFamily="50" charset="-127"/>
                <a:cs typeface="조선일보명조"/>
              </a:rPr>
              <a:t>종 단 면 도</a:t>
            </a:r>
            <a:endParaRPr lang="ko-KR" altLang="en-US" sz="1200" b="1" dirty="0">
              <a:solidFill>
                <a:srgbClr val="FFFF66"/>
              </a:solidFill>
              <a:latin typeface="맑은 고딕" panose="020B0503020000020004" pitchFamily="50" charset="-127"/>
              <a:cs typeface="조선일보명조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56457" y="620688"/>
            <a:ext cx="936103" cy="192178"/>
          </a:xfrm>
          <a:prstGeom prst="rect">
            <a:avLst/>
          </a:prstGeom>
          <a:solidFill>
            <a:srgbClr val="000080">
              <a:alpha val="79999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latinLnBrk="0"/>
            <a:r>
              <a:rPr lang="ko-KR" altLang="en-US" sz="1200" b="1" dirty="0" smtClean="0">
                <a:solidFill>
                  <a:prstClr val="white"/>
                </a:solidFill>
                <a:latin typeface="맑은 고딕" panose="020B0503020000020004" pitchFamily="50" charset="-127"/>
                <a:cs typeface="조선일보명조"/>
              </a:rPr>
              <a:t>종 평 면 도</a:t>
            </a:r>
            <a:endParaRPr lang="ko-KR" altLang="en-US" sz="1200" b="1" dirty="0">
              <a:solidFill>
                <a:srgbClr val="FFFF66"/>
              </a:solidFill>
              <a:latin typeface="맑은 고딕" panose="020B0503020000020004" pitchFamily="50" charset="-127"/>
              <a:cs typeface="조선일보명조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459" y="150927"/>
            <a:ext cx="3339907" cy="387297"/>
          </a:xfrm>
          <a:prstGeom prst="rect">
            <a:avLst/>
          </a:prstGeom>
          <a:noFill/>
        </p:spPr>
        <p:txBody>
          <a:bodyPr wrap="square" lIns="69274" tIns="6927" rIns="23091" bIns="6927" anchor="ctr" anchorCtr="0">
            <a:spAutoFit/>
          </a:bodyPr>
          <a:lstStyle/>
          <a:p>
            <a:pPr defTabSz="8046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14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종편면도</a:t>
            </a:r>
            <a:endParaRPr kumimoji="0" lang="ko-KR" altLang="en-US" sz="1814" b="1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78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169459" y="128197"/>
            <a:ext cx="3339907" cy="432758"/>
          </a:xfrm>
          <a:prstGeom prst="rect">
            <a:avLst/>
          </a:prstGeom>
          <a:noFill/>
        </p:spPr>
        <p:txBody>
          <a:bodyPr wrap="square" lIns="69274" tIns="6927" rIns="23091" bIns="6927" anchor="ctr" anchorCtr="0">
            <a:spAutoFit/>
          </a:bodyPr>
          <a:lstStyle/>
          <a:p>
            <a:pPr defTabSz="8046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별첨</a:t>
            </a:r>
            <a:r>
              <a:rPr kumimoji="0" lang="en-US" altLang="ko-KR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1. </a:t>
            </a:r>
            <a:r>
              <a:rPr lang="ko-KR" altLang="en-US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조감도</a:t>
            </a:r>
            <a:r>
              <a:rPr lang="en-US" altLang="ko-KR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(</a:t>
            </a:r>
            <a:r>
              <a:rPr lang="ko-KR" altLang="en-US" sz="1814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시점부</a:t>
            </a:r>
            <a:r>
              <a:rPr lang="en-US" altLang="ko-KR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)</a:t>
            </a:r>
            <a:endParaRPr kumimoji="0" lang="ko-KR" altLang="en-US" sz="1814" b="1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  <a:ea typeface="맑은 고딕" panose="020B0503020000020004" pitchFamily="50" charset="-127"/>
            </a:endParaRPr>
          </a:p>
        </p:txBody>
      </p:sp>
      <p:sp>
        <p:nvSpPr>
          <p:cNvPr id="41" name="실행 단추: 앞으로 또는 다음 40">
            <a:hlinkClick r:id="" action="ppaction://noaction" highlightClick="1"/>
          </p:cNvPr>
          <p:cNvSpPr/>
          <p:nvPr/>
        </p:nvSpPr>
        <p:spPr>
          <a:xfrm rot="10800000">
            <a:off x="9443387" y="344575"/>
            <a:ext cx="216000" cy="180000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/>
          <a:srcRect l="198" t="12107" r="-198" b="6992"/>
          <a:stretch/>
        </p:blipFill>
        <p:spPr>
          <a:xfrm>
            <a:off x="62065" y="2009753"/>
            <a:ext cx="9782108" cy="3524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6" name="직선 화살표 연결선 35"/>
          <p:cNvCxnSpPr/>
          <p:nvPr/>
        </p:nvCxnSpPr>
        <p:spPr>
          <a:xfrm>
            <a:off x="8282073" y="2659706"/>
            <a:ext cx="904875" cy="0"/>
          </a:xfrm>
          <a:prstGeom prst="straightConnector1">
            <a:avLst/>
          </a:prstGeom>
          <a:ln w="15875">
            <a:solidFill>
              <a:srgbClr val="FFFF00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1215735" y="2750559"/>
            <a:ext cx="6288164" cy="0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4490084" y="2659706"/>
            <a:ext cx="3013815" cy="0"/>
          </a:xfrm>
          <a:prstGeom prst="straightConnector1">
            <a:avLst/>
          </a:prstGeom>
          <a:ln w="15875">
            <a:solidFill>
              <a:srgbClr val="FFFF00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7503899" y="2659706"/>
            <a:ext cx="778174" cy="0"/>
          </a:xfrm>
          <a:prstGeom prst="straightConnector1">
            <a:avLst/>
          </a:prstGeom>
          <a:ln w="15875">
            <a:solidFill>
              <a:srgbClr val="FFFF00"/>
            </a:solidFill>
            <a:prstDash val="sys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1215735" y="2337953"/>
            <a:ext cx="0" cy="2316825"/>
          </a:xfrm>
          <a:prstGeom prst="line">
            <a:avLst/>
          </a:prstGeom>
          <a:ln w="22225">
            <a:solidFill>
              <a:srgbClr val="FFFF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V="1">
            <a:off x="4490084" y="2346884"/>
            <a:ext cx="0" cy="800099"/>
          </a:xfrm>
          <a:prstGeom prst="line">
            <a:avLst/>
          </a:prstGeom>
          <a:ln w="22225">
            <a:solidFill>
              <a:srgbClr val="FFFF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flipV="1">
            <a:off x="7503899" y="2337953"/>
            <a:ext cx="0" cy="584564"/>
          </a:xfrm>
          <a:prstGeom prst="line">
            <a:avLst/>
          </a:prstGeom>
          <a:ln w="22225">
            <a:solidFill>
              <a:srgbClr val="FFFF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 flipV="1">
            <a:off x="8282073" y="2384983"/>
            <a:ext cx="0" cy="385762"/>
          </a:xfrm>
          <a:prstGeom prst="line">
            <a:avLst/>
          </a:prstGeom>
          <a:ln w="22225">
            <a:solidFill>
              <a:srgbClr val="FFFF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flipV="1">
            <a:off x="9186948" y="2337953"/>
            <a:ext cx="0" cy="390937"/>
          </a:xfrm>
          <a:prstGeom prst="line">
            <a:avLst/>
          </a:prstGeom>
          <a:ln w="22225">
            <a:solidFill>
              <a:srgbClr val="FFFF00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모서리가 둥근 직사각형 55"/>
          <p:cNvSpPr/>
          <p:nvPr/>
        </p:nvSpPr>
        <p:spPr>
          <a:xfrm>
            <a:off x="1035735" y="2059283"/>
            <a:ext cx="360000" cy="216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시점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9015531" y="2059283"/>
            <a:ext cx="360000" cy="216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종점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2297747" y="2430704"/>
            <a:ext cx="997907" cy="180000"/>
          </a:xfrm>
          <a:prstGeom prst="roundRect">
            <a:avLst/>
          </a:prstGeom>
          <a:solidFill>
            <a:srgbClr val="92D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+mn-ea"/>
              </a:rPr>
              <a:t>연약지반처리</a:t>
            </a:r>
            <a:endParaRPr lang="ko-KR" altLang="en-US" sz="9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5536719" y="2430704"/>
            <a:ext cx="1008000" cy="180000"/>
          </a:xfrm>
          <a:prstGeom prst="roundRect">
            <a:avLst/>
          </a:prstGeom>
          <a:solidFill>
            <a:srgbClr val="00206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 err="1" smtClean="0">
                <a:latin typeface="+mn-ea"/>
              </a:rPr>
              <a:t>시점부</a:t>
            </a:r>
            <a:r>
              <a:rPr lang="ko-KR" altLang="en-US" sz="900" b="1" dirty="0" smtClean="0">
                <a:latin typeface="+mn-ea"/>
              </a:rPr>
              <a:t> </a:t>
            </a:r>
            <a:r>
              <a:rPr lang="ko-KR" altLang="en-US" sz="900" b="1" dirty="0" err="1" smtClean="0">
                <a:latin typeface="+mn-ea"/>
              </a:rPr>
              <a:t>접속교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7575338" y="2430704"/>
            <a:ext cx="576000" cy="180000"/>
          </a:xfrm>
          <a:prstGeom prst="roundRect">
            <a:avLst/>
          </a:prstGeom>
          <a:solidFill>
            <a:srgbClr val="00206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 err="1" smtClean="0">
                <a:latin typeface="+mn-ea"/>
              </a:rPr>
              <a:t>주경간교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8320017" y="2430704"/>
            <a:ext cx="828987" cy="180000"/>
          </a:xfrm>
          <a:prstGeom prst="roundRect">
            <a:avLst/>
          </a:prstGeom>
          <a:solidFill>
            <a:srgbClr val="00206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b="1" dirty="0" smtClean="0">
                <a:latin typeface="+mn-ea"/>
              </a:rPr>
              <a:t>종점부접속교</a:t>
            </a:r>
            <a:endParaRPr lang="ko-KR" altLang="en-US" sz="9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11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44" y="761605"/>
            <a:ext cx="9575981" cy="5492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169459" y="128197"/>
            <a:ext cx="3339907" cy="432758"/>
          </a:xfrm>
          <a:prstGeom prst="rect">
            <a:avLst/>
          </a:prstGeom>
          <a:noFill/>
        </p:spPr>
        <p:txBody>
          <a:bodyPr wrap="square" lIns="69274" tIns="6927" rIns="23091" bIns="6927" anchor="ctr" anchorCtr="0">
            <a:spAutoFit/>
          </a:bodyPr>
          <a:lstStyle/>
          <a:p>
            <a:pPr defTabSz="80464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별첨</a:t>
            </a:r>
            <a:r>
              <a:rPr kumimoji="0" lang="en-US" altLang="ko-KR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1. </a:t>
            </a:r>
            <a:r>
              <a:rPr lang="ko-KR" altLang="en-US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조감도</a:t>
            </a:r>
            <a:r>
              <a:rPr lang="en-US" altLang="ko-KR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(</a:t>
            </a:r>
            <a:r>
              <a:rPr lang="ko-KR" altLang="en-US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교량 </a:t>
            </a:r>
            <a:r>
              <a:rPr lang="ko-KR" altLang="en-US" sz="1814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횡단구간</a:t>
            </a:r>
            <a:r>
              <a:rPr lang="en-US" altLang="ko-KR" sz="1814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ea typeface="맑은 고딕" panose="020B0503020000020004" pitchFamily="50" charset="-127"/>
              </a:rPr>
              <a:t>)</a:t>
            </a:r>
            <a:endParaRPr kumimoji="0" lang="ko-KR" altLang="en-US" sz="1814" b="1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  <a:ea typeface="맑은 고딕" panose="020B0503020000020004" pitchFamily="50" charset="-127"/>
            </a:endParaRPr>
          </a:p>
        </p:txBody>
      </p:sp>
      <p:sp>
        <p:nvSpPr>
          <p:cNvPr id="41" name="실행 단추: 앞으로 또는 다음 40">
            <a:hlinkClick r:id="" action="ppaction://noaction" highlightClick="1"/>
          </p:cNvPr>
          <p:cNvSpPr/>
          <p:nvPr/>
        </p:nvSpPr>
        <p:spPr>
          <a:xfrm rot="10800000">
            <a:off x="9443387" y="344575"/>
            <a:ext cx="216000" cy="180000"/>
          </a:xfrm>
          <a:prstGeom prst="actionButtonForwardNex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9096725" y="2843668"/>
            <a:ext cx="562662" cy="2160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</a:rPr>
              <a:t>차량기지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87404" y="2771668"/>
            <a:ext cx="1205928" cy="360000"/>
          </a:xfrm>
          <a:prstGeom prst="wedgeRoundRectCallout">
            <a:avLst>
              <a:gd name="adj1" fmla="val 54010"/>
              <a:gd name="adj2" fmla="val -99053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ea"/>
              </a:rPr>
              <a:t>제</a:t>
            </a:r>
            <a:r>
              <a:rPr lang="en-US" altLang="ko-KR" sz="1000" b="1" dirty="0">
                <a:solidFill>
                  <a:schemeClr val="bg1"/>
                </a:solidFill>
                <a:latin typeface="+mj-ea"/>
              </a:rPr>
              <a:t>3</a:t>
            </a:r>
            <a:r>
              <a:rPr lang="ko-KR" altLang="en-US" sz="1000" b="1" dirty="0">
                <a:solidFill>
                  <a:schemeClr val="bg1"/>
                </a:solidFill>
                <a:latin typeface="+mj-ea"/>
              </a:rPr>
              <a:t>경인고속도로</a:t>
            </a:r>
            <a:endParaRPr lang="en-US" altLang="ko-KR" sz="1000" b="1" dirty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ko-KR" altLang="en-US" sz="1000" b="1" dirty="0">
                <a:solidFill>
                  <a:srgbClr val="FF0000"/>
                </a:solidFill>
                <a:latin typeface="+mj-ea"/>
              </a:rPr>
              <a:t>왕복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</a:rPr>
              <a:t>9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</a:rPr>
              <a:t>차로</a:t>
            </a:r>
            <a:endParaRPr lang="en-US" altLang="ko-KR" sz="10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2" name="모서리가 둥근 사각형 설명선 41"/>
          <p:cNvSpPr/>
          <p:nvPr/>
        </p:nvSpPr>
        <p:spPr>
          <a:xfrm>
            <a:off x="5785776" y="1985487"/>
            <a:ext cx="1204152" cy="360000"/>
          </a:xfrm>
          <a:prstGeom prst="wedgeRoundRectCallout">
            <a:avLst>
              <a:gd name="adj1" fmla="val 35995"/>
              <a:gd name="adj2" fmla="val 110800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+mj-ea"/>
              </a:rPr>
              <a:t>차량기지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+mj-ea"/>
              </a:rPr>
              <a:t>진입선</a:t>
            </a:r>
            <a:endParaRPr lang="en-US" altLang="ko-KR" sz="1000" b="1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+mj-ea"/>
              </a:rPr>
              <a:t>복선</a:t>
            </a:r>
            <a:r>
              <a:rPr lang="en-US" altLang="ko-KR" sz="1000" b="1" dirty="0" smtClean="0">
                <a:solidFill>
                  <a:srgbClr val="FF0000"/>
                </a:solidFill>
                <a:latin typeface="+mj-ea"/>
              </a:rPr>
              <a:t>, 12.5m</a:t>
            </a:r>
            <a:endParaRPr lang="en-US" altLang="ko-KR" sz="10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3" name="모서리가 둥근 사각형 설명선 42"/>
          <p:cNvSpPr/>
          <p:nvPr/>
        </p:nvSpPr>
        <p:spPr>
          <a:xfrm>
            <a:off x="8484589" y="3833539"/>
            <a:ext cx="1066798" cy="360000"/>
          </a:xfrm>
          <a:prstGeom prst="wedgeRoundRectCallout">
            <a:avLst>
              <a:gd name="adj1" fmla="val -36119"/>
              <a:gd name="adj2" fmla="val -162683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 smtClean="0">
                <a:solidFill>
                  <a:schemeClr val="bg1"/>
                </a:solidFill>
                <a:latin typeface="+mj-ea"/>
              </a:rPr>
              <a:t>서해안로</a:t>
            </a:r>
            <a:endParaRPr lang="en-US" altLang="ko-KR" sz="1000" b="1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+mj-ea"/>
              </a:rPr>
              <a:t>왕복 </a:t>
            </a:r>
            <a:r>
              <a:rPr lang="en-US" altLang="ko-KR" sz="1000" b="1" dirty="0" smtClean="0">
                <a:solidFill>
                  <a:srgbClr val="FF0000"/>
                </a:solidFill>
                <a:latin typeface="+mj-ea"/>
              </a:rPr>
              <a:t>10</a:t>
            </a:r>
            <a:r>
              <a:rPr lang="ko-KR" altLang="en-US" sz="1000" b="1" dirty="0" smtClean="0">
                <a:solidFill>
                  <a:srgbClr val="FF0000"/>
                </a:solidFill>
                <a:latin typeface="+mj-ea"/>
              </a:rPr>
              <a:t>차로</a:t>
            </a:r>
            <a:endParaRPr lang="en-US" altLang="ko-KR" sz="10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4" name="모서리가 둥근 사각형 설명선 43"/>
          <p:cNvSpPr/>
          <p:nvPr/>
        </p:nvSpPr>
        <p:spPr>
          <a:xfrm>
            <a:off x="8475708" y="2131058"/>
            <a:ext cx="1075679" cy="360000"/>
          </a:xfrm>
          <a:prstGeom prst="wedgeRoundRectCallout">
            <a:avLst>
              <a:gd name="adj1" fmla="val -54391"/>
              <a:gd name="adj2" fmla="val 83760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  <a:latin typeface="+mj-ea"/>
              </a:rPr>
              <a:t>수인선</a:t>
            </a:r>
            <a:endParaRPr lang="en-US" altLang="ko-KR" sz="1000" b="1" dirty="0" smtClean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ko-KR" altLang="en-US" sz="1000" b="1" dirty="0" smtClean="0">
                <a:solidFill>
                  <a:srgbClr val="FF0000"/>
                </a:solidFill>
                <a:latin typeface="+mj-ea"/>
              </a:rPr>
              <a:t>복선</a:t>
            </a:r>
            <a:r>
              <a:rPr lang="en-US" altLang="ko-KR" sz="1000" b="1" dirty="0" smtClean="0">
                <a:solidFill>
                  <a:srgbClr val="FF0000"/>
                </a:solidFill>
                <a:latin typeface="+mj-ea"/>
              </a:rPr>
              <a:t>, 9.8m</a:t>
            </a:r>
            <a:endParaRPr lang="en-US" altLang="ko-KR" sz="10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2431672" y="2705558"/>
            <a:ext cx="562662" cy="2160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dirty="0" err="1">
                <a:solidFill>
                  <a:schemeClr val="tx1"/>
                </a:solidFill>
              </a:rPr>
              <a:t>월곶포구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505295" y="4399990"/>
            <a:ext cx="648000" cy="2880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b="1" dirty="0">
                <a:solidFill>
                  <a:schemeClr val="tx1"/>
                </a:solidFill>
              </a:rPr>
              <a:t>체육공원 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000" b="1" dirty="0">
                <a:solidFill>
                  <a:schemeClr val="tx1"/>
                </a:solidFill>
              </a:rPr>
              <a:t>예정부지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1526875" y="1491780"/>
            <a:ext cx="4206800" cy="0"/>
          </a:xfrm>
          <a:prstGeom prst="straightConnector1">
            <a:avLst/>
          </a:prstGeom>
          <a:ln w="158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5733675" y="1491780"/>
            <a:ext cx="1308354" cy="0"/>
          </a:xfrm>
          <a:prstGeom prst="straightConnector1">
            <a:avLst/>
          </a:prstGeom>
          <a:ln w="158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7050656" y="1491780"/>
            <a:ext cx="857231" cy="0"/>
          </a:xfrm>
          <a:prstGeom prst="straightConnector1">
            <a:avLst/>
          </a:prstGeom>
          <a:ln w="158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1526875" y="1270952"/>
            <a:ext cx="0" cy="336143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7899260" y="1270952"/>
            <a:ext cx="0" cy="118649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V="1">
            <a:off x="5733675" y="1270953"/>
            <a:ext cx="0" cy="192944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 flipV="1">
            <a:off x="7042029" y="1270952"/>
            <a:ext cx="0" cy="136010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688811" y="1501137"/>
            <a:ext cx="23282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IPC </a:t>
            </a:r>
            <a:r>
              <a:rPr lang="ko-KR" altLang="en-US" sz="1100" b="1" dirty="0" err="1" smtClean="0">
                <a:solidFill>
                  <a:srgbClr val="FFFF00"/>
                </a:solidFill>
                <a:latin typeface="+mj-ea"/>
                <a:ea typeface="+mj-ea"/>
              </a:rPr>
              <a:t>거더</a:t>
            </a:r>
            <a:r>
              <a:rPr lang="en-US" altLang="ko-KR" sz="1100" b="1" dirty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endParaRPr lang="en-US" altLang="ko-KR" sz="11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(PC Beam, 300m)</a:t>
            </a:r>
            <a:endParaRPr lang="ko-KR" altLang="en-US" sz="11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65652" y="1501137"/>
            <a:ext cx="10936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DCB</a:t>
            </a:r>
            <a:r>
              <a:rPr lang="ko-KR" altLang="en-US" sz="1100" b="1" dirty="0" err="1" smtClean="0">
                <a:solidFill>
                  <a:srgbClr val="FFFF00"/>
                </a:solidFill>
                <a:latin typeface="+mj-ea"/>
                <a:ea typeface="+mj-ea"/>
              </a:rPr>
              <a:t>거더</a:t>
            </a:r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</a:p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(</a:t>
            </a:r>
            <a:r>
              <a:rPr lang="ko-KR" altLang="en-US" sz="1100" b="1" dirty="0" err="1" smtClean="0">
                <a:solidFill>
                  <a:srgbClr val="FFFF00"/>
                </a:solidFill>
                <a:latin typeface="+mj-ea"/>
                <a:ea typeface="+mj-ea"/>
              </a:rPr>
              <a:t>강교</a:t>
            </a:r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, 381m)</a:t>
            </a:r>
            <a:endParaRPr lang="ko-KR" altLang="en-US" sz="11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38918" y="1501137"/>
            <a:ext cx="85171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SEB</a:t>
            </a:r>
            <a:r>
              <a:rPr lang="ko-KR" altLang="en-US" sz="1100" b="1" dirty="0" err="1" smtClean="0">
                <a:solidFill>
                  <a:srgbClr val="FFFF00"/>
                </a:solidFill>
                <a:latin typeface="+mj-ea"/>
                <a:ea typeface="+mj-ea"/>
              </a:rPr>
              <a:t>거더</a:t>
            </a:r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</a:p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(</a:t>
            </a:r>
            <a:r>
              <a:rPr lang="ko-KR" altLang="en-US" sz="1100" b="1" dirty="0" err="1" smtClean="0">
                <a:solidFill>
                  <a:srgbClr val="FFFF00"/>
                </a:solidFill>
                <a:latin typeface="+mj-ea"/>
                <a:ea typeface="+mj-ea"/>
              </a:rPr>
              <a:t>강교</a:t>
            </a:r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, 305m)</a:t>
            </a:r>
            <a:endParaRPr lang="ko-KR" altLang="en-US" sz="11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37804" y="1085023"/>
            <a:ext cx="137022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0000FF"/>
                </a:solidFill>
                <a:latin typeface="+mj-ea"/>
                <a:ea typeface="+mj-ea"/>
              </a:rPr>
              <a:t>Span</a:t>
            </a:r>
          </a:p>
          <a:p>
            <a:pPr algn="ctr"/>
            <a:r>
              <a:rPr lang="en-US" altLang="ko-KR" sz="1300" b="1" dirty="0" smtClean="0">
                <a:solidFill>
                  <a:srgbClr val="0000FF"/>
                </a:solidFill>
                <a:latin typeface="+mj-ea"/>
                <a:ea typeface="+mj-ea"/>
              </a:rPr>
              <a:t>1~6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74019" y="1085023"/>
            <a:ext cx="85281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0000FF"/>
                </a:solidFill>
                <a:latin typeface="+mj-ea"/>
                <a:ea typeface="+mj-ea"/>
              </a:rPr>
              <a:t>Span </a:t>
            </a:r>
          </a:p>
          <a:p>
            <a:pPr algn="ctr"/>
            <a:r>
              <a:rPr lang="en-US" altLang="ko-KR" sz="1300" b="1" dirty="0" smtClean="0">
                <a:solidFill>
                  <a:srgbClr val="0000FF"/>
                </a:solidFill>
                <a:latin typeface="+mj-ea"/>
                <a:ea typeface="+mj-ea"/>
              </a:rPr>
              <a:t>7~12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00556" y="1085023"/>
            <a:ext cx="71910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0000FF"/>
                </a:solidFill>
                <a:latin typeface="+mj-ea"/>
                <a:ea typeface="+mj-ea"/>
              </a:rPr>
              <a:t>Span </a:t>
            </a:r>
          </a:p>
          <a:p>
            <a:pPr algn="ctr"/>
            <a:r>
              <a:rPr lang="en-US" altLang="ko-KR" sz="1300" b="1" dirty="0" smtClean="0">
                <a:solidFill>
                  <a:srgbClr val="0000FF"/>
                </a:solidFill>
                <a:latin typeface="+mj-ea"/>
                <a:ea typeface="+mj-ea"/>
              </a:rPr>
              <a:t>13~18</a:t>
            </a:r>
          </a:p>
        </p:txBody>
      </p:sp>
    </p:spTree>
    <p:extLst>
      <p:ext uri="{BB962C8B-B14F-4D97-AF65-F5344CB8AC3E}">
        <p14:creationId xmlns:p14="http://schemas.microsoft.com/office/powerpoint/2010/main" val="34287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13121</TotalTime>
  <Words>231</Words>
  <Application>Microsoft Office PowerPoint</Application>
  <PresentationFormat>A4 용지(210x297mm)</PresentationFormat>
  <Paragraphs>56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HY견고딕</vt:lpstr>
      <vt:lpstr>맑은 고딕</vt:lpstr>
      <vt:lpstr>조선일보명조</vt:lpstr>
      <vt:lpstr>Arial</vt:lpstr>
      <vt:lpstr>Calibri</vt:lpstr>
      <vt:lpstr>Calibri Light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gs</dc:creator>
  <cp:lastModifiedBy>kmkim07@gsenc.com</cp:lastModifiedBy>
  <cp:revision>491</cp:revision>
  <cp:lastPrinted>2021-01-12T04:37:59Z</cp:lastPrinted>
  <dcterms:created xsi:type="dcterms:W3CDTF">2019-05-10T01:07:09Z</dcterms:created>
  <dcterms:modified xsi:type="dcterms:W3CDTF">2022-01-25T01:47:46Z</dcterms:modified>
</cp:coreProperties>
</file>