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90" autoAdjust="0"/>
    <p:restoredTop sz="94660"/>
  </p:normalViewPr>
  <p:slideViewPr>
    <p:cSldViewPr snapToGrid="0">
      <p:cViewPr>
        <p:scale>
          <a:sx n="75" d="100"/>
          <a:sy n="75" d="100"/>
        </p:scale>
        <p:origin x="143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37624-66C0-48EB-BC1A-200986C5FA9E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AF9B4-14B7-4217-A10E-D3B477FE6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109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AF9B4-14B7-4217-A10E-D3B477FE6DF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06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DC07-DD88-431A-8E88-2ED97AAA74C2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5D5-D682-4FA8-BB8A-485AAEFC10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25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DC07-DD88-431A-8E88-2ED97AAA74C2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5D5-D682-4FA8-BB8A-485AAEFC10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93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DC07-DD88-431A-8E88-2ED97AAA74C2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5D5-D682-4FA8-BB8A-485AAEFC10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311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DC07-DD88-431A-8E88-2ED97AAA74C2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5D5-D682-4FA8-BB8A-485AAEFC10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89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DC07-DD88-431A-8E88-2ED97AAA74C2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5D5-D682-4FA8-BB8A-485AAEFC10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7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DC07-DD88-431A-8E88-2ED97AAA74C2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5D5-D682-4FA8-BB8A-485AAEFC10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529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DC07-DD88-431A-8E88-2ED97AAA74C2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5D5-D682-4FA8-BB8A-485AAEFC10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33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DC07-DD88-431A-8E88-2ED97AAA74C2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5D5-D682-4FA8-BB8A-485AAEFC10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17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DC07-DD88-431A-8E88-2ED97AAA74C2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5D5-D682-4FA8-BB8A-485AAEFC10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DC07-DD88-431A-8E88-2ED97AAA74C2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5D5-D682-4FA8-BB8A-485AAEFC10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4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DC07-DD88-431A-8E88-2ED97AAA74C2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5D5-D682-4FA8-BB8A-485AAEFC10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97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4DC07-DD88-431A-8E88-2ED97AAA74C2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155D5-D682-4FA8-BB8A-485AAEFC10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35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119" y="431894"/>
            <a:ext cx="645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삼양건설산업㈜ 채용 안내서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022" y="1261664"/>
            <a:ext cx="39996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정규직 </a:t>
            </a:r>
            <a:r>
              <a:rPr lang="ko-KR" altLang="en-US" sz="1400" b="1" dirty="0"/>
              <a:t>건축시공 관리자 </a:t>
            </a:r>
            <a:r>
              <a:rPr lang="en-US" altLang="ko-KR" sz="1400" b="1" dirty="0"/>
              <a:t>/ </a:t>
            </a:r>
            <a:r>
              <a:rPr lang="ko-KR" altLang="en-US" sz="1400" b="1" dirty="0"/>
              <a:t>안전관리자 모집공고 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1. </a:t>
            </a:r>
            <a:r>
              <a:rPr lang="ko-KR" altLang="en-US" sz="1400" b="1" dirty="0" smtClean="0"/>
              <a:t>모집인원 및 응시자격</a:t>
            </a:r>
            <a:endParaRPr lang="ko-KR" altLang="en-US" sz="1400" b="1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41817"/>
              </p:ext>
            </p:extLst>
          </p:nvPr>
        </p:nvGraphicFramePr>
        <p:xfrm>
          <a:off x="400929" y="1875050"/>
          <a:ext cx="6096852" cy="135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171">
                  <a:extLst>
                    <a:ext uri="{9D8B030D-6E8A-4147-A177-3AD203B41FA5}">
                      <a16:colId xmlns:a16="http://schemas.microsoft.com/office/drawing/2014/main" val="192149944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165517533"/>
                    </a:ext>
                  </a:extLst>
                </a:gridCol>
                <a:gridCol w="3154506">
                  <a:extLst>
                    <a:ext uri="{9D8B030D-6E8A-4147-A177-3AD203B41FA5}">
                      <a16:colId xmlns:a16="http://schemas.microsoft.com/office/drawing/2014/main" val="1979243960"/>
                    </a:ext>
                  </a:extLst>
                </a:gridCol>
              </a:tblGrid>
              <a:tr h="28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모집부문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인원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자격요건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88840"/>
                  </a:ext>
                </a:extLst>
              </a:tr>
              <a:tr h="464008">
                <a:tc>
                  <a:txBody>
                    <a:bodyPr/>
                    <a:lstStyle/>
                    <a:p>
                      <a:pPr algn="ctr" latinLnBrk="1"/>
                      <a:endParaRPr lang="en-US" altLang="ko-KR" sz="800" dirty="0" smtClean="0"/>
                    </a:p>
                    <a:p>
                      <a:pPr algn="ctr" latinLnBrk="1"/>
                      <a:r>
                        <a:rPr lang="ko-KR" altLang="en-US" sz="1100" dirty="0" smtClean="0"/>
                        <a:t>건축시공 관리자 </a:t>
                      </a:r>
                      <a:endParaRPr lang="en-US" altLang="ko-K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700" dirty="0" smtClean="0"/>
                    </a:p>
                    <a:p>
                      <a:pPr algn="ctr" latinLnBrk="1"/>
                      <a:r>
                        <a:rPr lang="en-US" altLang="ko-KR" sz="1100" dirty="0" smtClean="0"/>
                        <a:t>0</a:t>
                      </a:r>
                      <a:r>
                        <a:rPr lang="ko-KR" altLang="en-US" sz="1100" dirty="0" smtClean="0"/>
                        <a:t>명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/>
                        <a:t>건축</a:t>
                      </a:r>
                      <a:r>
                        <a:rPr lang="en-US" altLang="ko-KR" sz="1100" dirty="0" smtClean="0"/>
                        <a:t>/</a:t>
                      </a:r>
                      <a:r>
                        <a:rPr lang="ko-KR" altLang="en-US" sz="1100" dirty="0" smtClean="0"/>
                        <a:t>토목</a:t>
                      </a:r>
                      <a:r>
                        <a:rPr lang="en-US" altLang="ko-KR" sz="1100" dirty="0" smtClean="0"/>
                        <a:t>/</a:t>
                      </a:r>
                      <a:r>
                        <a:rPr lang="ko-KR" altLang="en-US" sz="1100" dirty="0" smtClean="0"/>
                        <a:t>조경</a:t>
                      </a:r>
                      <a:r>
                        <a:rPr lang="en-US" altLang="ko-KR" sz="1100" dirty="0" smtClean="0"/>
                        <a:t>/</a:t>
                      </a:r>
                      <a:r>
                        <a:rPr lang="ko-KR" altLang="en-US" sz="1100" dirty="0" smtClean="0"/>
                        <a:t>도시공학 </a:t>
                      </a:r>
                      <a:endParaRPr lang="en-US" altLang="ko-KR" sz="1100" dirty="0" smtClean="0"/>
                    </a:p>
                    <a:p>
                      <a:pPr latinLnBrk="1"/>
                      <a:r>
                        <a:rPr lang="ko-KR" altLang="en-US" sz="1100" dirty="0" smtClean="0"/>
                        <a:t>해당 직무 근무경험</a:t>
                      </a:r>
                      <a:r>
                        <a:rPr lang="en-US" altLang="ko-KR" sz="1100" dirty="0" smtClean="0"/>
                        <a:t>, </a:t>
                      </a:r>
                      <a:r>
                        <a:rPr lang="ko-KR" altLang="en-US" sz="1100" dirty="0" smtClean="0"/>
                        <a:t>자격증 소지자 우대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902054"/>
                  </a:ext>
                </a:extLst>
              </a:tr>
              <a:tr h="557051">
                <a:tc>
                  <a:txBody>
                    <a:bodyPr/>
                    <a:lstStyle/>
                    <a:p>
                      <a:pPr algn="ctr" latinLnBrk="1"/>
                      <a:endParaRPr lang="en-US" altLang="ko-KR" sz="105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안전관리자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100" dirty="0" smtClean="0"/>
                        <a:t>0</a:t>
                      </a:r>
                      <a:r>
                        <a:rPr lang="ko-KR" altLang="en-US" sz="1100" dirty="0" smtClean="0"/>
                        <a:t>명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/>
                        <a:t>건축</a:t>
                      </a:r>
                      <a:r>
                        <a:rPr lang="en-US" altLang="ko-KR" sz="1100" dirty="0" smtClean="0"/>
                        <a:t>/</a:t>
                      </a:r>
                      <a:r>
                        <a:rPr lang="ko-KR" altLang="en-US" sz="1100" dirty="0" smtClean="0"/>
                        <a:t>토목</a:t>
                      </a:r>
                      <a:r>
                        <a:rPr lang="en-US" altLang="ko-KR" sz="1100" dirty="0" smtClean="0"/>
                        <a:t>/</a:t>
                      </a:r>
                      <a:r>
                        <a:rPr lang="ko-KR" altLang="en-US" sz="1100" dirty="0" smtClean="0"/>
                        <a:t>조경</a:t>
                      </a:r>
                      <a:r>
                        <a:rPr lang="en-US" altLang="ko-KR" sz="1100" dirty="0" smtClean="0"/>
                        <a:t>/</a:t>
                      </a:r>
                      <a:r>
                        <a:rPr lang="ko-KR" altLang="en-US" sz="1100" dirty="0" smtClean="0"/>
                        <a:t>도시공학</a:t>
                      </a:r>
                      <a:endParaRPr lang="en-US" altLang="ko-KR" sz="1100" dirty="0" smtClean="0"/>
                    </a:p>
                    <a:p>
                      <a:pPr latinLnBrk="1"/>
                      <a:r>
                        <a:rPr lang="ko-KR" altLang="en-US" sz="1100" dirty="0" smtClean="0"/>
                        <a:t>해당</a:t>
                      </a:r>
                      <a:r>
                        <a:rPr lang="ko-KR" altLang="en-US" sz="1100" baseline="0" dirty="0" smtClean="0"/>
                        <a:t> 직무 근무경험</a:t>
                      </a:r>
                      <a:endParaRPr lang="en-US" altLang="ko-KR" sz="1100" baseline="0" dirty="0" smtClean="0"/>
                    </a:p>
                    <a:p>
                      <a:pPr latinLnBrk="1"/>
                      <a:r>
                        <a:rPr lang="ko-KR" altLang="en-US" sz="1100" baseline="0" dirty="0" smtClean="0"/>
                        <a:t>안전관련 자격증 필수 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8005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0928" y="3316324"/>
            <a:ext cx="3599571" cy="38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/>
              <a:t>2. </a:t>
            </a:r>
            <a:r>
              <a:rPr lang="ko-KR" altLang="en-US" sz="1400" b="1" dirty="0" smtClean="0"/>
              <a:t>근무조건 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119" y="3647088"/>
            <a:ext cx="65228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정규직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수습기간</a:t>
            </a:r>
            <a:r>
              <a:rPr lang="en-US" altLang="ko-KR" sz="1200" dirty="0" smtClean="0"/>
              <a:t>) -3</a:t>
            </a:r>
            <a:r>
              <a:rPr lang="ko-KR" altLang="en-US" sz="1200" dirty="0" smtClean="0"/>
              <a:t>개월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근무 일시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스케줄 근무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209</a:t>
            </a:r>
            <a:r>
              <a:rPr lang="ko-KR" altLang="en-US" sz="1200" dirty="0" smtClean="0"/>
              <a:t>시간 기준</a:t>
            </a:r>
            <a:r>
              <a:rPr lang="en-US" altLang="ko-KR" sz="1200" dirty="0" smtClean="0"/>
              <a:t>) – </a:t>
            </a:r>
            <a:r>
              <a:rPr lang="ko-KR" altLang="en-US" sz="1200" dirty="0" smtClean="0"/>
              <a:t>현장 상황에 따라 스케줄 변동 가능성</a:t>
            </a:r>
            <a:endParaRPr lang="en-US" altLang="ko-KR" sz="12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근무 지역 </a:t>
            </a:r>
            <a:r>
              <a:rPr lang="en-US" altLang="ko-KR" sz="1200" dirty="0" smtClean="0"/>
              <a:t>: (</a:t>
            </a:r>
            <a:r>
              <a:rPr lang="ko-KR" altLang="en-US" sz="1200" dirty="0" smtClean="0"/>
              <a:t>본사</a:t>
            </a:r>
            <a:r>
              <a:rPr lang="en-US" altLang="ko-KR" sz="1200" dirty="0" smtClean="0"/>
              <a:t>) </a:t>
            </a:r>
            <a:r>
              <a:rPr lang="ko-KR" altLang="en-US" sz="1200" dirty="0" smtClean="0"/>
              <a:t>서울 서초구 양재동 </a:t>
            </a:r>
            <a:r>
              <a:rPr lang="en-US" altLang="ko-KR" sz="1200" dirty="0" smtClean="0"/>
              <a:t>324-1 </a:t>
            </a:r>
            <a:r>
              <a:rPr lang="ko-KR" altLang="en-US" sz="1200" dirty="0" err="1" smtClean="0"/>
              <a:t>베델회관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4</a:t>
            </a:r>
            <a:r>
              <a:rPr lang="ko-KR" altLang="en-US" sz="1200" dirty="0" smtClean="0"/>
              <a:t>층 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                          </a:t>
            </a:r>
            <a:r>
              <a:rPr lang="ko-KR" altLang="en-US" sz="1200" dirty="0" smtClean="0"/>
              <a:t>신분당선 양재시민의숲 에서 </a:t>
            </a:r>
            <a:r>
              <a:rPr lang="en-US" altLang="ko-KR" sz="1200" dirty="0" smtClean="0"/>
              <a:t>500m </a:t>
            </a:r>
            <a:r>
              <a:rPr lang="ko-KR" altLang="en-US" sz="1200" dirty="0" smtClean="0"/>
              <a:t>이내</a:t>
            </a:r>
            <a:endParaRPr lang="en-US" altLang="ko-KR" sz="12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배정 현장에 따라 근무지 변동 가능성</a:t>
            </a:r>
            <a:endParaRPr lang="en-US" altLang="ko-KR" sz="1200" dirty="0" smtClean="0"/>
          </a:p>
          <a:p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0928" y="5532967"/>
            <a:ext cx="6522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/>
              <a:t>건축시공 관리자 </a:t>
            </a: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 - </a:t>
            </a:r>
            <a:r>
              <a:rPr lang="ko-KR" altLang="en-US" sz="1200" dirty="0" smtClean="0"/>
              <a:t>현장관리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공정 및 공기 관리</a:t>
            </a:r>
            <a:r>
              <a:rPr lang="en-US" altLang="ko-KR" sz="1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현장 일용근로자 관리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sz="1200" b="1" dirty="0" smtClean="0"/>
              <a:t>안전관리자</a:t>
            </a:r>
            <a:endParaRPr lang="en-US" altLang="ko-KR" sz="1200" b="1" dirty="0" smtClean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안전관리 업무 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*</a:t>
            </a:r>
            <a:r>
              <a:rPr lang="ko-KR" altLang="en-US" sz="1200" dirty="0" smtClean="0"/>
              <a:t>안전관리자는 자격증 필수 </a:t>
            </a:r>
            <a:r>
              <a:rPr lang="en-US" altLang="ko-KR" sz="1200" dirty="0" smtClean="0"/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8023" y="5148406"/>
            <a:ext cx="35995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/>
              <a:t>3. </a:t>
            </a:r>
            <a:r>
              <a:rPr lang="ko-KR" altLang="en-US" sz="1400" b="1" dirty="0" smtClean="0"/>
              <a:t>담당 업무</a:t>
            </a:r>
            <a:endParaRPr lang="ko-KR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8022" y="7653968"/>
            <a:ext cx="6522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기숙사 운영</a:t>
            </a:r>
            <a:endParaRPr lang="en-US" altLang="ko-KR" sz="12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직원대출제도 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장기근속자 포상</a:t>
            </a:r>
            <a:endParaRPr lang="en-US" altLang="ko-KR" sz="12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우수사원포상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명절선물</a:t>
            </a:r>
            <a:r>
              <a:rPr lang="en-US" altLang="ko-KR" sz="1200" dirty="0" smtClean="0"/>
              <a:t>/</a:t>
            </a:r>
            <a:r>
              <a:rPr lang="ko-KR" altLang="en-US" sz="1200" dirty="0" err="1" smtClean="0"/>
              <a:t>귀향비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창립일 선물 지급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직무능력향상교육</a:t>
            </a:r>
            <a:endParaRPr lang="en-US" altLang="ko-KR" sz="12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아침 </a:t>
            </a:r>
            <a:r>
              <a:rPr lang="en-US" altLang="ko-KR" sz="1200" dirty="0" smtClean="0"/>
              <a:t>~ </a:t>
            </a:r>
            <a:r>
              <a:rPr lang="ko-KR" altLang="en-US" sz="1200" dirty="0" smtClean="0"/>
              <a:t>저녁 식사 제공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유니폼 지급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사무용품 지급 </a:t>
            </a:r>
            <a:endParaRPr lang="en-US" altLang="ko-KR" sz="12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근로자의 날 휴무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포상휴가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산전 후 휴가</a:t>
            </a:r>
            <a:r>
              <a:rPr lang="en-US" altLang="ko-KR" sz="1200" dirty="0" smtClean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8022" y="7303093"/>
            <a:ext cx="3599571" cy="38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/>
              <a:t>4. </a:t>
            </a:r>
            <a:r>
              <a:rPr lang="ko-KR" altLang="en-US" sz="1400" b="1" dirty="0" smtClean="0"/>
              <a:t>복리후생 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7734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1487"/>
            <a:ext cx="542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회사 소개 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7850" y="613152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삼양건설산업㈜ </a:t>
            </a:r>
            <a:endParaRPr lang="en-US" altLang="ko-KR" sz="1400" dirty="0" smtClean="0"/>
          </a:p>
          <a:p>
            <a:pPr algn="ctr"/>
            <a:r>
              <a:rPr lang="en-US" altLang="ko-KR" sz="1400" dirty="0" smtClean="0"/>
              <a:t>SAMYANG CONSTRUCTION </a:t>
            </a:r>
          </a:p>
          <a:p>
            <a:pPr algn="r"/>
            <a:r>
              <a:rPr lang="ko-KR" altLang="en-US" sz="1200" dirty="0" smtClean="0"/>
              <a:t>설립일 </a:t>
            </a:r>
            <a:r>
              <a:rPr lang="en-US" altLang="ko-KR" sz="1200" dirty="0" smtClean="0"/>
              <a:t>: 1972</a:t>
            </a:r>
            <a:r>
              <a:rPr lang="ko-KR" altLang="en-US" sz="1200" dirty="0" smtClean="0"/>
              <a:t>년 </a:t>
            </a:r>
            <a:endParaRPr lang="ko-KR" altLang="en-US" sz="1200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02432"/>
              </p:ext>
            </p:extLst>
          </p:nvPr>
        </p:nvGraphicFramePr>
        <p:xfrm>
          <a:off x="450850" y="1511538"/>
          <a:ext cx="6070600" cy="8237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565">
                  <a:extLst>
                    <a:ext uri="{9D8B030D-6E8A-4147-A177-3AD203B41FA5}">
                      <a16:colId xmlns:a16="http://schemas.microsoft.com/office/drawing/2014/main" val="1764791303"/>
                    </a:ext>
                  </a:extLst>
                </a:gridCol>
                <a:gridCol w="4741035">
                  <a:extLst>
                    <a:ext uri="{9D8B030D-6E8A-4147-A177-3AD203B41FA5}">
                      <a16:colId xmlns:a16="http://schemas.microsoft.com/office/drawing/2014/main" val="826467046"/>
                    </a:ext>
                  </a:extLst>
                </a:gridCol>
              </a:tblGrid>
              <a:tr h="515541">
                <a:tc>
                  <a:txBody>
                    <a:bodyPr/>
                    <a:lstStyle/>
                    <a:p>
                      <a:pPr algn="ctr" latinLnBrk="1"/>
                      <a:endParaRPr lang="en-US" altLang="ko-KR" sz="800" dirty="0" smtClean="0"/>
                    </a:p>
                    <a:p>
                      <a:pPr algn="ctr" latinLnBrk="1"/>
                      <a:r>
                        <a:rPr lang="ko-KR" altLang="en-US" sz="1350" dirty="0" smtClean="0"/>
                        <a:t>공사 종류</a:t>
                      </a:r>
                      <a:endParaRPr lang="ko-KR" altLang="en-US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800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사 업 명 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총 </a:t>
                      </a:r>
                      <a:r>
                        <a:rPr lang="en-US" altLang="ko-KR" dirty="0" smtClean="0"/>
                        <a:t>500</a:t>
                      </a:r>
                      <a:r>
                        <a:rPr lang="ko-KR" altLang="en-US" dirty="0" smtClean="0"/>
                        <a:t>여건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981445"/>
                  </a:ext>
                </a:extLst>
              </a:tr>
              <a:tr h="1788819"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근린생활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업무시설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(30</a:t>
                      </a:r>
                      <a:r>
                        <a:rPr lang="ko-KR" altLang="en-US" dirty="0" smtClean="0"/>
                        <a:t>여건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200" b="0" kern="100" dirty="0" err="1" smtClean="0">
                          <a:effectLst/>
                        </a:rPr>
                        <a:t>새롬프라자</a:t>
                      </a:r>
                      <a:r>
                        <a:rPr lang="en-US" altLang="ko-KR" sz="12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구월동</a:t>
                      </a:r>
                      <a:r>
                        <a:rPr lang="ko-KR" altLang="ko-KR" sz="1200" b="0" kern="100" dirty="0" smtClean="0">
                          <a:effectLst/>
                        </a:rPr>
                        <a:t> 메디컬센터</a:t>
                      </a:r>
                      <a:r>
                        <a:rPr lang="en-US" altLang="ko-KR" sz="12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200" b="0" kern="100" dirty="0" smtClean="0">
                          <a:effectLst/>
                        </a:rPr>
                        <a:t>평화방송 및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신문사공사</a:t>
                      </a:r>
                      <a:endParaRPr lang="ko-KR" altLang="ko-KR" sz="1200" b="0" kern="100" dirty="0" smtClean="0">
                        <a:effectLst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200" b="0" kern="100" dirty="0" err="1" smtClean="0">
                          <a:effectLst/>
                        </a:rPr>
                        <a:t>베델회관</a:t>
                      </a:r>
                      <a:r>
                        <a:rPr lang="ko-KR" altLang="ko-KR" sz="1200" b="0" kern="100" dirty="0" smtClean="0">
                          <a:effectLst/>
                        </a:rPr>
                        <a:t> 신축</a:t>
                      </a:r>
                      <a:r>
                        <a:rPr lang="en-US" altLang="ko-KR" sz="12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삼선공업</a:t>
                      </a:r>
                      <a:r>
                        <a:rPr lang="ko-KR" altLang="ko-KR" sz="1200" b="0" kern="100" dirty="0" smtClean="0">
                          <a:effectLst/>
                        </a:rPr>
                        <a:t> 전주공장</a:t>
                      </a:r>
                      <a:r>
                        <a:rPr lang="en-US" altLang="ko-KR" sz="12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조양빌딩</a:t>
                      </a:r>
                      <a:r>
                        <a:rPr lang="en-US" altLang="ko-KR" sz="12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태웅빌딩</a:t>
                      </a:r>
                      <a:endParaRPr lang="ko-KR" altLang="ko-KR" sz="1200" b="0" kern="100" dirty="0" smtClean="0">
                        <a:effectLst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200" b="0" kern="100" dirty="0" err="1" smtClean="0">
                          <a:effectLst/>
                        </a:rPr>
                        <a:t>목포상동</a:t>
                      </a:r>
                      <a:r>
                        <a:rPr lang="en-US" altLang="ko-KR" sz="1200" b="0" kern="100" dirty="0" smtClean="0">
                          <a:effectLst/>
                        </a:rPr>
                        <a:t>835</a:t>
                      </a:r>
                      <a:r>
                        <a:rPr lang="ko-KR" altLang="ko-KR" sz="1200" b="0" kern="100" dirty="0" smtClean="0">
                          <a:effectLst/>
                        </a:rPr>
                        <a:t>빌딩</a:t>
                      </a:r>
                      <a:r>
                        <a:rPr lang="en-US" altLang="ko-KR" sz="12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해안건축</a:t>
                      </a:r>
                      <a:r>
                        <a:rPr lang="ko-KR" altLang="ko-KR" sz="1200" b="0" kern="100" dirty="0" smtClean="0">
                          <a:effectLst/>
                        </a:rPr>
                        <a:t>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신사옥</a:t>
                      </a:r>
                      <a:r>
                        <a:rPr lang="en-US" altLang="ko-KR" sz="12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경암</a:t>
                      </a:r>
                      <a:r>
                        <a:rPr lang="ko-KR" altLang="ko-KR" sz="1200" b="0" kern="100" dirty="0" smtClean="0">
                          <a:effectLst/>
                        </a:rPr>
                        <a:t> 문화재단사옥</a:t>
                      </a:r>
                      <a:r>
                        <a:rPr lang="en-US" altLang="ko-KR" sz="1200" b="0" kern="100" dirty="0" smtClean="0">
                          <a:effectLst/>
                        </a:rPr>
                        <a:t> </a:t>
                      </a:r>
                      <a:endParaRPr lang="ko-KR" altLang="ko-KR" sz="1200" b="0" kern="100" dirty="0" smtClean="0">
                        <a:effectLst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200" b="0" kern="100" dirty="0" smtClean="0">
                          <a:effectLst/>
                        </a:rPr>
                        <a:t>화물자동차 공제조합사옥</a:t>
                      </a:r>
                      <a:r>
                        <a:rPr lang="en-US" altLang="ko-KR" sz="1200" b="0" kern="100" dirty="0" smtClean="0">
                          <a:effectLst/>
                        </a:rPr>
                        <a:t>  / 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미아동빌딩</a:t>
                      </a:r>
                      <a:r>
                        <a:rPr lang="en-US" altLang="ko-KR" sz="1200" b="0" kern="100" dirty="0" smtClean="0">
                          <a:effectLst/>
                        </a:rPr>
                        <a:t>  / 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태성빌딩</a:t>
                      </a:r>
                      <a:r>
                        <a:rPr lang="en-US" altLang="ko-KR" sz="1200" b="0" kern="100" dirty="0" smtClean="0">
                          <a:effectLst/>
                        </a:rPr>
                        <a:t>  /  </a:t>
                      </a:r>
                      <a:r>
                        <a:rPr lang="ko-KR" altLang="ko-KR" sz="1200" b="0" kern="100" dirty="0" smtClean="0">
                          <a:effectLst/>
                        </a:rPr>
                        <a:t>필동</a:t>
                      </a:r>
                      <a:r>
                        <a:rPr lang="en-US" altLang="ko-KR" sz="1200" b="0" kern="100" dirty="0" smtClean="0">
                          <a:effectLst/>
                        </a:rPr>
                        <a:t>LSY</a:t>
                      </a:r>
                      <a:r>
                        <a:rPr lang="ko-KR" altLang="ko-KR" sz="1200" b="0" kern="100" dirty="0" smtClean="0">
                          <a:effectLst/>
                        </a:rPr>
                        <a:t>빌딩</a:t>
                      </a:r>
                      <a:r>
                        <a:rPr lang="en-US" altLang="ko-KR" sz="1200" b="0" kern="100" dirty="0" smtClean="0">
                          <a:effectLst/>
                        </a:rPr>
                        <a:t>  / 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대전대흥동</a:t>
                      </a:r>
                      <a:r>
                        <a:rPr lang="en-US" altLang="ko-KR" sz="1200" b="0" kern="100" dirty="0" smtClean="0">
                          <a:effectLst/>
                        </a:rPr>
                        <a:t>S</a:t>
                      </a:r>
                      <a:r>
                        <a:rPr lang="ko-KR" altLang="ko-KR" sz="1200" b="0" kern="100" dirty="0" smtClean="0">
                          <a:effectLst/>
                        </a:rPr>
                        <a:t>빌딩</a:t>
                      </a:r>
                      <a:r>
                        <a:rPr lang="en-US" altLang="ko-KR" sz="1200" b="0" kern="100" dirty="0" smtClean="0">
                          <a:effectLst/>
                        </a:rPr>
                        <a:t>/</a:t>
                      </a:r>
                      <a:r>
                        <a:rPr lang="en-US" altLang="ko-KR" sz="1200" b="0" kern="100" baseline="0" dirty="0" smtClean="0">
                          <a:effectLst/>
                        </a:rPr>
                        <a:t> </a:t>
                      </a:r>
                      <a:r>
                        <a:rPr lang="ko-KR" altLang="ko-KR" sz="1200" b="0" kern="100" dirty="0" smtClean="0">
                          <a:effectLst/>
                        </a:rPr>
                        <a:t>파주 재해구호 물류센터</a:t>
                      </a:r>
                      <a:r>
                        <a:rPr lang="en-US" altLang="ko-KR" sz="1200" b="0" kern="100" dirty="0" smtClean="0">
                          <a:effectLst/>
                        </a:rPr>
                        <a:t>  / 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진사리</a:t>
                      </a:r>
                      <a:r>
                        <a:rPr lang="en-US" altLang="ko-KR" sz="1200" b="0" kern="100" dirty="0" smtClean="0">
                          <a:effectLst/>
                        </a:rPr>
                        <a:t>B </a:t>
                      </a:r>
                      <a:r>
                        <a:rPr lang="ko-KR" altLang="ko-KR" sz="1200" b="0" kern="100" dirty="0" smtClean="0">
                          <a:effectLst/>
                        </a:rPr>
                        <a:t>빌딩 </a:t>
                      </a:r>
                      <a:r>
                        <a:rPr lang="en-US" altLang="ko-KR" sz="12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200" b="0" kern="100" dirty="0" smtClean="0">
                          <a:effectLst/>
                        </a:rPr>
                        <a:t>청담동 빌딩</a:t>
                      </a:r>
                      <a:r>
                        <a:rPr lang="en-US" altLang="ko-KR" sz="1200" b="0" kern="100" dirty="0" smtClean="0">
                          <a:effectLst/>
                        </a:rPr>
                        <a:t>  /  </a:t>
                      </a:r>
                      <a:r>
                        <a:rPr lang="ko-KR" altLang="ko-KR" sz="1200" b="0" kern="100" dirty="0" smtClean="0">
                          <a:effectLst/>
                        </a:rPr>
                        <a:t>고려증권 체육관</a:t>
                      </a:r>
                      <a:r>
                        <a:rPr lang="en-US" altLang="ko-KR" sz="1200" b="0" kern="100" dirty="0" smtClean="0">
                          <a:effectLst/>
                        </a:rPr>
                        <a:t> / </a:t>
                      </a:r>
                      <a:r>
                        <a:rPr lang="ko-KR" altLang="en-US" sz="1200" b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주안 지식산업센터 신축공사 </a:t>
                      </a:r>
                      <a:r>
                        <a:rPr lang="en-US" altLang="ko-KR" sz="1200" b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/ 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200" b="0" kern="100" dirty="0" smtClean="0">
                          <a:effectLst/>
                        </a:rPr>
                        <a:t> </a:t>
                      </a:r>
                      <a:r>
                        <a:rPr lang="ko-KR" altLang="en-US" sz="1200" b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청담 </a:t>
                      </a:r>
                      <a:r>
                        <a:rPr lang="ko-KR" altLang="en-US" sz="1200" b="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샹프리</a:t>
                      </a:r>
                      <a:r>
                        <a:rPr lang="ko-KR" altLang="en-US" sz="1200" b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ko-KR" altLang="en-US" sz="1200" b="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플래그십</a:t>
                      </a:r>
                      <a:r>
                        <a:rPr lang="ko-KR" altLang="en-US" sz="1200" b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altLang="ko-KR" sz="1200" b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/ </a:t>
                      </a:r>
                      <a:r>
                        <a:rPr lang="ko-KR" altLang="en-US" sz="1200" b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세곡동 주차전용빌딩</a:t>
                      </a:r>
                      <a:r>
                        <a:rPr lang="en-US" altLang="ko-KR" sz="1200" b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ko-KR" altLang="en-US" sz="1200" b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평택 </a:t>
                      </a:r>
                      <a:r>
                        <a:rPr lang="ko-KR" altLang="en-US" sz="1200" b="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모곡동지식산업센터</a:t>
                      </a:r>
                      <a:r>
                        <a:rPr lang="en-US" altLang="ko-KR" sz="1200" b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/ </a:t>
                      </a:r>
                      <a:r>
                        <a:rPr lang="ko-KR" altLang="en-US" sz="1200" b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평택 </a:t>
                      </a:r>
                      <a:r>
                        <a:rPr lang="ko-KR" altLang="en-US" sz="1200" b="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세교동</a:t>
                      </a:r>
                      <a:r>
                        <a:rPr lang="ko-KR" altLang="en-US" sz="1200" b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지식산업센터</a:t>
                      </a:r>
                      <a:r>
                        <a:rPr lang="en-US" altLang="ko-KR" sz="1200" b="0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ko-KR" altLang="ko-KR" sz="1200" kern="100" dirty="0" smtClean="0">
                          <a:effectLst/>
                        </a:rPr>
                        <a:t>등</a:t>
                      </a:r>
                      <a:r>
                        <a:rPr lang="en-US" altLang="ko-KR" sz="1200" kern="100" dirty="0" smtClean="0">
                          <a:effectLst/>
                        </a:rPr>
                        <a:t> </a:t>
                      </a:r>
                      <a:r>
                        <a:rPr lang="ko-KR" altLang="en-US" sz="1200" kern="100" dirty="0" smtClean="0">
                          <a:effectLst/>
                        </a:rPr>
                        <a:t>다수</a:t>
                      </a:r>
                      <a:endParaRPr lang="ko-KR" altLang="ko-KR" sz="1200" kern="100" dirty="0" smtClean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158079"/>
                  </a:ext>
                </a:extLst>
              </a:tr>
              <a:tr h="1802168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의료시설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(90</a:t>
                      </a:r>
                      <a:r>
                        <a:rPr lang="ko-KR" altLang="en-US" dirty="0" smtClean="0"/>
                        <a:t>여건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i="0" dirty="0" smtClean="0"/>
                        <a:t> 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순천 성 </a:t>
                      </a:r>
                      <a:r>
                        <a:rPr lang="ko-KR" altLang="ko-KR" sz="1200" b="0" i="0" kern="100" dirty="0" err="1" smtClean="0">
                          <a:effectLst/>
                        </a:rPr>
                        <a:t>가롤로병원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/  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수원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성빈센트병원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/  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대구 파티마병원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 </a:t>
                      </a:r>
                      <a:endParaRPr lang="ko-KR" altLang="ko-KR" sz="1200" b="0" i="0" kern="100" dirty="0" smtClean="0">
                        <a:effectLst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200" b="0" i="0" kern="100" dirty="0" smtClean="0">
                          <a:effectLst/>
                        </a:rPr>
                        <a:t>포항 성모병원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 /  </a:t>
                      </a:r>
                      <a:r>
                        <a:rPr lang="ko-KR" altLang="en-US" sz="1200" b="0" i="0" kern="100" baseline="0" dirty="0" smtClean="0">
                          <a:effectLst/>
                        </a:rPr>
                        <a:t>창원 파티마병원동 증축  </a:t>
                      </a:r>
                      <a:r>
                        <a:rPr lang="en-US" altLang="ko-KR" sz="1200" b="0" i="0" kern="100" baseline="0" dirty="0" smtClean="0">
                          <a:effectLst/>
                        </a:rPr>
                        <a:t>/  </a:t>
                      </a:r>
                      <a:r>
                        <a:rPr lang="ko-KR" altLang="en-US" sz="1200" b="0" i="0" kern="100" dirty="0" smtClean="0">
                          <a:effectLst/>
                        </a:rPr>
                        <a:t>부평 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성모 </a:t>
                      </a:r>
                      <a:r>
                        <a:rPr lang="ko-KR" altLang="ko-KR" sz="1200" b="0" i="0" kern="100" dirty="0" err="1" smtClean="0">
                          <a:effectLst/>
                        </a:rPr>
                        <a:t>자애병원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200" b="0" i="0" kern="100" dirty="0" smtClean="0">
                          <a:effectLst/>
                        </a:rPr>
                        <a:t>대전 성모병원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/</a:t>
                      </a:r>
                      <a:r>
                        <a:rPr lang="en-US" altLang="ko-KR" sz="1200" b="0" i="0" kern="100" baseline="0" dirty="0" smtClean="0">
                          <a:effectLst/>
                        </a:rPr>
                        <a:t>  </a:t>
                      </a:r>
                      <a:r>
                        <a:rPr lang="ko-KR" altLang="en-US" sz="1200" b="0" i="0" kern="100" dirty="0" smtClean="0">
                          <a:effectLst/>
                        </a:rPr>
                        <a:t>가톨릭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 부천성가병원</a:t>
                      </a:r>
                      <a:r>
                        <a:rPr lang="en-US" altLang="ko-KR" sz="1200" b="0" i="0" kern="100" baseline="0" dirty="0" smtClean="0">
                          <a:effectLst/>
                        </a:rPr>
                        <a:t> 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/  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전남대 류마티스병원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200" b="0" i="0" kern="100" dirty="0" smtClean="0">
                          <a:effectLst/>
                        </a:rPr>
                        <a:t>대구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의료원 라파엘 웰빙센터시립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서대문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병원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/  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대전대 천안한방병원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/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창원 성 미카엘 병원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</a:t>
                      </a:r>
                      <a:r>
                        <a:rPr lang="en-US" altLang="ko-KR" sz="1200" b="0" i="0" kern="100" baseline="0" dirty="0" smtClean="0">
                          <a:effectLst/>
                        </a:rPr>
                        <a:t>/  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광주기독병원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 /</a:t>
                      </a:r>
                      <a:r>
                        <a:rPr lang="en-US" altLang="ko-KR" sz="1200" b="0" i="0" kern="100" baseline="0" dirty="0" smtClean="0">
                          <a:effectLst/>
                        </a:rPr>
                        <a:t>  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평촌성심병원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 /  </a:t>
                      </a:r>
                      <a:r>
                        <a:rPr lang="ko-KR" altLang="en-US" sz="1200" b="0" i="0" kern="100" dirty="0" smtClean="0">
                          <a:effectLst/>
                        </a:rPr>
                        <a:t>보훈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병원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 /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청주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성모병원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</a:t>
                      </a:r>
                      <a:r>
                        <a:rPr lang="en-US" altLang="ko-KR" sz="1200" b="0" i="0" kern="100" baseline="0" dirty="0" smtClean="0">
                          <a:effectLst/>
                        </a:rPr>
                        <a:t> /  </a:t>
                      </a:r>
                      <a:r>
                        <a:rPr lang="ko-KR" altLang="en-US" sz="1200" b="0" i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여의도 성모병원 </a:t>
                      </a:r>
                      <a:r>
                        <a:rPr lang="en-US" altLang="ko-KR" sz="1200" b="0" i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BMT</a:t>
                      </a:r>
                      <a:r>
                        <a:rPr lang="ko-KR" altLang="en-US" sz="1200" b="0" i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병동 조성공사 </a:t>
                      </a:r>
                      <a:r>
                        <a:rPr lang="en-US" altLang="ko-KR" sz="1200" b="0" i="0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/  </a:t>
                      </a:r>
                      <a:r>
                        <a:rPr lang="ko-KR" altLang="en-US" sz="1200" b="0" i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노원보건소청사 내진 보강</a:t>
                      </a:r>
                      <a:r>
                        <a:rPr lang="en-US" altLang="ko-KR" sz="1200" b="0" i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, </a:t>
                      </a:r>
                      <a:r>
                        <a:rPr lang="ko-KR" altLang="en-US" sz="1200" b="0" i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건강관리센터 전기공사 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등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</a:t>
                      </a:r>
                      <a:r>
                        <a:rPr lang="ko-KR" altLang="en-US" sz="1200" b="0" i="0" kern="100" dirty="0" smtClean="0">
                          <a:effectLst/>
                        </a:rPr>
                        <a:t>다수</a:t>
                      </a:r>
                      <a:endParaRPr lang="ko-KR" altLang="ko-KR" sz="1200" b="0" i="0" kern="100" dirty="0" smtClean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546271"/>
                  </a:ext>
                </a:extLst>
              </a:tr>
              <a:tr h="1507331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공공시설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(30</a:t>
                      </a:r>
                      <a:r>
                        <a:rPr lang="ko-KR" altLang="en-US" dirty="0" smtClean="0"/>
                        <a:t>여건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200" b="0" kern="100" dirty="0" smtClean="0">
                          <a:effectLst/>
                        </a:rPr>
                        <a:t>헌법재판소 청사</a:t>
                      </a:r>
                      <a:r>
                        <a:rPr lang="en-US" altLang="ko-KR" sz="12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산업통상</a:t>
                      </a:r>
                      <a:r>
                        <a:rPr lang="ko-KR" altLang="ko-KR" sz="1200" b="0" kern="100" dirty="0" smtClean="0">
                          <a:effectLst/>
                        </a:rPr>
                        <a:t> 진흥원 청사</a:t>
                      </a:r>
                      <a:r>
                        <a:rPr lang="en-US" altLang="ko-KR" sz="1200" b="0" kern="100" baseline="0" dirty="0" smtClean="0">
                          <a:effectLst/>
                        </a:rPr>
                        <a:t> /  </a:t>
                      </a:r>
                      <a:r>
                        <a:rPr lang="ko-KR" altLang="en-US" sz="1200" b="0" kern="100" dirty="0" smtClean="0">
                          <a:effectLst/>
                        </a:rPr>
                        <a:t>서울 </a:t>
                      </a:r>
                      <a:r>
                        <a:rPr lang="ko-KR" altLang="ko-KR" sz="1200" b="0" kern="100" dirty="0" smtClean="0">
                          <a:effectLst/>
                        </a:rPr>
                        <a:t>영어 체험마을</a:t>
                      </a:r>
                      <a:r>
                        <a:rPr lang="en-US" altLang="ko-KR" sz="1200" b="0" kern="100" dirty="0" smtClean="0">
                          <a:effectLst/>
                        </a:rPr>
                        <a:t> /</a:t>
                      </a:r>
                      <a:r>
                        <a:rPr lang="ko-KR" altLang="ko-KR" sz="1200" b="0" kern="100" dirty="0" smtClean="0">
                          <a:effectLst/>
                        </a:rPr>
                        <a:t>한국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화학연구소</a:t>
                      </a:r>
                      <a:r>
                        <a:rPr lang="ko-KR" altLang="ko-KR" sz="1200" b="0" kern="100" dirty="0" smtClean="0">
                          <a:effectLst/>
                        </a:rPr>
                        <a:t> 안정성 연구센터</a:t>
                      </a:r>
                      <a:r>
                        <a:rPr lang="en-US" altLang="ko-KR" sz="1200" b="0" kern="100" dirty="0" smtClean="0">
                          <a:effectLst/>
                        </a:rPr>
                        <a:t>  /  </a:t>
                      </a:r>
                      <a:r>
                        <a:rPr lang="ko-KR" altLang="ko-KR" sz="1200" b="0" kern="100" dirty="0" smtClean="0">
                          <a:effectLst/>
                        </a:rPr>
                        <a:t>대림운동장지하 공영주차장</a:t>
                      </a:r>
                      <a:r>
                        <a:rPr lang="en-US" altLang="ko-KR" sz="1200" b="0" kern="100" dirty="0" smtClean="0">
                          <a:effectLst/>
                        </a:rPr>
                        <a:t> /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율촌</a:t>
                      </a:r>
                      <a:r>
                        <a:rPr lang="ko-KR" altLang="ko-KR" sz="1200" b="0" kern="100" dirty="0" smtClean="0">
                          <a:effectLst/>
                        </a:rPr>
                        <a:t> 자유무역지구 기반시설공장</a:t>
                      </a:r>
                      <a:r>
                        <a:rPr lang="en-US" altLang="ko-KR" sz="1200" b="0" kern="100" dirty="0" smtClean="0">
                          <a:effectLst/>
                        </a:rPr>
                        <a:t>  /  </a:t>
                      </a:r>
                      <a:r>
                        <a:rPr lang="ko-KR" altLang="ko-KR" sz="1200" b="0" kern="100" dirty="0" smtClean="0">
                          <a:effectLst/>
                        </a:rPr>
                        <a:t>한국디자인진흥원</a:t>
                      </a:r>
                      <a:r>
                        <a:rPr lang="en-US" altLang="ko-KR" sz="1200" b="0" kern="100" dirty="0" smtClean="0">
                          <a:effectLst/>
                        </a:rPr>
                        <a:t>/  LMO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평가센터</a:t>
                      </a:r>
                      <a:r>
                        <a:rPr lang="en-US" altLang="ko-KR" sz="1200" b="0" kern="100" dirty="0" smtClean="0">
                          <a:effectLst/>
                        </a:rPr>
                        <a:t>/</a:t>
                      </a:r>
                      <a:r>
                        <a:rPr lang="en-US" altLang="ko-KR" sz="1200" b="0" kern="100" baseline="0" dirty="0" smtClean="0">
                          <a:effectLst/>
                        </a:rPr>
                        <a:t> </a:t>
                      </a:r>
                      <a:r>
                        <a:rPr lang="ko-KR" altLang="ko-KR" sz="1200" b="0" kern="0" dirty="0" smtClean="0">
                          <a:effectLst/>
                        </a:rPr>
                        <a:t>강원도 청소년상담지원센터</a:t>
                      </a:r>
                      <a:r>
                        <a:rPr lang="en-US" altLang="ko-KR" sz="1200" b="0" kern="0" dirty="0" smtClean="0">
                          <a:effectLst/>
                        </a:rPr>
                        <a:t>  /  </a:t>
                      </a:r>
                      <a:r>
                        <a:rPr lang="ko-KR" altLang="ko-KR" sz="1200" b="0" kern="0" dirty="0" smtClean="0">
                          <a:effectLst/>
                        </a:rPr>
                        <a:t>고덕동 시각장애자연수원</a:t>
                      </a:r>
                      <a:r>
                        <a:rPr lang="en-US" altLang="ko-KR" sz="1200" b="0" kern="0" dirty="0" smtClean="0">
                          <a:effectLst/>
                        </a:rPr>
                        <a:t>  /  </a:t>
                      </a:r>
                      <a:r>
                        <a:rPr lang="ko-KR" altLang="ko-KR" sz="1200" b="0" kern="0" dirty="0" smtClean="0">
                          <a:effectLst/>
                        </a:rPr>
                        <a:t>서울시립 소년의</a:t>
                      </a:r>
                      <a:r>
                        <a:rPr lang="en-US" altLang="ko-KR" sz="1200" b="0" kern="0" dirty="0" smtClean="0">
                          <a:effectLst/>
                        </a:rPr>
                        <a:t> </a:t>
                      </a:r>
                      <a:r>
                        <a:rPr lang="ko-KR" altLang="ko-KR" sz="1200" b="0" kern="0" dirty="0" smtClean="0">
                          <a:effectLst/>
                        </a:rPr>
                        <a:t>집</a:t>
                      </a:r>
                      <a:r>
                        <a:rPr lang="en-US" altLang="ko-KR" sz="1200" b="0" kern="0" dirty="0" smtClean="0">
                          <a:effectLst/>
                        </a:rPr>
                        <a:t> </a:t>
                      </a:r>
                      <a:r>
                        <a:rPr lang="ko-KR" altLang="ko-KR" sz="1200" b="0" kern="0" dirty="0" smtClean="0">
                          <a:effectLst/>
                        </a:rPr>
                        <a:t> 등</a:t>
                      </a:r>
                      <a:r>
                        <a:rPr lang="en-US" altLang="ko-KR" sz="1200" b="0" kern="0" dirty="0" smtClean="0">
                          <a:effectLst/>
                        </a:rPr>
                        <a:t> </a:t>
                      </a:r>
                      <a:r>
                        <a:rPr lang="ko-KR" altLang="en-US" sz="1200" b="0" kern="0" dirty="0" smtClean="0">
                          <a:effectLst/>
                        </a:rPr>
                        <a:t>다수</a:t>
                      </a:r>
                      <a:endParaRPr lang="ko-KR" altLang="ko-KR" sz="1200" b="0" kern="100" dirty="0" smtClean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641967"/>
                  </a:ext>
                </a:extLst>
              </a:tr>
              <a:tr h="1566134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일반 토목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및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기    타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(200</a:t>
                      </a:r>
                      <a:r>
                        <a:rPr lang="ko-KR" altLang="en-US" dirty="0" smtClean="0"/>
                        <a:t>여건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200" b="0" kern="100" dirty="0" err="1" smtClean="0">
                          <a:effectLst/>
                        </a:rPr>
                        <a:t>수유역</a:t>
                      </a:r>
                      <a:r>
                        <a:rPr lang="ko-KR" altLang="ko-KR" sz="1200" b="0" kern="100" dirty="0" smtClean="0">
                          <a:effectLst/>
                        </a:rPr>
                        <a:t>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디자인거리</a:t>
                      </a:r>
                      <a:r>
                        <a:rPr lang="en-US" altLang="ko-KR" sz="1200" b="0" kern="100" dirty="0" smtClean="0">
                          <a:effectLst/>
                        </a:rPr>
                        <a:t>  / 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사당천</a:t>
                      </a:r>
                      <a:r>
                        <a:rPr lang="ko-KR" altLang="ko-KR" sz="1200" b="0" kern="100" dirty="0" smtClean="0">
                          <a:effectLst/>
                        </a:rPr>
                        <a:t>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복개도로</a:t>
                      </a:r>
                      <a:r>
                        <a:rPr lang="en-US" altLang="ko-KR" sz="1200" b="0" kern="100" dirty="0" smtClean="0">
                          <a:effectLst/>
                        </a:rPr>
                        <a:t>  / 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반포천</a:t>
                      </a:r>
                      <a:r>
                        <a:rPr lang="ko-KR" altLang="ko-KR" sz="1200" b="0" kern="100" dirty="0" smtClean="0">
                          <a:effectLst/>
                        </a:rPr>
                        <a:t>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차집관로</a:t>
                      </a:r>
                      <a:r>
                        <a:rPr lang="en-US" altLang="ko-KR" sz="1200" b="0" kern="100" dirty="0" smtClean="0">
                          <a:effectLst/>
                        </a:rPr>
                        <a:t>  / 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제일리</a:t>
                      </a:r>
                      <a:r>
                        <a:rPr lang="ko-KR" altLang="ko-KR" sz="1200" b="0" kern="100" dirty="0" smtClean="0">
                          <a:effectLst/>
                        </a:rPr>
                        <a:t> 물류센터 부지조성</a:t>
                      </a:r>
                      <a:r>
                        <a:rPr lang="en-US" altLang="ko-KR" sz="1200" b="0" kern="100" dirty="0" smtClean="0">
                          <a:effectLst/>
                        </a:rPr>
                        <a:t>/</a:t>
                      </a:r>
                      <a:r>
                        <a:rPr lang="en-US" altLang="ko-KR" sz="1200" b="0" kern="100" baseline="0" dirty="0" smtClean="0">
                          <a:effectLst/>
                        </a:rPr>
                        <a:t> </a:t>
                      </a:r>
                      <a:r>
                        <a:rPr lang="ko-KR" altLang="ko-KR" sz="1200" b="0" kern="100" dirty="0" smtClean="0">
                          <a:effectLst/>
                        </a:rPr>
                        <a:t>한강공원 자전거도로</a:t>
                      </a:r>
                      <a:r>
                        <a:rPr lang="en-US" altLang="ko-KR" sz="1200" b="0" kern="100" dirty="0" smtClean="0">
                          <a:effectLst/>
                        </a:rPr>
                        <a:t>  /  </a:t>
                      </a:r>
                      <a:r>
                        <a:rPr lang="ko-KR" altLang="ko-KR" sz="1200" b="0" kern="100" dirty="0" smtClean="0">
                          <a:effectLst/>
                        </a:rPr>
                        <a:t>북한산 도선사탐방로 복원공사</a:t>
                      </a:r>
                      <a:r>
                        <a:rPr lang="en-US" altLang="ko-KR" sz="1200" b="0" kern="100" dirty="0" smtClean="0">
                          <a:effectLst/>
                        </a:rPr>
                        <a:t>  /  </a:t>
                      </a:r>
                      <a:r>
                        <a:rPr lang="ko-KR" altLang="ko-KR" sz="1200" b="0" kern="100" dirty="0" smtClean="0">
                          <a:effectLst/>
                        </a:rPr>
                        <a:t>화곡</a:t>
                      </a:r>
                      <a:r>
                        <a:rPr lang="en-US" altLang="ko-KR" sz="1200" b="0" kern="100" dirty="0" smtClean="0">
                          <a:effectLst/>
                        </a:rPr>
                        <a:t>3</a:t>
                      </a:r>
                      <a:r>
                        <a:rPr lang="ko-KR" altLang="ko-KR" sz="1200" b="0" kern="100" dirty="0" smtClean="0">
                          <a:effectLst/>
                        </a:rPr>
                        <a:t>동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하수암거</a:t>
                      </a:r>
                      <a:r>
                        <a:rPr lang="ko-KR" altLang="ko-KR" sz="1200" b="0" kern="100" dirty="0" smtClean="0">
                          <a:effectLst/>
                        </a:rPr>
                        <a:t> 개량공사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200" b="0" kern="100" dirty="0" err="1" smtClean="0">
                          <a:effectLst/>
                        </a:rPr>
                        <a:t>진여원</a:t>
                      </a:r>
                      <a:r>
                        <a:rPr lang="ko-KR" altLang="ko-KR" sz="1200" b="0" kern="100" dirty="0" smtClean="0">
                          <a:effectLst/>
                        </a:rPr>
                        <a:t>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부산정사</a:t>
                      </a:r>
                      <a:r>
                        <a:rPr lang="en-US" altLang="ko-KR" sz="1200" b="0" kern="100" dirty="0" smtClean="0">
                          <a:effectLst/>
                        </a:rPr>
                        <a:t>  /  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엠마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</a:t>
                      </a:r>
                      <a:r>
                        <a:rPr lang="ko-KR" altLang="ko-KR" sz="1200" b="0" i="0" kern="100" dirty="0" smtClean="0">
                          <a:effectLst/>
                        </a:rPr>
                        <a:t>하우스 대전</a:t>
                      </a:r>
                      <a:r>
                        <a:rPr lang="en-US" altLang="ko-KR" sz="1200" b="0" i="0" kern="100" dirty="0" smtClean="0">
                          <a:effectLst/>
                        </a:rPr>
                        <a:t> </a:t>
                      </a:r>
                      <a:r>
                        <a:rPr lang="ko-KR" altLang="ko-KR" sz="1200" b="0" i="0" kern="100" dirty="0" err="1" smtClean="0">
                          <a:effectLst/>
                        </a:rPr>
                        <a:t>재건원</a:t>
                      </a:r>
                      <a:r>
                        <a:rPr lang="en-US" altLang="ko-KR" sz="1200" b="0" i="0" kern="100" baseline="0" dirty="0" smtClean="0">
                          <a:effectLst/>
                        </a:rPr>
                        <a:t>  /  </a:t>
                      </a:r>
                      <a:r>
                        <a:rPr lang="ko-KR" altLang="ko-KR" sz="1200" b="0" kern="100" dirty="0" smtClean="0">
                          <a:effectLst/>
                        </a:rPr>
                        <a:t>서울 무역전시장 주차장조성공사</a:t>
                      </a:r>
                      <a:r>
                        <a:rPr lang="en-US" altLang="ko-KR" sz="1200" b="0" kern="100" dirty="0" smtClean="0">
                          <a:effectLst/>
                        </a:rPr>
                        <a:t>  /</a:t>
                      </a:r>
                      <a:r>
                        <a:rPr lang="ko-KR" altLang="ko-KR" sz="1200" b="0" kern="100" dirty="0" smtClean="0">
                          <a:effectLst/>
                        </a:rPr>
                        <a:t>신월동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복개천</a:t>
                      </a:r>
                      <a:r>
                        <a:rPr lang="ko-KR" altLang="ko-KR" sz="1200" b="0" kern="100" dirty="0" smtClean="0">
                          <a:effectLst/>
                        </a:rPr>
                        <a:t> 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걷고싶은거리</a:t>
                      </a:r>
                      <a:r>
                        <a:rPr lang="ko-KR" altLang="ko-KR" sz="1200" b="0" kern="100" dirty="0" smtClean="0">
                          <a:effectLst/>
                        </a:rPr>
                        <a:t> 조성공사</a:t>
                      </a:r>
                      <a:r>
                        <a:rPr lang="en-US" altLang="ko-KR" sz="1200" b="0" kern="100" dirty="0" smtClean="0">
                          <a:effectLst/>
                        </a:rPr>
                        <a:t> (</a:t>
                      </a:r>
                      <a:r>
                        <a:rPr lang="ko-KR" altLang="ko-KR" sz="1200" b="0" kern="100" dirty="0" err="1" smtClean="0">
                          <a:effectLst/>
                        </a:rPr>
                        <a:t>월천길</a:t>
                      </a:r>
                      <a:r>
                        <a:rPr lang="en-US" altLang="ko-KR" sz="1200" b="0" kern="100" dirty="0" smtClean="0">
                          <a:effectLst/>
                        </a:rPr>
                        <a:t>)  /</a:t>
                      </a:r>
                      <a:r>
                        <a:rPr lang="en-US" altLang="ko-KR" sz="1200" b="0" kern="100" baseline="0" dirty="0" smtClean="0">
                          <a:effectLst/>
                        </a:rPr>
                        <a:t>  </a:t>
                      </a:r>
                      <a:r>
                        <a:rPr lang="ko-KR" altLang="en-US" sz="1200" b="0" kern="100" dirty="0" smtClean="0">
                          <a:effectLst/>
                        </a:rPr>
                        <a:t>제주 대정 </a:t>
                      </a:r>
                      <a:r>
                        <a:rPr lang="ko-KR" altLang="en-US" sz="1200" b="0" kern="100" dirty="0" err="1" smtClean="0">
                          <a:effectLst/>
                        </a:rPr>
                        <a:t>헤르맨</a:t>
                      </a:r>
                      <a:r>
                        <a:rPr lang="ko-KR" altLang="en-US" sz="1200" b="0" kern="100" dirty="0" smtClean="0">
                          <a:effectLst/>
                        </a:rPr>
                        <a:t> 하우스  </a:t>
                      </a:r>
                      <a:r>
                        <a:rPr lang="ko-KR" altLang="ko-KR" sz="1200" b="0" kern="100" dirty="0" smtClean="0">
                          <a:effectLst/>
                        </a:rPr>
                        <a:t>등</a:t>
                      </a:r>
                      <a:r>
                        <a:rPr lang="en-US" altLang="ko-KR" sz="1200" b="0" kern="100" dirty="0" smtClean="0">
                          <a:effectLst/>
                        </a:rPr>
                        <a:t> </a:t>
                      </a:r>
                      <a:r>
                        <a:rPr lang="ko-KR" altLang="en-US" sz="1200" b="0" kern="100" dirty="0" smtClean="0">
                          <a:effectLst/>
                        </a:rPr>
                        <a:t>다수</a:t>
                      </a:r>
                      <a:endParaRPr lang="en-US" altLang="ko-KR" sz="1200" b="0" kern="100" dirty="0" smtClean="0">
                        <a:effectLst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altLang="ko-KR" sz="1200" b="0" kern="100" dirty="0" smtClean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749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3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1487"/>
            <a:ext cx="542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회사 소개 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7850" y="577735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삼양건설산업㈜ </a:t>
            </a:r>
            <a:endParaRPr lang="en-US" altLang="ko-KR" sz="1400" dirty="0" smtClean="0"/>
          </a:p>
          <a:p>
            <a:pPr algn="ctr"/>
            <a:r>
              <a:rPr lang="en-US" altLang="ko-KR" sz="1400" dirty="0" smtClean="0"/>
              <a:t>SAMYANG CONSTRUCTION </a:t>
            </a:r>
          </a:p>
          <a:p>
            <a:pPr algn="r"/>
            <a:r>
              <a:rPr lang="ko-KR" altLang="en-US" sz="1200" dirty="0" smtClean="0"/>
              <a:t>설립일 </a:t>
            </a:r>
            <a:r>
              <a:rPr lang="en-US" altLang="ko-KR" sz="1200" dirty="0" smtClean="0"/>
              <a:t>: 1972</a:t>
            </a:r>
            <a:r>
              <a:rPr lang="ko-KR" altLang="en-US" sz="1200" dirty="0" smtClean="0"/>
              <a:t>년 </a:t>
            </a:r>
            <a:endParaRPr lang="ko-KR" altLang="en-US" sz="1200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55130"/>
              </p:ext>
            </p:extLst>
          </p:nvPr>
        </p:nvGraphicFramePr>
        <p:xfrm>
          <a:off x="431800" y="1285621"/>
          <a:ext cx="6089650" cy="8504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565">
                  <a:extLst>
                    <a:ext uri="{9D8B030D-6E8A-4147-A177-3AD203B41FA5}">
                      <a16:colId xmlns:a16="http://schemas.microsoft.com/office/drawing/2014/main" val="1764791303"/>
                    </a:ext>
                  </a:extLst>
                </a:gridCol>
                <a:gridCol w="4760085">
                  <a:extLst>
                    <a:ext uri="{9D8B030D-6E8A-4147-A177-3AD203B41FA5}">
                      <a16:colId xmlns:a16="http://schemas.microsoft.com/office/drawing/2014/main" val="826467046"/>
                    </a:ext>
                  </a:extLst>
                </a:gridCol>
              </a:tblGrid>
              <a:tr h="418235">
                <a:tc>
                  <a:txBody>
                    <a:bodyPr/>
                    <a:lstStyle/>
                    <a:p>
                      <a:pPr algn="ctr" latinLnBrk="1"/>
                      <a:endParaRPr lang="en-US" altLang="ko-KR" sz="800" dirty="0" smtClean="0"/>
                    </a:p>
                    <a:p>
                      <a:pPr algn="ctr" latinLnBrk="1"/>
                      <a:r>
                        <a:rPr lang="ko-KR" altLang="en-US" sz="1350" dirty="0" smtClean="0"/>
                        <a:t>공사 종류</a:t>
                      </a:r>
                      <a:endParaRPr lang="ko-KR" altLang="en-US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800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사 업 명 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총 </a:t>
                      </a:r>
                      <a:r>
                        <a:rPr lang="en-US" altLang="ko-KR" dirty="0" smtClean="0"/>
                        <a:t>500</a:t>
                      </a:r>
                      <a:r>
                        <a:rPr lang="ko-KR" altLang="en-US" dirty="0" smtClean="0"/>
                        <a:t>여건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981445"/>
                  </a:ext>
                </a:extLst>
              </a:tr>
              <a:tr h="1790272"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성      당 </a:t>
                      </a:r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(50</a:t>
                      </a:r>
                      <a:r>
                        <a:rPr lang="ko-KR" altLang="en-US" dirty="0" smtClean="0"/>
                        <a:t>여건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100" b="0" kern="0" dirty="0" smtClean="0">
                          <a:effectLst/>
                        </a:rPr>
                        <a:t>분당 </a:t>
                      </a:r>
                      <a:r>
                        <a:rPr lang="ko-KR" altLang="ko-KR" sz="1100" b="0" kern="0" dirty="0" err="1" smtClean="0">
                          <a:effectLst/>
                        </a:rPr>
                        <a:t>요한성당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0" dirty="0" smtClean="0">
                          <a:effectLst/>
                        </a:rPr>
                        <a:t>부산 </a:t>
                      </a:r>
                      <a:r>
                        <a:rPr lang="ko-KR" altLang="ko-KR" sz="1100" b="0" kern="0" dirty="0" err="1" smtClean="0">
                          <a:effectLst/>
                        </a:rPr>
                        <a:t>남천동성당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 /  </a:t>
                      </a:r>
                      <a:r>
                        <a:rPr lang="ko-KR" altLang="ko-KR" sz="1100" b="0" kern="0" dirty="0" smtClean="0">
                          <a:effectLst/>
                        </a:rPr>
                        <a:t>포이동 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/  </a:t>
                      </a:r>
                      <a:r>
                        <a:rPr lang="ko-KR" altLang="en-US" sz="1100" b="0" kern="0" dirty="0" err="1" smtClean="0">
                          <a:effectLst/>
                        </a:rPr>
                        <a:t>신봉동본당</a:t>
                      </a:r>
                      <a:r>
                        <a:rPr lang="ko-KR" altLang="en-US" sz="1100" b="0" kern="0" dirty="0" smtClean="0">
                          <a:effectLst/>
                        </a:rPr>
                        <a:t> </a:t>
                      </a:r>
                      <a:r>
                        <a:rPr lang="en-US" altLang="ko-KR" sz="1100" b="0" kern="0" dirty="0" smtClean="0">
                          <a:effectLst/>
                        </a:rPr>
                        <a:t> / </a:t>
                      </a:r>
                      <a:r>
                        <a:rPr lang="ko-KR" altLang="ko-KR" sz="1100" b="0" kern="0" dirty="0" smtClean="0">
                          <a:effectLst/>
                        </a:rPr>
                        <a:t>공릉</a:t>
                      </a:r>
                      <a:r>
                        <a:rPr lang="en-US" altLang="ko-KR" sz="1100" b="0" kern="0" dirty="0" smtClean="0">
                          <a:effectLst/>
                        </a:rPr>
                        <a:t>2</a:t>
                      </a:r>
                      <a:r>
                        <a:rPr lang="ko-KR" altLang="ko-KR" sz="1100" b="0" kern="0" dirty="0" smtClean="0">
                          <a:effectLst/>
                        </a:rPr>
                        <a:t>동 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군종교구</a:t>
                      </a:r>
                      <a:r>
                        <a:rPr lang="ko-KR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연무대성당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일산성당</a:t>
                      </a:r>
                      <a:r>
                        <a:rPr lang="en-US" altLang="ko-KR" sz="1100" b="0" kern="100" dirty="0" smtClean="0">
                          <a:effectLst/>
                        </a:rPr>
                        <a:t>  /  </a:t>
                      </a:r>
                      <a:r>
                        <a:rPr lang="ko-KR" altLang="ko-KR" sz="1100" b="0" kern="0" dirty="0" smtClean="0">
                          <a:effectLst/>
                        </a:rPr>
                        <a:t>인천 </a:t>
                      </a:r>
                      <a:r>
                        <a:rPr lang="ko-KR" altLang="ko-KR" sz="1100" b="0" kern="0" dirty="0" err="1" smtClean="0">
                          <a:effectLst/>
                        </a:rPr>
                        <a:t>서운동</a:t>
                      </a:r>
                      <a:r>
                        <a:rPr lang="en-US" altLang="ko-KR" sz="1100" b="0" kern="0" dirty="0" smtClean="0">
                          <a:effectLst/>
                        </a:rPr>
                        <a:t> </a:t>
                      </a:r>
                      <a:r>
                        <a:rPr lang="ko-KR" altLang="ko-KR" sz="1100" b="0" kern="0" dirty="0" smtClean="0">
                          <a:effectLst/>
                        </a:rPr>
                        <a:t>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</a:t>
                      </a:r>
                      <a:endParaRPr lang="ko-KR" altLang="ko-KR" sz="1100" b="0" kern="100" dirty="0" smtClean="0">
                        <a:effectLst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100" b="0" kern="0" dirty="0" smtClean="0">
                          <a:effectLst/>
                        </a:rPr>
                        <a:t>압구정 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0" dirty="0" smtClean="0">
                          <a:effectLst/>
                        </a:rPr>
                        <a:t>의정부교구</a:t>
                      </a:r>
                      <a:r>
                        <a:rPr lang="en-US" altLang="ko-KR" sz="1100" b="0" kern="0" dirty="0" smtClean="0">
                          <a:effectLst/>
                        </a:rPr>
                        <a:t> </a:t>
                      </a:r>
                      <a:r>
                        <a:rPr lang="ko-KR" altLang="ko-KR" sz="1100" b="0" kern="0" dirty="0" err="1" smtClean="0">
                          <a:effectLst/>
                        </a:rPr>
                        <a:t>중산성당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0" dirty="0" err="1" smtClean="0">
                          <a:effectLst/>
                        </a:rPr>
                        <a:t>용산성당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 /  </a:t>
                      </a:r>
                      <a:r>
                        <a:rPr lang="ko-KR" altLang="ko-KR" sz="1100" b="0" kern="0" dirty="0" err="1" smtClean="0">
                          <a:effectLst/>
                        </a:rPr>
                        <a:t>장기동성당</a:t>
                      </a:r>
                      <a:endParaRPr lang="ko-KR" altLang="ko-KR" sz="1100" b="0" kern="100" dirty="0" smtClean="0">
                        <a:effectLst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100" b="0" kern="0" dirty="0" err="1" smtClean="0">
                          <a:effectLst/>
                        </a:rPr>
                        <a:t>우장산</a:t>
                      </a:r>
                      <a:r>
                        <a:rPr lang="ko-KR" altLang="ko-KR" sz="1100" b="0" kern="0" dirty="0" smtClean="0">
                          <a:effectLst/>
                        </a:rPr>
                        <a:t> 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0" dirty="0" err="1" smtClean="0">
                          <a:effectLst/>
                        </a:rPr>
                        <a:t>문래동성당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0" dirty="0" smtClean="0">
                          <a:effectLst/>
                        </a:rPr>
                        <a:t>인천연희동성당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0" dirty="0" smtClean="0">
                          <a:effectLst/>
                        </a:rPr>
                        <a:t>신월</a:t>
                      </a:r>
                      <a:r>
                        <a:rPr lang="en-US" altLang="ko-KR" sz="1100" b="0" kern="0" dirty="0" smtClean="0">
                          <a:effectLst/>
                        </a:rPr>
                        <a:t>1</a:t>
                      </a:r>
                      <a:r>
                        <a:rPr lang="ko-KR" altLang="ko-KR" sz="1100" b="0" kern="0" dirty="0" smtClean="0">
                          <a:effectLst/>
                        </a:rPr>
                        <a:t>동 성당</a:t>
                      </a:r>
                      <a:endParaRPr lang="ko-KR" altLang="ko-KR" sz="1100" b="0" kern="100" dirty="0" smtClean="0">
                        <a:effectLst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100" b="0" kern="0" dirty="0" smtClean="0">
                          <a:effectLst/>
                        </a:rPr>
                        <a:t>세곡동 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0" dirty="0" err="1" smtClean="0">
                          <a:effectLst/>
                        </a:rPr>
                        <a:t>철산동</a:t>
                      </a:r>
                      <a:r>
                        <a:rPr lang="ko-KR" altLang="ko-KR" sz="1100" b="0" kern="0" dirty="0" smtClean="0">
                          <a:effectLst/>
                        </a:rPr>
                        <a:t> 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 /  </a:t>
                      </a:r>
                      <a:r>
                        <a:rPr lang="ko-KR" altLang="ko-KR" sz="1100" b="0" kern="0" dirty="0" smtClean="0">
                          <a:effectLst/>
                        </a:rPr>
                        <a:t>둔촌동 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 /  </a:t>
                      </a:r>
                      <a:r>
                        <a:rPr lang="ko-KR" altLang="ko-KR" sz="1100" b="0" kern="0" dirty="0" err="1" smtClean="0">
                          <a:effectLst/>
                        </a:rPr>
                        <a:t>군포성당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 /  </a:t>
                      </a:r>
                      <a:r>
                        <a:rPr lang="ko-KR" altLang="ko-KR" sz="1100" b="0" kern="0" dirty="0" smtClean="0">
                          <a:effectLst/>
                        </a:rPr>
                        <a:t>목포 삼학도 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/</a:t>
                      </a:r>
                      <a:r>
                        <a:rPr lang="ko-KR" altLang="en-US" sz="1100" b="0" kern="0" dirty="0" smtClean="0">
                          <a:effectLst/>
                        </a:rPr>
                        <a:t>대전 </a:t>
                      </a:r>
                      <a:r>
                        <a:rPr lang="ko-KR" altLang="en-US" sz="1100" b="0" kern="0" dirty="0" err="1" smtClean="0">
                          <a:effectLst/>
                        </a:rPr>
                        <a:t>원신흥동</a:t>
                      </a:r>
                      <a:r>
                        <a:rPr lang="ko-KR" altLang="en-US" sz="1100" b="0" kern="0" dirty="0" smtClean="0">
                          <a:effectLst/>
                        </a:rPr>
                        <a:t> 성당 </a:t>
                      </a:r>
                      <a:r>
                        <a:rPr lang="en-US" altLang="ko-KR" sz="1100" b="0" kern="0" dirty="0" smtClean="0">
                          <a:effectLst/>
                        </a:rPr>
                        <a:t>/  </a:t>
                      </a:r>
                      <a:r>
                        <a:rPr lang="ko-KR" altLang="en-US" sz="1100" b="0" kern="0" dirty="0" smtClean="0">
                          <a:effectLst/>
                        </a:rPr>
                        <a:t>우두</a:t>
                      </a:r>
                      <a:r>
                        <a:rPr lang="ko-KR" altLang="ko-KR" sz="1100" b="0" kern="0" dirty="0" smtClean="0">
                          <a:effectLst/>
                        </a:rPr>
                        <a:t> 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0" dirty="0" smtClean="0">
                          <a:effectLst/>
                        </a:rPr>
                        <a:t>용현동 성당</a:t>
                      </a:r>
                      <a:r>
                        <a:rPr lang="en-US" altLang="ko-KR" sz="1100" b="0" kern="0" dirty="0" smtClean="0">
                          <a:effectLst/>
                        </a:rPr>
                        <a:t>  /  </a:t>
                      </a:r>
                      <a:r>
                        <a:rPr lang="ko-KR" altLang="en-US" sz="1100" b="0" kern="0" dirty="0" smtClean="0">
                          <a:effectLst/>
                        </a:rPr>
                        <a:t>시화 </a:t>
                      </a:r>
                      <a:r>
                        <a:rPr lang="ko-KR" altLang="en-US" sz="1100" b="0" kern="0" dirty="0" err="1" smtClean="0">
                          <a:effectLst/>
                        </a:rPr>
                        <a:t>바오로성당</a:t>
                      </a:r>
                      <a:r>
                        <a:rPr lang="ko-KR" altLang="en-US" sz="1100" b="0" kern="0" dirty="0" smtClean="0">
                          <a:effectLst/>
                        </a:rPr>
                        <a:t>  </a:t>
                      </a:r>
                      <a:r>
                        <a:rPr lang="en-US" altLang="ko-KR" sz="1100" b="0" kern="0" dirty="0" smtClean="0">
                          <a:effectLst/>
                        </a:rPr>
                        <a:t>/ </a:t>
                      </a:r>
                      <a:r>
                        <a:rPr lang="ko-KR" altLang="en-US" sz="1100" b="0" kern="100" dirty="0" smtClean="0">
                          <a:effectLst/>
                        </a:rPr>
                        <a:t>위례성모승천성당 신축공사 </a:t>
                      </a:r>
                      <a:r>
                        <a:rPr lang="en-US" altLang="ko-KR" sz="1100" b="0" kern="100" dirty="0" smtClean="0">
                          <a:effectLst/>
                        </a:rPr>
                        <a:t>/ </a:t>
                      </a:r>
                      <a:r>
                        <a:rPr lang="ko-KR" altLang="en-US" sz="1100" b="0" kern="0" dirty="0" smtClean="0">
                          <a:effectLst/>
                        </a:rPr>
                        <a:t> </a:t>
                      </a:r>
                      <a:r>
                        <a:rPr lang="ko-KR" altLang="en-US" sz="1100" b="0" kern="100" dirty="0" err="1" smtClean="0">
                          <a:effectLst/>
                        </a:rPr>
                        <a:t>동작동성당</a:t>
                      </a:r>
                      <a:r>
                        <a:rPr lang="ko-KR" altLang="en-US" sz="1100" b="0" kern="100" dirty="0" smtClean="0">
                          <a:effectLst/>
                        </a:rPr>
                        <a:t> 신축공사 </a:t>
                      </a:r>
                      <a:r>
                        <a:rPr lang="ko-KR" altLang="ko-KR" sz="1100" b="0" kern="0" dirty="0" smtClean="0">
                          <a:effectLst/>
                        </a:rPr>
                        <a:t>등</a:t>
                      </a:r>
                      <a:r>
                        <a:rPr lang="en-US" altLang="ko-KR" sz="1100" b="0" kern="0" dirty="0" smtClean="0">
                          <a:effectLst/>
                        </a:rPr>
                        <a:t> </a:t>
                      </a:r>
                      <a:r>
                        <a:rPr lang="ko-KR" altLang="en-US" sz="1100" b="0" kern="0" dirty="0" smtClean="0">
                          <a:effectLst/>
                        </a:rPr>
                        <a:t>다수</a:t>
                      </a:r>
                      <a:endParaRPr lang="ko-KR" altLang="ko-KR" sz="1100" b="0" kern="100" dirty="0" smtClean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158079"/>
                  </a:ext>
                </a:extLst>
              </a:tr>
              <a:tr h="25305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가톨릭 </a:t>
                      </a:r>
                      <a:r>
                        <a:rPr lang="ko-KR" altLang="en-US" dirty="0" err="1" smtClean="0"/>
                        <a:t>교구청</a:t>
                      </a:r>
                      <a:endParaRPr lang="en-US" altLang="ko-KR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수도원 등</a:t>
                      </a:r>
                      <a:endParaRPr lang="en-US" altLang="ko-KR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 smtClean="0"/>
                        <a:t>(40</a:t>
                      </a:r>
                      <a:r>
                        <a:rPr lang="ko-KR" altLang="en-US" baseline="0" dirty="0" smtClean="0"/>
                        <a:t>여건</a:t>
                      </a:r>
                      <a:r>
                        <a:rPr lang="en-US" altLang="ko-KR" baseline="0" dirty="0" smtClean="0"/>
                        <a:t>)</a:t>
                      </a:r>
                      <a:endParaRPr lang="en-US" altLang="ko-K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b="0" i="0" dirty="0" smtClean="0"/>
                        <a:t> </a:t>
                      </a:r>
                      <a:r>
                        <a:rPr lang="ko-KR" altLang="en-US" sz="1100" b="0" kern="100" dirty="0" err="1" smtClean="0">
                          <a:effectLst/>
                        </a:rPr>
                        <a:t>부산교구청</a:t>
                      </a:r>
                      <a:r>
                        <a:rPr lang="ko-KR" altLang="en-US" sz="1100" b="0" kern="100" dirty="0" smtClean="0">
                          <a:effectLst/>
                        </a:rPr>
                        <a:t>  </a:t>
                      </a:r>
                      <a:r>
                        <a:rPr lang="en-US" altLang="ko-KR" sz="1100" b="0" kern="100" dirty="0" smtClean="0">
                          <a:effectLst/>
                        </a:rPr>
                        <a:t>/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  </a:t>
                      </a:r>
                      <a:r>
                        <a:rPr lang="ko-KR" altLang="en-US" sz="1100" b="0" kern="100" baseline="0" dirty="0" err="1" smtClean="0">
                          <a:effectLst/>
                        </a:rPr>
                        <a:t>대전교구청</a:t>
                      </a:r>
                      <a:r>
                        <a:rPr lang="ko-KR" altLang="en-US" sz="1100" b="0" kern="100" baseline="0" dirty="0" smtClean="0">
                          <a:effectLst/>
                        </a:rPr>
                        <a:t>  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/  </a:t>
                      </a:r>
                      <a:r>
                        <a:rPr lang="ko-KR" altLang="en-US" sz="1100" b="0" kern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창원 성심의 프란체스코의 집  </a:t>
                      </a:r>
                      <a:r>
                        <a:rPr lang="en-US" altLang="ko-KR" sz="1100" b="0" kern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/  </a:t>
                      </a:r>
                      <a:r>
                        <a:rPr lang="ko-KR" altLang="en-US" sz="1100" b="0" kern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마산 </a:t>
                      </a:r>
                      <a:r>
                        <a:rPr lang="ko-KR" altLang="en-US" sz="1100" b="0" kern="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트라피스틴</a:t>
                      </a:r>
                      <a:r>
                        <a:rPr lang="ko-KR" altLang="en-US" sz="1100" b="0" kern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수녀원 </a:t>
                      </a:r>
                      <a:r>
                        <a:rPr lang="en-US" altLang="ko-KR" sz="1100" b="0" kern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ko-KR" altLang="en-US" sz="1100" b="0" kern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마산 </a:t>
                      </a:r>
                      <a:r>
                        <a:rPr lang="ko-KR" altLang="en-US" sz="1100" b="0" kern="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살레시오</a:t>
                      </a:r>
                      <a:r>
                        <a:rPr lang="ko-KR" altLang="en-US" sz="1100" b="0" kern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수련원 기숙사 </a:t>
                      </a:r>
                      <a:r>
                        <a:rPr lang="en-US" altLang="ko-KR" sz="1100" b="0" kern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/  </a:t>
                      </a:r>
                      <a:r>
                        <a:rPr lang="ko-KR" altLang="en-US" sz="1100" b="0" kern="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트라피스트</a:t>
                      </a:r>
                      <a:r>
                        <a:rPr lang="ko-KR" altLang="en-US" sz="1100" b="0" kern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수녀원</a:t>
                      </a:r>
                      <a:r>
                        <a:rPr lang="ko-KR" altLang="en-US" sz="1100" b="0" kern="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공장</a:t>
                      </a:r>
                      <a:r>
                        <a:rPr lang="en-US" altLang="ko-KR" sz="1100" b="0" kern="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 /  </a:t>
                      </a:r>
                      <a:r>
                        <a:rPr lang="ko-KR" altLang="ko-KR" sz="1100" b="0" kern="100" dirty="0" smtClean="0">
                          <a:effectLst/>
                        </a:rPr>
                        <a:t>성미카엘영성센터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</a:t>
                      </a:r>
                      <a:r>
                        <a:rPr lang="ko-KR" altLang="en-US" sz="1100" b="0" kern="100" baseline="0" dirty="0" smtClean="0">
                          <a:effectLst/>
                        </a:rPr>
                        <a:t>서울대교구 노동사목회관  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/  </a:t>
                      </a:r>
                      <a:r>
                        <a:rPr lang="ko-KR" altLang="en-US" sz="1100" b="0" kern="100" baseline="0" dirty="0" err="1" smtClean="0">
                          <a:effectLst/>
                        </a:rPr>
                        <a:t>수원교구청</a:t>
                      </a:r>
                      <a:r>
                        <a:rPr lang="ko-KR" altLang="en-US" sz="1100" b="0" kern="100" baseline="0" dirty="0" smtClean="0">
                          <a:effectLst/>
                        </a:rPr>
                        <a:t> 사무실 및 수녀원 증축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  /  </a:t>
                      </a:r>
                      <a:r>
                        <a:rPr lang="ko-KR" altLang="en-US" sz="1100" b="0" kern="100" baseline="0" dirty="0" smtClean="0">
                          <a:effectLst/>
                        </a:rPr>
                        <a:t>인천교구 주교관  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/</a:t>
                      </a:r>
                      <a:r>
                        <a:rPr lang="ko-KR" altLang="en-US" sz="1100" b="0" kern="100" baseline="0" dirty="0" err="1" smtClean="0">
                          <a:effectLst/>
                        </a:rPr>
                        <a:t>광주교구</a:t>
                      </a:r>
                      <a:r>
                        <a:rPr lang="ko-KR" altLang="en-US" sz="1100" b="0" kern="100" baseline="0" dirty="0" smtClean="0">
                          <a:effectLst/>
                        </a:rPr>
                        <a:t> </a:t>
                      </a:r>
                      <a:r>
                        <a:rPr lang="ko-KR" altLang="en-US" sz="1100" b="0" kern="100" baseline="0" dirty="0" err="1" smtClean="0">
                          <a:effectLst/>
                        </a:rPr>
                        <a:t>청주교관</a:t>
                      </a:r>
                      <a:r>
                        <a:rPr lang="ko-KR" altLang="en-US" sz="1100" b="0" kern="100" baseline="0" dirty="0" smtClean="0">
                          <a:effectLst/>
                        </a:rPr>
                        <a:t> 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/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거룩한말씀</a:t>
                      </a:r>
                      <a:r>
                        <a:rPr lang="ko-KR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수녀회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</a:t>
                      </a:r>
                      <a:r>
                        <a:rPr lang="ko-KR" altLang="ko-KR" sz="1100" b="0" kern="100" dirty="0" smtClean="0">
                          <a:effectLst/>
                        </a:rPr>
                        <a:t>순천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영성센터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</a:t>
                      </a:r>
                      <a:r>
                        <a:rPr lang="ko-KR" altLang="ko-KR" sz="1100" b="0" kern="100" dirty="0" smtClean="0">
                          <a:effectLst/>
                        </a:rPr>
                        <a:t>장성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프란치스코의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smtClean="0">
                          <a:effectLst/>
                        </a:rPr>
                        <a:t>집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젬마의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smtClean="0">
                          <a:effectLst/>
                        </a:rPr>
                        <a:t>집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  </a:t>
                      </a:r>
                      <a:r>
                        <a:rPr lang="en-US" altLang="ko-KR" sz="1100" b="0" kern="100" dirty="0" smtClean="0">
                          <a:effectLst/>
                        </a:rPr>
                        <a:t>/ 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까리스따스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수녀회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100" dirty="0" smtClean="0">
                          <a:effectLst/>
                        </a:rPr>
                        <a:t>양양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성글라라수도원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 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까리따스</a:t>
                      </a:r>
                      <a:r>
                        <a:rPr lang="ko-KR" altLang="ko-KR" sz="1100" b="0" kern="100" dirty="0" smtClean="0">
                          <a:effectLst/>
                        </a:rPr>
                        <a:t> 방배사회복지관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100" dirty="0" smtClean="0">
                          <a:effectLst/>
                        </a:rPr>
                        <a:t>김포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en-US" sz="1100" b="0" kern="100" dirty="0" smtClean="0">
                          <a:effectLst/>
                        </a:rPr>
                        <a:t>가</a:t>
                      </a:r>
                      <a:r>
                        <a:rPr lang="ko-KR" altLang="ko-KR" sz="1100" b="0" kern="100" dirty="0" smtClean="0">
                          <a:effectLst/>
                        </a:rPr>
                        <a:t>톨릭문화원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</a:t>
                      </a:r>
                      <a:r>
                        <a:rPr lang="ko-KR" altLang="ko-KR" sz="1100" b="0" kern="100" dirty="0" smtClean="0">
                          <a:effectLst/>
                        </a:rPr>
                        <a:t>대구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베네딕도</a:t>
                      </a:r>
                      <a:r>
                        <a:rPr lang="ko-KR" altLang="ko-KR" sz="1100" b="0" kern="100" dirty="0" smtClean="0">
                          <a:effectLst/>
                        </a:rPr>
                        <a:t> 수녀원</a:t>
                      </a:r>
                      <a:r>
                        <a:rPr lang="en-US" altLang="ko-KR" sz="1100" b="0" kern="100" dirty="0" smtClean="0">
                          <a:effectLst/>
                        </a:rPr>
                        <a:t>  /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  </a:t>
                      </a:r>
                      <a:r>
                        <a:rPr lang="ko-KR" altLang="en-US" sz="1100" b="0" kern="100" baseline="0" dirty="0" smtClean="0">
                          <a:effectLst/>
                        </a:rPr>
                        <a:t>부산</a:t>
                      </a:r>
                      <a:r>
                        <a:rPr lang="ko-KR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베네딕도</a:t>
                      </a:r>
                      <a:r>
                        <a:rPr lang="ko-KR" altLang="ko-KR" sz="1100" b="0" kern="100" dirty="0" smtClean="0">
                          <a:effectLst/>
                        </a:rPr>
                        <a:t> 수녀원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smtClean="0">
                          <a:effectLst/>
                        </a:rPr>
                        <a:t>파주성심수련원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 </a:t>
                      </a:r>
                      <a:r>
                        <a:rPr lang="en-US" altLang="ko-KR" sz="1100" b="0" kern="100" dirty="0" smtClean="0">
                          <a:effectLst/>
                        </a:rPr>
                        <a:t>/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smtClean="0">
                          <a:effectLst/>
                        </a:rPr>
                        <a:t>양평 기도의 집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</a:t>
                      </a:r>
                      <a:r>
                        <a:rPr lang="ko-KR" altLang="ko-KR" sz="1100" b="0" kern="0" dirty="0" err="1" smtClean="0">
                          <a:effectLst/>
                        </a:rPr>
                        <a:t>돈보스코</a:t>
                      </a:r>
                      <a:r>
                        <a:rPr lang="ko-KR" altLang="ko-KR" sz="1100" b="0" kern="0" dirty="0" smtClean="0">
                          <a:effectLst/>
                        </a:rPr>
                        <a:t> 청소년센터</a:t>
                      </a:r>
                      <a:r>
                        <a:rPr lang="en-US" altLang="ko-KR" sz="1100" b="0" kern="100" dirty="0" smtClean="0">
                          <a:effectLst/>
                        </a:rPr>
                        <a:t>/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 </a:t>
                      </a:r>
                      <a:r>
                        <a:rPr lang="ko-KR" altLang="ko-KR" sz="1100" b="0" kern="0" dirty="0" smtClean="0">
                          <a:effectLst/>
                        </a:rPr>
                        <a:t>신당</a:t>
                      </a:r>
                      <a:r>
                        <a:rPr lang="ko-KR" altLang="en-US" sz="1100" b="0" kern="0" dirty="0" smtClean="0">
                          <a:effectLst/>
                        </a:rPr>
                        <a:t>동 </a:t>
                      </a:r>
                      <a:r>
                        <a:rPr lang="ko-KR" altLang="ko-KR" sz="1100" b="0" kern="0" dirty="0" err="1" smtClean="0">
                          <a:effectLst/>
                        </a:rPr>
                        <a:t>수녀회</a:t>
                      </a:r>
                      <a:r>
                        <a:rPr lang="en-US" altLang="ko-KR" sz="1100" b="0" kern="0" dirty="0" smtClean="0">
                          <a:effectLst/>
                        </a:rPr>
                        <a:t> /</a:t>
                      </a:r>
                      <a:r>
                        <a:rPr lang="ko-KR" altLang="ko-KR" sz="1100" b="0" kern="0" dirty="0" smtClean="0">
                          <a:effectLst/>
                        </a:rPr>
                        <a:t>중곡동</a:t>
                      </a:r>
                      <a:r>
                        <a:rPr lang="en-US" altLang="ko-KR" sz="1100" b="0" kern="0" dirty="0" smtClean="0">
                          <a:effectLst/>
                        </a:rPr>
                        <a:t> </a:t>
                      </a:r>
                      <a:r>
                        <a:rPr lang="ko-KR" altLang="ko-KR" sz="1100" b="0" kern="0" dirty="0" smtClean="0">
                          <a:effectLst/>
                        </a:rPr>
                        <a:t>수녀원</a:t>
                      </a:r>
                      <a:r>
                        <a:rPr lang="en-US" altLang="ko-KR" sz="1100" b="0" kern="0" dirty="0" smtClean="0">
                          <a:effectLst/>
                        </a:rPr>
                        <a:t> </a:t>
                      </a:r>
                      <a:r>
                        <a:rPr lang="ko-KR" altLang="ko-KR" sz="1100" b="0" kern="0" dirty="0" smtClean="0">
                          <a:effectLst/>
                        </a:rPr>
                        <a:t>포항</a:t>
                      </a:r>
                      <a:r>
                        <a:rPr lang="en-US" altLang="ko-KR" sz="1100" b="0" kern="0" dirty="0" smtClean="0">
                          <a:effectLst/>
                        </a:rPr>
                        <a:t> </a:t>
                      </a:r>
                      <a:r>
                        <a:rPr lang="ko-KR" altLang="ko-KR" sz="1100" b="0" kern="0" dirty="0" err="1" smtClean="0">
                          <a:effectLst/>
                        </a:rPr>
                        <a:t>예수성심</a:t>
                      </a:r>
                      <a:r>
                        <a:rPr lang="en-US" altLang="ko-KR" sz="1100" b="0" kern="0" dirty="0" smtClean="0">
                          <a:effectLst/>
                        </a:rPr>
                        <a:t> </a:t>
                      </a:r>
                      <a:r>
                        <a:rPr lang="ko-KR" altLang="ko-KR" sz="1100" b="0" kern="0" dirty="0" err="1" smtClean="0">
                          <a:effectLst/>
                        </a:rPr>
                        <a:t>시녀회</a:t>
                      </a:r>
                      <a:r>
                        <a:rPr lang="en-US" altLang="ko-KR" sz="1100" b="0" kern="0" dirty="0" smtClean="0">
                          <a:effectLst/>
                        </a:rPr>
                        <a:t> </a:t>
                      </a:r>
                      <a:r>
                        <a:rPr lang="ko-KR" altLang="ko-KR" sz="1100" b="0" kern="0" dirty="0" smtClean="0">
                          <a:effectLst/>
                        </a:rPr>
                        <a:t> </a:t>
                      </a:r>
                      <a:r>
                        <a:rPr lang="en-US" altLang="ko-KR" sz="1100" b="0" kern="0" dirty="0" smtClean="0">
                          <a:effectLst/>
                        </a:rPr>
                        <a:t>/</a:t>
                      </a:r>
                      <a:r>
                        <a:rPr lang="en-US" altLang="ko-KR" sz="1100" b="0" kern="0" baseline="0" dirty="0" smtClean="0">
                          <a:effectLst/>
                        </a:rPr>
                        <a:t> </a:t>
                      </a:r>
                      <a:r>
                        <a:rPr lang="ko-KR" altLang="en-US" sz="1100" b="0" kern="0" dirty="0" err="1" smtClean="0">
                          <a:effectLst/>
                        </a:rPr>
                        <a:t>구성수도원</a:t>
                      </a:r>
                      <a:r>
                        <a:rPr lang="ko-KR" altLang="en-US" sz="1100" b="0" kern="0" dirty="0" smtClean="0">
                          <a:effectLst/>
                        </a:rPr>
                        <a:t> </a:t>
                      </a:r>
                      <a:r>
                        <a:rPr lang="en-US" altLang="ko-KR" sz="1100" b="0" kern="0" dirty="0" smtClean="0">
                          <a:effectLst/>
                        </a:rPr>
                        <a:t> / </a:t>
                      </a:r>
                      <a:r>
                        <a:rPr lang="en-US" altLang="ko-KR" sz="1100" b="0" kern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80</a:t>
                      </a:r>
                      <a:r>
                        <a:rPr lang="ko-KR" altLang="en-US" sz="1100" b="0" kern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주년 기념 가톨릭회관 </a:t>
                      </a:r>
                      <a:r>
                        <a:rPr lang="en-US" altLang="ko-KR" sz="1100" b="0" kern="0" baseline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/  </a:t>
                      </a:r>
                      <a:r>
                        <a:rPr lang="ko-KR" altLang="en-US" sz="1100" b="0" kern="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외관수도원</a:t>
                      </a:r>
                      <a:r>
                        <a:rPr lang="en-US" altLang="ko-KR" sz="1100" b="0" kern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en-US" altLang="ko-KR" sz="1100" b="0" kern="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ko-KR" altLang="en-US" sz="1100" b="0" kern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성심의 </a:t>
                      </a:r>
                      <a:r>
                        <a:rPr lang="ko-KR" altLang="en-US" sz="1100" b="0" kern="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프란치스꼬의</a:t>
                      </a:r>
                      <a:r>
                        <a:rPr lang="ko-KR" altLang="en-US" sz="1100" b="0" kern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집 </a:t>
                      </a:r>
                      <a:r>
                        <a:rPr lang="en-US" altLang="ko-KR" sz="1100" b="0" kern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/ </a:t>
                      </a:r>
                      <a:r>
                        <a:rPr lang="ko-KR" altLang="ko-KR" sz="1100" b="0" kern="100" dirty="0" smtClean="0">
                          <a:effectLst/>
                        </a:rPr>
                        <a:t>부산 소년의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smtClean="0">
                          <a:effectLst/>
                        </a:rPr>
                        <a:t>집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</a:t>
                      </a:r>
                      <a:r>
                        <a:rPr lang="ko-KR" altLang="en-US" sz="1100" b="0" kern="100" dirty="0" err="1" smtClean="0">
                          <a:effectLst/>
                        </a:rPr>
                        <a:t>살트르바오로</a:t>
                      </a:r>
                      <a:r>
                        <a:rPr lang="ko-KR" altLang="en-US" sz="1100" b="0" kern="100" dirty="0" smtClean="0">
                          <a:effectLst/>
                        </a:rPr>
                        <a:t> 수녀원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</a:t>
                      </a:r>
                      <a:r>
                        <a:rPr lang="ko-KR" altLang="en-US" sz="1100" b="0" kern="100" dirty="0" smtClean="0">
                          <a:effectLst/>
                        </a:rPr>
                        <a:t>청파동 </a:t>
                      </a:r>
                      <a:r>
                        <a:rPr lang="ko-KR" altLang="en-US" sz="1100" b="0" kern="100" dirty="0" err="1" smtClean="0">
                          <a:effectLst/>
                        </a:rPr>
                        <a:t>복자수녀원</a:t>
                      </a:r>
                      <a:r>
                        <a:rPr lang="ko-KR" altLang="en-US" sz="1100" b="0" kern="100" dirty="0" smtClean="0">
                          <a:effectLst/>
                        </a:rPr>
                        <a:t>  </a:t>
                      </a:r>
                      <a:r>
                        <a:rPr lang="ko-KR" altLang="ko-KR" sz="1100" b="0" kern="0" dirty="0" smtClean="0">
                          <a:effectLst/>
                        </a:rPr>
                        <a:t>등</a:t>
                      </a:r>
                      <a:r>
                        <a:rPr lang="en-US" altLang="ko-KR" sz="1100" b="0" kern="0" dirty="0" smtClean="0">
                          <a:effectLst/>
                        </a:rPr>
                        <a:t> </a:t>
                      </a:r>
                      <a:r>
                        <a:rPr lang="ko-KR" altLang="en-US" sz="1100" b="0" kern="0" dirty="0" smtClean="0">
                          <a:effectLst/>
                        </a:rPr>
                        <a:t>다수</a:t>
                      </a:r>
                      <a:endParaRPr lang="en-US" altLang="ko-KR" sz="1100" b="0" kern="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546271"/>
                  </a:ext>
                </a:extLst>
              </a:tr>
              <a:tr h="2283797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교육시설</a:t>
                      </a:r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(70</a:t>
                      </a:r>
                      <a:r>
                        <a:rPr lang="ko-KR" altLang="en-US" dirty="0" smtClean="0"/>
                        <a:t>여건</a:t>
                      </a:r>
                      <a:r>
                        <a:rPr lang="en-US" altLang="ko-KR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00" dirty="0" smtClean="0">
                          <a:effectLst/>
                        </a:rPr>
                        <a:t>인천가톨릭대학 송도캠퍼스</a:t>
                      </a:r>
                      <a:r>
                        <a:rPr lang="en-US" altLang="ko-KR" sz="1100" b="0" kern="100" dirty="0" smtClean="0">
                          <a:effectLst/>
                        </a:rPr>
                        <a:t>  /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  </a:t>
                      </a:r>
                      <a:r>
                        <a:rPr lang="ko-KR" altLang="en-US" sz="1100" b="0" kern="100" baseline="0" dirty="0" smtClean="0">
                          <a:effectLst/>
                        </a:rPr>
                        <a:t>부산 가톨릭대학교  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/  </a:t>
                      </a:r>
                      <a:r>
                        <a:rPr lang="ko-KR" altLang="en-US" sz="1100" b="0" kern="100" baseline="0" dirty="0" smtClean="0">
                          <a:effectLst/>
                        </a:rPr>
                        <a:t>대전 전의가톨릭대학교  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/</a:t>
                      </a:r>
                      <a:r>
                        <a:rPr lang="ko-KR" altLang="en-US" sz="1100" b="0" kern="100" baseline="0" dirty="0" smtClean="0">
                          <a:effectLst/>
                        </a:rPr>
                        <a:t>수원 가톨릭대학교  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/  </a:t>
                      </a:r>
                      <a:r>
                        <a:rPr lang="ko-KR" altLang="en-US" sz="1100" b="0" kern="100" baseline="0" dirty="0" smtClean="0">
                          <a:effectLst/>
                        </a:rPr>
                        <a:t>서울 가톨릭신학대학교  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/  </a:t>
                      </a:r>
                      <a:r>
                        <a:rPr lang="ko-KR" altLang="en-US" sz="1100" b="0" kern="100" baseline="0" dirty="0" smtClean="0">
                          <a:effectLst/>
                        </a:rPr>
                        <a:t>광주 </a:t>
                      </a:r>
                      <a:r>
                        <a:rPr lang="ko-KR" altLang="en-US" sz="1100" b="0" kern="100" baseline="0" dirty="0" err="1" smtClean="0">
                          <a:effectLst/>
                        </a:rPr>
                        <a:t>살레시오</a:t>
                      </a:r>
                      <a:r>
                        <a:rPr lang="ko-KR" altLang="en-US" sz="1100" b="0" kern="100" baseline="0" dirty="0" smtClean="0">
                          <a:effectLst/>
                        </a:rPr>
                        <a:t> 고등학교  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/ 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동성중고교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/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성</a:t>
                      </a:r>
                      <a:r>
                        <a:rPr lang="ko-KR" altLang="en-US" sz="1100" b="0" kern="100" dirty="0" err="1" smtClean="0">
                          <a:effectLst/>
                        </a:rPr>
                        <a:t>심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여대</a:t>
                      </a:r>
                      <a:r>
                        <a:rPr lang="ko-KR" altLang="ko-KR" sz="1100" b="0" kern="100" dirty="0" smtClean="0">
                          <a:effectLst/>
                        </a:rPr>
                        <a:t> 중앙도서관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 </a:t>
                      </a:r>
                      <a:r>
                        <a:rPr lang="ko-KR" altLang="en-US" sz="1100" b="0" kern="100" dirty="0" smtClean="0">
                          <a:effectLst/>
                        </a:rPr>
                        <a:t>가톨릭대학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smtClean="0">
                          <a:effectLst/>
                        </a:rPr>
                        <a:t>성심교정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 </a:t>
                      </a:r>
                      <a:r>
                        <a:rPr lang="ko-KR" altLang="en-US" sz="1100" b="0" kern="100" dirty="0" smtClean="0">
                          <a:effectLst/>
                        </a:rPr>
                        <a:t>가톨릭대학</a:t>
                      </a:r>
                      <a:r>
                        <a:rPr lang="ko-KR" altLang="ko-KR" sz="1100" b="0" kern="100" dirty="0" smtClean="0">
                          <a:effectLst/>
                        </a:rPr>
                        <a:t> 본관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</a:t>
                      </a:r>
                      <a:r>
                        <a:rPr lang="ko-KR" altLang="ko-KR" sz="1100" b="0" kern="100" dirty="0" smtClean="0">
                          <a:effectLst/>
                        </a:rPr>
                        <a:t>서강대 도서관 및 과학관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 </a:t>
                      </a:r>
                      <a:r>
                        <a:rPr lang="ko-KR" altLang="en-US" sz="1100" b="0" kern="100" dirty="0" err="1" smtClean="0">
                          <a:effectLst/>
                        </a:rPr>
                        <a:t>성신여자</a:t>
                      </a:r>
                      <a:r>
                        <a:rPr lang="ko-KR" altLang="en-US" sz="1100" b="0" kern="100" dirty="0" smtClean="0">
                          <a:effectLst/>
                        </a:rPr>
                        <a:t> 대학교 직장어린이집 및 기숙사 신축공사 </a:t>
                      </a:r>
                      <a:r>
                        <a:rPr lang="en-US" altLang="ko-KR" sz="1100" b="0" kern="100" dirty="0" smtClean="0">
                          <a:effectLst/>
                        </a:rPr>
                        <a:t>/</a:t>
                      </a:r>
                      <a:r>
                        <a:rPr lang="ko-KR" altLang="ko-KR" sz="1100" b="0" kern="100" dirty="0" smtClean="0">
                          <a:effectLst/>
                        </a:rPr>
                        <a:t>지산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간호전문대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  /  </a:t>
                      </a:r>
                      <a:r>
                        <a:rPr lang="ko-KR" altLang="ko-KR" sz="1100" b="0" kern="100" dirty="0" smtClean="0">
                          <a:effectLst/>
                        </a:rPr>
                        <a:t>성심여</a:t>
                      </a:r>
                      <a:r>
                        <a:rPr lang="ko-KR" altLang="en-US" sz="1100" b="0" kern="100" dirty="0" smtClean="0">
                          <a:effectLst/>
                        </a:rPr>
                        <a:t>자</a:t>
                      </a:r>
                      <a:r>
                        <a:rPr lang="ko-KR" altLang="ko-KR" sz="1100" b="0" kern="100" dirty="0" smtClean="0">
                          <a:effectLst/>
                        </a:rPr>
                        <a:t>고</a:t>
                      </a:r>
                      <a:r>
                        <a:rPr lang="ko-KR" altLang="en-US" sz="1100" b="0" kern="100" dirty="0" smtClean="0">
                          <a:effectLst/>
                        </a:rPr>
                        <a:t>등학교</a:t>
                      </a:r>
                      <a:r>
                        <a:rPr lang="en-US" altLang="ko-KR" sz="1100" b="0" kern="100" dirty="0" smtClean="0">
                          <a:effectLst/>
                        </a:rPr>
                        <a:t>  / 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루터신학교</a:t>
                      </a:r>
                      <a:r>
                        <a:rPr lang="en-US" altLang="ko-KR" sz="1100" b="0" kern="100" dirty="0" smtClean="0">
                          <a:effectLst/>
                        </a:rPr>
                        <a:t>  /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  </a:t>
                      </a:r>
                      <a:r>
                        <a:rPr lang="ko-KR" altLang="ko-KR" sz="1100" b="0" kern="100" dirty="0" smtClean="0">
                          <a:effectLst/>
                        </a:rPr>
                        <a:t>포항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smtClean="0">
                          <a:effectLst/>
                        </a:rPr>
                        <a:t>바오로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smtClean="0">
                          <a:effectLst/>
                        </a:rPr>
                        <a:t>유치원</a:t>
                      </a:r>
                      <a:r>
                        <a:rPr lang="en-US" altLang="ko-KR" sz="1100" b="0" kern="100" dirty="0" smtClean="0">
                          <a:effectLst/>
                        </a:rPr>
                        <a:t>  / 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횃불트리니티</a:t>
                      </a:r>
                      <a:r>
                        <a:rPr lang="ko-KR" altLang="ko-KR" sz="1100" b="0" kern="100" dirty="0" smtClean="0">
                          <a:effectLst/>
                        </a:rPr>
                        <a:t> 신학대학원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smtClean="0">
                          <a:effectLst/>
                        </a:rPr>
                        <a:t> </a:t>
                      </a:r>
                      <a:r>
                        <a:rPr lang="en-US" altLang="ko-KR" sz="1100" b="0" kern="100" dirty="0" smtClean="0">
                          <a:effectLst/>
                        </a:rPr>
                        <a:t>/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  </a:t>
                      </a:r>
                      <a:r>
                        <a:rPr lang="ko-KR" altLang="ko-KR" sz="1100" b="0" kern="100" dirty="0" smtClean="0">
                          <a:effectLst/>
                        </a:rPr>
                        <a:t>대전대학교제</a:t>
                      </a:r>
                      <a:r>
                        <a:rPr lang="en-US" altLang="ko-KR" sz="1100" b="0" kern="100" dirty="0" smtClean="0">
                          <a:effectLst/>
                        </a:rPr>
                        <a:t>5</a:t>
                      </a:r>
                      <a:r>
                        <a:rPr lang="ko-KR" altLang="ko-KR" sz="1100" b="0" kern="100" dirty="0" smtClean="0">
                          <a:effectLst/>
                        </a:rPr>
                        <a:t>생활관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/  </a:t>
                      </a:r>
                      <a:r>
                        <a:rPr lang="ko-KR" altLang="ko-KR" sz="1100" b="0" kern="100" dirty="0" smtClean="0">
                          <a:effectLst/>
                        </a:rPr>
                        <a:t>대전대</a:t>
                      </a:r>
                      <a:r>
                        <a:rPr lang="en-US" altLang="ko-KR" sz="1100" b="0" kern="100" dirty="0" smtClean="0">
                          <a:effectLst/>
                        </a:rPr>
                        <a:t>30</a:t>
                      </a:r>
                      <a:r>
                        <a:rPr lang="ko-KR" altLang="ko-KR" sz="1100" b="0" kern="100" dirty="0" smtClean="0">
                          <a:effectLst/>
                        </a:rPr>
                        <a:t>주년 기념관</a:t>
                      </a:r>
                      <a:endParaRPr lang="en-US" altLang="ko-KR" sz="1100" b="0" kern="100" baseline="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00" dirty="0" smtClean="0">
                          <a:effectLst/>
                        </a:rPr>
                        <a:t>대전대학교 </a:t>
                      </a:r>
                      <a:r>
                        <a:rPr lang="ko-KR" altLang="en-US" sz="1100" b="0" kern="100" dirty="0" err="1" smtClean="0">
                          <a:effectLst/>
                        </a:rPr>
                        <a:t>둔산캠퍼스</a:t>
                      </a:r>
                      <a:r>
                        <a:rPr lang="ko-KR" altLang="en-US" sz="1100" b="0" kern="100" dirty="0" smtClean="0">
                          <a:effectLst/>
                        </a:rPr>
                        <a:t> </a:t>
                      </a:r>
                      <a:r>
                        <a:rPr lang="en-US" altLang="ko-KR" sz="1100" b="0" kern="100" dirty="0" smtClean="0">
                          <a:effectLst/>
                        </a:rPr>
                        <a:t>/  </a:t>
                      </a:r>
                      <a:r>
                        <a:rPr lang="ko-KR" altLang="ko-KR" sz="1100" b="0" kern="100" dirty="0" smtClean="0">
                          <a:effectLst/>
                        </a:rPr>
                        <a:t>대전대</a:t>
                      </a:r>
                      <a:r>
                        <a:rPr lang="en-US" altLang="ko-KR" sz="1100" b="0" kern="100" dirty="0" smtClean="0">
                          <a:effectLst/>
                        </a:rPr>
                        <a:t>20</a:t>
                      </a:r>
                      <a:r>
                        <a:rPr lang="ko-KR" altLang="ko-KR" sz="1100" b="0" kern="100" dirty="0" smtClean="0">
                          <a:effectLst/>
                        </a:rPr>
                        <a:t>호관 증축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100" dirty="0" smtClean="0">
                          <a:effectLst/>
                        </a:rPr>
                        <a:t>인천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박문여고</a:t>
                      </a:r>
                      <a:r>
                        <a:rPr lang="en-US" altLang="ko-KR" sz="1100" b="0" kern="100" baseline="0" dirty="0" smtClean="0">
                          <a:effectLst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100" b="0" kern="100" dirty="0" smtClean="0">
                          <a:effectLst/>
                        </a:rPr>
                        <a:t>대전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en-US" sz="1100" b="0" kern="100" dirty="0" smtClean="0">
                          <a:effectLst/>
                        </a:rPr>
                        <a:t>가톨릭</a:t>
                      </a:r>
                      <a:r>
                        <a:rPr lang="ko-KR" altLang="ko-KR" sz="1100" b="0" kern="100" dirty="0" smtClean="0">
                          <a:effectLst/>
                        </a:rPr>
                        <a:t> 문화회관</a:t>
                      </a:r>
                      <a:r>
                        <a:rPr lang="en-US" altLang="ko-KR" sz="1100" b="0" kern="100" dirty="0" smtClean="0">
                          <a:effectLst/>
                        </a:rPr>
                        <a:t>  </a:t>
                      </a:r>
                      <a:r>
                        <a:rPr lang="ko-KR" altLang="ko-KR" sz="1100" b="0" kern="100" dirty="0" smtClean="0">
                          <a:effectLst/>
                        </a:rPr>
                        <a:t>등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en-US" sz="1100" b="0" kern="100" dirty="0" smtClean="0">
                          <a:effectLst/>
                        </a:rPr>
                        <a:t>다수</a:t>
                      </a:r>
                      <a:endParaRPr lang="ko-KR" altLang="ko-KR" sz="1100" b="0" kern="100" dirty="0" smtClean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641967"/>
                  </a:ext>
                </a:extLst>
              </a:tr>
              <a:tr h="1355042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교    회 </a:t>
                      </a:r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(20</a:t>
                      </a:r>
                      <a:r>
                        <a:rPr lang="ko-KR" altLang="en-US" dirty="0" smtClean="0"/>
                        <a:t>여건</a:t>
                      </a:r>
                      <a:r>
                        <a:rPr lang="en-US" altLang="ko-KR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100" b="0" kern="100" dirty="0" err="1" smtClean="0">
                          <a:effectLst/>
                        </a:rPr>
                        <a:t>장석교회</a:t>
                      </a:r>
                      <a:r>
                        <a:rPr lang="en-US" altLang="ko-KR" sz="1100" b="0" kern="100" dirty="0" smtClean="0">
                          <a:effectLst/>
                        </a:rPr>
                        <a:t>50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주년기념관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향상교회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산본양문교회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산성교회</a:t>
                      </a:r>
                      <a:endParaRPr lang="ko-KR" altLang="ko-KR" sz="1100" b="0" kern="100" dirty="0" smtClean="0">
                        <a:effectLst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100" b="0" kern="100" dirty="0" smtClean="0">
                          <a:effectLst/>
                        </a:rPr>
                        <a:t>왕십리중앙교회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100" dirty="0" smtClean="0">
                          <a:effectLst/>
                        </a:rPr>
                        <a:t>상도중앙교회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100" dirty="0" smtClean="0">
                          <a:effectLst/>
                        </a:rPr>
                        <a:t>보배로운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smtClean="0">
                          <a:effectLst/>
                        </a:rPr>
                        <a:t>교회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</a:t>
                      </a:r>
                      <a:r>
                        <a:rPr lang="ko-KR" altLang="ko-KR" sz="1100" b="0" kern="100" dirty="0" smtClean="0">
                          <a:effectLst/>
                        </a:rPr>
                        <a:t>분당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산돌교회</a:t>
                      </a:r>
                      <a:endParaRPr lang="ko-KR" altLang="ko-KR" sz="1100" b="0" kern="100" dirty="0" smtClean="0">
                        <a:effectLst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100" b="0" kern="100" dirty="0" err="1" smtClean="0">
                          <a:effectLst/>
                        </a:rPr>
                        <a:t>순복음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엘림교회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100" dirty="0" smtClean="0">
                          <a:effectLst/>
                        </a:rPr>
                        <a:t>금호중앙교회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수서교회</a:t>
                      </a:r>
                      <a:r>
                        <a:rPr lang="en-US" altLang="ko-KR" sz="1100" b="0" kern="10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100" dirty="0" smtClean="0">
                          <a:effectLst/>
                        </a:rPr>
                        <a:t>잠실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루터회관</a:t>
                      </a:r>
                      <a:endParaRPr lang="ko-KR" altLang="ko-KR" sz="1100" b="0" kern="100" dirty="0" smtClean="0">
                        <a:effectLst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100" b="0" kern="0" dirty="0" err="1" smtClean="0">
                          <a:effectLst/>
                        </a:rPr>
                        <a:t>열림교회</a:t>
                      </a:r>
                      <a:r>
                        <a:rPr lang="ko-KR" altLang="en-US" sz="1100" b="0" kern="0" dirty="0" smtClean="0">
                          <a:effectLst/>
                        </a:rPr>
                        <a:t> </a:t>
                      </a:r>
                      <a:r>
                        <a:rPr lang="en-US" altLang="ko-KR" sz="1100" b="0" kern="0" dirty="0" smtClean="0">
                          <a:effectLst/>
                        </a:rPr>
                        <a:t>/  </a:t>
                      </a:r>
                      <a:r>
                        <a:rPr lang="ko-KR" altLang="ko-KR" sz="1100" b="0" kern="0" dirty="0" err="1" smtClean="0">
                          <a:effectLst/>
                        </a:rPr>
                        <a:t>영등포교회</a:t>
                      </a:r>
                      <a:r>
                        <a:rPr lang="en-US" altLang="ko-KR" sz="1100" b="0" kern="0" dirty="0" smtClean="0">
                          <a:effectLst/>
                        </a:rPr>
                        <a:t> 110</a:t>
                      </a:r>
                      <a:r>
                        <a:rPr lang="ko-KR" altLang="ko-KR" sz="1100" b="0" kern="0" dirty="0" smtClean="0">
                          <a:effectLst/>
                        </a:rPr>
                        <a:t>주년 </a:t>
                      </a:r>
                      <a:r>
                        <a:rPr lang="ko-KR" altLang="ko-KR" sz="1100" b="0" kern="0" dirty="0" err="1" smtClean="0">
                          <a:effectLst/>
                        </a:rPr>
                        <a:t>기념성전</a:t>
                      </a:r>
                      <a:r>
                        <a:rPr lang="en-US" altLang="ko-KR" sz="1100" b="0" kern="0" dirty="0" smtClean="0">
                          <a:effectLst/>
                        </a:rPr>
                        <a:t> / 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네비게이토</a:t>
                      </a:r>
                      <a:r>
                        <a:rPr lang="ko-KR" altLang="ko-KR" sz="1100" b="0" kern="100" dirty="0" smtClean="0">
                          <a:effectLst/>
                        </a:rPr>
                        <a:t> </a:t>
                      </a:r>
                      <a:r>
                        <a:rPr lang="ko-KR" altLang="ko-KR" sz="1100" b="0" kern="100" dirty="0" err="1" smtClean="0">
                          <a:effectLst/>
                        </a:rPr>
                        <a:t>선교회관</a:t>
                      </a:r>
                      <a:r>
                        <a:rPr lang="en-US" altLang="ko-KR" sz="1100" b="0" kern="100" dirty="0" smtClean="0">
                          <a:effectLst/>
                        </a:rPr>
                        <a:t> 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100" b="0" kern="0" dirty="0" err="1" smtClean="0">
                          <a:effectLst/>
                        </a:rPr>
                        <a:t>삼선</a:t>
                      </a:r>
                      <a:r>
                        <a:rPr lang="ko-KR" altLang="ko-KR" sz="1100" b="0" kern="0" dirty="0" err="1" smtClean="0">
                          <a:effectLst/>
                        </a:rPr>
                        <a:t>교회</a:t>
                      </a:r>
                      <a:r>
                        <a:rPr lang="en-US" altLang="ko-KR" sz="1100" b="0" kern="0" dirty="0" smtClean="0">
                          <a:effectLst/>
                        </a:rPr>
                        <a:t> </a:t>
                      </a:r>
                      <a:r>
                        <a:rPr lang="ko-KR" altLang="ko-KR" sz="1100" b="0" kern="0" dirty="0" smtClean="0">
                          <a:effectLst/>
                        </a:rPr>
                        <a:t> </a:t>
                      </a:r>
                      <a:r>
                        <a:rPr lang="en-US" altLang="ko-KR" sz="1100" b="0" kern="0" dirty="0" smtClean="0">
                          <a:effectLst/>
                        </a:rPr>
                        <a:t>/</a:t>
                      </a:r>
                      <a:r>
                        <a:rPr lang="en-US" altLang="ko-KR" sz="1100" b="0" kern="0" baseline="0" dirty="0" smtClean="0">
                          <a:effectLst/>
                        </a:rPr>
                        <a:t>  </a:t>
                      </a:r>
                      <a:r>
                        <a:rPr lang="ko-KR" altLang="en-US" sz="1100" b="0" kern="0" dirty="0" err="1" smtClean="0">
                          <a:effectLst/>
                        </a:rPr>
                        <a:t>혜림교회</a:t>
                      </a:r>
                      <a:r>
                        <a:rPr lang="en-US" altLang="ko-KR" sz="1100" b="0" kern="0" baseline="0" dirty="0" smtClean="0">
                          <a:effectLst/>
                        </a:rPr>
                        <a:t>/  </a:t>
                      </a:r>
                      <a:r>
                        <a:rPr lang="ko-KR" altLang="en-US" sz="1100" b="0" kern="0" baseline="0" dirty="0" smtClean="0">
                          <a:effectLst/>
                        </a:rPr>
                        <a:t>동탄연세교회 </a:t>
                      </a:r>
                      <a:r>
                        <a:rPr lang="en-US" altLang="ko-KR" sz="1100" b="0" kern="0" baseline="0" dirty="0" smtClean="0">
                          <a:effectLst/>
                        </a:rPr>
                        <a:t>/</a:t>
                      </a:r>
                      <a:r>
                        <a:rPr lang="ko-KR" altLang="en-US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방주교회</a:t>
                      </a:r>
                      <a:r>
                        <a:rPr lang="ko-KR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ko-KR" altLang="en-US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선교문화센타</a:t>
                      </a:r>
                      <a:r>
                        <a:rPr lang="ko-KR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ko-KR" altLang="ko-KR" sz="1100" b="0" kern="0" dirty="0" smtClean="0">
                          <a:effectLst/>
                        </a:rPr>
                        <a:t>등</a:t>
                      </a:r>
                      <a:r>
                        <a:rPr lang="en-US" altLang="ko-KR" sz="1100" b="0" kern="0" dirty="0" smtClean="0">
                          <a:effectLst/>
                        </a:rPr>
                        <a:t> </a:t>
                      </a:r>
                      <a:r>
                        <a:rPr lang="ko-KR" altLang="en-US" sz="1100" b="0" kern="0" dirty="0" smtClean="0">
                          <a:effectLst/>
                        </a:rPr>
                        <a:t>다수</a:t>
                      </a:r>
                      <a:endParaRPr lang="en-US" altLang="ko-KR" sz="1100" b="0" kern="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749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2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1487"/>
            <a:ext cx="542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회사 소개 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7850" y="613152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삼양건설산업㈜ </a:t>
            </a:r>
            <a:endParaRPr lang="en-US" altLang="ko-KR" sz="1400" dirty="0" smtClean="0"/>
          </a:p>
          <a:p>
            <a:pPr algn="ctr"/>
            <a:r>
              <a:rPr lang="en-US" altLang="ko-KR" sz="1400" dirty="0" smtClean="0"/>
              <a:t>SAMYANG CONSTRUCTION </a:t>
            </a:r>
          </a:p>
          <a:p>
            <a:pPr algn="r"/>
            <a:r>
              <a:rPr lang="ko-KR" altLang="en-US" sz="1200" dirty="0" smtClean="0"/>
              <a:t>설립일 </a:t>
            </a:r>
            <a:r>
              <a:rPr lang="en-US" altLang="ko-KR" sz="1200" dirty="0" smtClean="0"/>
              <a:t>: 1972</a:t>
            </a:r>
            <a:r>
              <a:rPr lang="ko-KR" altLang="en-US" sz="1200" dirty="0" smtClean="0"/>
              <a:t>년 </a:t>
            </a:r>
            <a:endParaRPr lang="ko-KR" altLang="en-US" sz="1200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00555"/>
              </p:ext>
            </p:extLst>
          </p:nvPr>
        </p:nvGraphicFramePr>
        <p:xfrm>
          <a:off x="450850" y="1864237"/>
          <a:ext cx="6070600" cy="5816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565">
                  <a:extLst>
                    <a:ext uri="{9D8B030D-6E8A-4147-A177-3AD203B41FA5}">
                      <a16:colId xmlns:a16="http://schemas.microsoft.com/office/drawing/2014/main" val="1764791303"/>
                    </a:ext>
                  </a:extLst>
                </a:gridCol>
                <a:gridCol w="4741035">
                  <a:extLst>
                    <a:ext uri="{9D8B030D-6E8A-4147-A177-3AD203B41FA5}">
                      <a16:colId xmlns:a16="http://schemas.microsoft.com/office/drawing/2014/main" val="826467046"/>
                    </a:ext>
                  </a:extLst>
                </a:gridCol>
              </a:tblGrid>
              <a:tr h="474373">
                <a:tc>
                  <a:txBody>
                    <a:bodyPr/>
                    <a:lstStyle/>
                    <a:p>
                      <a:pPr algn="ctr" latinLnBrk="1"/>
                      <a:endParaRPr lang="en-US" altLang="ko-KR" sz="800" dirty="0" smtClean="0"/>
                    </a:p>
                    <a:p>
                      <a:pPr algn="ctr" latinLnBrk="1"/>
                      <a:r>
                        <a:rPr lang="ko-KR" altLang="en-US" sz="1350" dirty="0" smtClean="0"/>
                        <a:t>공사 종류</a:t>
                      </a:r>
                      <a:endParaRPr lang="ko-KR" altLang="en-US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800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사 업 명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981445"/>
                  </a:ext>
                </a:extLst>
              </a:tr>
              <a:tr h="952684"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의료 시설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ko-KR" sz="1300" kern="100" dirty="0" smtClean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altLang="en-US" sz="13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의</a:t>
                      </a:r>
                      <a:r>
                        <a:rPr lang="en-US" altLang="ko-KR" sz="13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) </a:t>
                      </a:r>
                      <a:r>
                        <a:rPr lang="ko-KR" altLang="en-US" sz="13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해창의료재단 요양병원</a:t>
                      </a:r>
                      <a:endParaRPr lang="en-US" altLang="ko-KR" sz="1300" kern="100" dirty="0" smtClean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158079"/>
                  </a:ext>
                </a:extLst>
              </a:tr>
              <a:tr h="1064210"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근린생활</a:t>
                      </a:r>
                      <a:endParaRPr lang="en-US" altLang="ko-KR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업무시설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300" b="0" i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양수 </a:t>
                      </a:r>
                      <a:r>
                        <a:rPr lang="ko-KR" altLang="en-US" sz="1300" b="0" i="0" kern="10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두물</a:t>
                      </a:r>
                      <a:r>
                        <a:rPr lang="ko-KR" altLang="en-US" sz="1300" b="0" i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더 </a:t>
                      </a:r>
                      <a:r>
                        <a:rPr lang="ko-KR" altLang="en-US" sz="1300" b="0" i="0" kern="10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에코리버</a:t>
                      </a:r>
                      <a:r>
                        <a:rPr lang="ko-KR" altLang="en-US" sz="1300" b="0" i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오피스텔 신축공사</a:t>
                      </a:r>
                      <a:endParaRPr lang="en-US" altLang="ko-KR" sz="1300" b="0" i="0" kern="100" dirty="0" smtClean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300" b="0" i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평택 </a:t>
                      </a:r>
                      <a:r>
                        <a:rPr lang="ko-KR" altLang="en-US" sz="1300" b="0" i="0" kern="10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모곡</a:t>
                      </a:r>
                      <a:r>
                        <a:rPr lang="ko-KR" altLang="en-US" sz="1300" b="0" i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지식산업센터 신축공사</a:t>
                      </a:r>
                      <a:endParaRPr lang="en-US" altLang="ko-KR" sz="1300" b="0" i="0" kern="100" dirty="0" smtClean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300" b="0" i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울산 </a:t>
                      </a:r>
                      <a:r>
                        <a:rPr lang="ko-KR" altLang="en-US" sz="1300" b="0" i="0" kern="10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신화리</a:t>
                      </a:r>
                      <a:r>
                        <a:rPr lang="ko-KR" altLang="en-US" sz="1300" b="0" i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altLang="en-US" sz="1300" b="0" i="0" kern="10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근생</a:t>
                      </a:r>
                      <a:r>
                        <a:rPr lang="ko-KR" altLang="en-US" sz="1300" b="0" i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및 업무시설 신축공사 </a:t>
                      </a:r>
                      <a:endParaRPr lang="en-US" altLang="ko-KR" sz="1300" b="0" i="0" kern="100" dirty="0" smtClean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546271"/>
                  </a:ext>
                </a:extLst>
              </a:tr>
              <a:tr h="1884022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관급공사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영등포 전통시장 아케이드조성공사</a:t>
                      </a:r>
                      <a:endParaRPr lang="en-US" altLang="ko-KR" sz="1300" b="0" kern="100" dirty="0" smtClean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새남터 </a:t>
                      </a:r>
                      <a:r>
                        <a:rPr lang="ko-KR" altLang="en-US" sz="1300" b="0" kern="10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보행육교</a:t>
                      </a:r>
                      <a:r>
                        <a:rPr lang="ko-KR" altLang="en-US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altLang="en-US" sz="1300" b="0" kern="10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개선공사</a:t>
                      </a:r>
                      <a:r>
                        <a:rPr lang="ko-KR" altLang="en-US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altLang="ko-KR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altLang="en-US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종료</a:t>
                      </a:r>
                      <a:r>
                        <a:rPr lang="en-US" altLang="ko-KR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kern="10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삼일대로</a:t>
                      </a:r>
                      <a:r>
                        <a:rPr lang="ko-KR" altLang="en-US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altLang="ko-KR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30</a:t>
                      </a:r>
                      <a:r>
                        <a:rPr lang="ko-KR" altLang="en-US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길 보행환경 </a:t>
                      </a:r>
                      <a:r>
                        <a:rPr lang="ko-KR" altLang="en-US" sz="1300" b="0" kern="10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개선공사</a:t>
                      </a:r>
                      <a:r>
                        <a:rPr lang="ko-KR" altLang="en-US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altLang="ko-KR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altLang="en-US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종료</a:t>
                      </a:r>
                      <a:r>
                        <a:rPr lang="en-US" altLang="ko-KR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가로수길 보행환경 </a:t>
                      </a:r>
                      <a:r>
                        <a:rPr lang="ko-KR" altLang="en-US" sz="1300" b="0" kern="10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개선공사</a:t>
                      </a:r>
                      <a:r>
                        <a:rPr lang="ko-KR" altLang="en-US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altLang="ko-KR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altLang="en-US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종료</a:t>
                      </a:r>
                      <a:r>
                        <a:rPr lang="en-US" altLang="ko-KR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서울 </a:t>
                      </a:r>
                      <a:r>
                        <a:rPr lang="ko-KR" altLang="en-US" sz="1300" b="0" kern="10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은로유치원</a:t>
                      </a:r>
                      <a:r>
                        <a:rPr lang="ko-KR" altLang="en-US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전기공사 </a:t>
                      </a:r>
                      <a:r>
                        <a:rPr lang="en-US" altLang="ko-KR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/</a:t>
                      </a:r>
                      <a:r>
                        <a:rPr lang="en-US" altLang="ko-KR" sz="1300" b="0" kern="100" baseline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altLang="en-US" sz="1300" b="0" kern="100" baseline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광명 </a:t>
                      </a:r>
                      <a:r>
                        <a:rPr lang="ko-KR" altLang="en-US" sz="1300" b="0" kern="100" baseline="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스피돔</a:t>
                      </a:r>
                      <a:r>
                        <a:rPr lang="ko-KR" altLang="en-US" sz="1300" b="0" kern="100" baseline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altLang="en-US" sz="1300" b="0" kern="100" baseline="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선수숙소동</a:t>
                      </a:r>
                      <a:r>
                        <a:rPr lang="ko-KR" altLang="en-US" sz="1300" b="0" kern="100" baseline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시설환경 </a:t>
                      </a:r>
                      <a:r>
                        <a:rPr lang="ko-KR" altLang="en-US" sz="1300" b="0" kern="100" baseline="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개선공사</a:t>
                      </a:r>
                      <a:r>
                        <a:rPr lang="ko-KR" altLang="en-US" sz="1300" b="0" kern="100" baseline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전기공사 </a:t>
                      </a:r>
                      <a:endParaRPr lang="en-US" altLang="ko-KR" sz="1300" b="0" kern="100" dirty="0" smtClean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641967"/>
                  </a:ext>
                </a:extLst>
              </a:tr>
              <a:tr h="1441073"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ko-KR" altLang="en-US" dirty="0" smtClean="0"/>
                        <a:t>교육시설 </a:t>
                      </a:r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기     타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기초과학연구원 </a:t>
                      </a:r>
                      <a:r>
                        <a:rPr lang="en-US" altLang="ko-KR" sz="1300" b="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KASIT</a:t>
                      </a:r>
                      <a:r>
                        <a:rPr lang="en-US" altLang="ko-KR" sz="1300" b="0" kern="100" baseline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altLang="en-US" sz="1300" b="0" kern="100" baseline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캠퍼스 신축공사 </a:t>
                      </a:r>
                      <a:endParaRPr lang="en-US" altLang="ko-KR" sz="1300" b="0" kern="100" baseline="0" dirty="0" smtClean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300" b="0" kern="100" baseline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이승훈 역사공원 역사문화체험관 건립공사 </a:t>
                      </a:r>
                      <a:r>
                        <a:rPr lang="en-US" altLang="ko-KR" sz="1300" b="0" kern="100" baseline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/ 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300" b="0" kern="100" baseline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제주도 </a:t>
                      </a:r>
                      <a:r>
                        <a:rPr lang="ko-KR" altLang="en-US" sz="1300" b="0" kern="100" baseline="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안덕면</a:t>
                      </a:r>
                      <a:r>
                        <a:rPr lang="ko-KR" altLang="en-US" sz="1300" b="0" kern="100" baseline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altLang="en-US" sz="1300" b="0" kern="100" baseline="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덕수리</a:t>
                      </a:r>
                      <a:r>
                        <a:rPr lang="ko-KR" altLang="en-US" sz="1300" b="0" kern="100" baseline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공동주택 신축공사 </a:t>
                      </a:r>
                      <a:r>
                        <a:rPr lang="en-US" altLang="ko-KR" sz="1300" b="0" kern="100" baseline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/ 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300" b="0" kern="100" baseline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마장동 </a:t>
                      </a:r>
                      <a:r>
                        <a:rPr lang="ko-KR" altLang="en-US" sz="1300" b="0" kern="100" baseline="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서울마켓</a:t>
                      </a:r>
                      <a:r>
                        <a:rPr lang="ko-KR" altLang="en-US" sz="1300" b="0" kern="100" baseline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신축공사</a:t>
                      </a:r>
                      <a:endParaRPr lang="en-US" altLang="ko-KR" sz="1300" b="0" kern="100" dirty="0" smtClean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74962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0850" y="1474926"/>
            <a:ext cx="303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현재 진행 및 완료 현장 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223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1487"/>
            <a:ext cx="542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회사 소개 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7850" y="613152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삼양건설산업㈜ </a:t>
            </a:r>
            <a:endParaRPr lang="en-US" altLang="ko-KR" sz="1400" dirty="0" smtClean="0"/>
          </a:p>
          <a:p>
            <a:pPr algn="ctr"/>
            <a:r>
              <a:rPr lang="en-US" altLang="ko-KR" sz="1400" dirty="0" smtClean="0"/>
              <a:t>SAMYANG CONSTRUCTION </a:t>
            </a:r>
          </a:p>
          <a:p>
            <a:pPr algn="r"/>
            <a:r>
              <a:rPr lang="ko-KR" altLang="en-US" sz="1200" dirty="0" smtClean="0"/>
              <a:t>설립일 </a:t>
            </a:r>
            <a:r>
              <a:rPr lang="en-US" altLang="ko-KR" sz="1200" dirty="0" smtClean="0"/>
              <a:t>: 1972</a:t>
            </a:r>
            <a:r>
              <a:rPr lang="ko-KR" altLang="en-US" sz="1200" dirty="0" smtClean="0"/>
              <a:t>년 </a:t>
            </a:r>
            <a:endParaRPr lang="ko-KR" alt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55992" y="1237087"/>
            <a:ext cx="303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현재 진행 중 공사 현장 </a:t>
            </a:r>
            <a:endParaRPr lang="ko-KR" altLang="en-US" sz="1400" b="1" dirty="0"/>
          </a:p>
        </p:txBody>
      </p:sp>
      <p:grpSp>
        <p:nvGrpSpPr>
          <p:cNvPr id="8" name="그룹 7"/>
          <p:cNvGrpSpPr/>
          <p:nvPr/>
        </p:nvGrpSpPr>
        <p:grpSpPr>
          <a:xfrm>
            <a:off x="355992" y="1628815"/>
            <a:ext cx="6387316" cy="7703278"/>
            <a:chOff x="754242" y="1907704"/>
            <a:chExt cx="5866616" cy="6892317"/>
          </a:xfrm>
        </p:grpSpPr>
        <p:sp>
          <p:nvSpPr>
            <p:cNvPr id="9" name="직사각형 8"/>
            <p:cNvSpPr/>
            <p:nvPr/>
          </p:nvSpPr>
          <p:spPr>
            <a:xfrm>
              <a:off x="5045694" y="2901186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242" y="1907704"/>
              <a:ext cx="28468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1F497D"/>
                  </a:solidFill>
                </a:rPr>
                <a:t> [ 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평택시 </a:t>
              </a:r>
              <a:r>
                <a:rPr lang="ko-KR" altLang="en-US" sz="800" b="1" dirty="0" err="1" smtClean="0">
                  <a:solidFill>
                    <a:srgbClr val="1F497D"/>
                  </a:solidFill>
                </a:rPr>
                <a:t>모곡동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 지식산업센터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 55,537㎡) ]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 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 </a:t>
              </a:r>
              <a:endParaRPr lang="ko-KR" altLang="en-US" sz="800" b="1" dirty="0">
                <a:solidFill>
                  <a:srgbClr val="1F497D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268" y="2217110"/>
              <a:ext cx="2574434" cy="18002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 contourW="635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715" y="2217110"/>
              <a:ext cx="2748842" cy="18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732068" y="1907704"/>
              <a:ext cx="28468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1F497D"/>
                  </a:solidFill>
                </a:rPr>
                <a:t> [ 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평택시 </a:t>
              </a:r>
              <a:r>
                <a:rPr lang="ko-KR" altLang="en-US" sz="800" b="1" dirty="0" err="1" smtClean="0">
                  <a:solidFill>
                    <a:srgbClr val="1F497D"/>
                  </a:solidFill>
                </a:rPr>
                <a:t>세교동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 지식산업센터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/ B1~F11 ( 89,916㎡) ]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 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 </a:t>
              </a:r>
              <a:endParaRPr lang="ko-KR" altLang="en-US" sz="800" b="1" dirty="0">
                <a:solidFill>
                  <a:srgbClr val="1F497D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715" y="4394377"/>
              <a:ext cx="2780908" cy="2019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58220" y="4167535"/>
              <a:ext cx="28468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1F497D"/>
                  </a:solidFill>
                </a:rPr>
                <a:t> [ 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기초과학연구원 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KAIST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캠퍼스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 ]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 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 </a:t>
              </a:r>
              <a:endParaRPr lang="ko-KR" altLang="en-US" sz="800" b="1" dirty="0">
                <a:solidFill>
                  <a:srgbClr val="1F497D"/>
                </a:solidFill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62" y="4427984"/>
              <a:ext cx="2574435" cy="2019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732066" y="4156085"/>
              <a:ext cx="28468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1F497D"/>
                  </a:solidFill>
                </a:rPr>
                <a:t> [ 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부산명지 문화복합시설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 ]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 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 </a:t>
              </a:r>
              <a:endParaRPr lang="ko-KR" altLang="en-US" sz="800" b="1" dirty="0">
                <a:solidFill>
                  <a:srgbClr val="1F497D"/>
                </a:solidFill>
              </a:endParaRPr>
            </a:p>
          </p:txBody>
        </p: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578" y="6948264"/>
              <a:ext cx="2843045" cy="1851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74788" y="6588224"/>
              <a:ext cx="28468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1F497D"/>
                  </a:solidFill>
                </a:rPr>
                <a:t> [ (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의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)</a:t>
              </a:r>
              <a:r>
                <a:rPr lang="ko-KR" altLang="en-US" sz="800" b="1" dirty="0" err="1" smtClean="0">
                  <a:solidFill>
                    <a:srgbClr val="1F497D"/>
                  </a:solidFill>
                </a:rPr>
                <a:t>해창의료재단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 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요양병원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]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 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  </a:t>
              </a:r>
              <a:endParaRPr lang="ko-KR" altLang="en-US" sz="800" b="1" dirty="0">
                <a:solidFill>
                  <a:srgbClr val="1F497D"/>
                </a:solidFill>
              </a:endParaRPr>
            </a:p>
          </p:txBody>
        </p:sp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647" y="6948264"/>
              <a:ext cx="2620056" cy="1851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774023" y="6605392"/>
              <a:ext cx="28468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1F497D"/>
                  </a:solidFill>
                </a:rPr>
                <a:t> [ </a:t>
              </a:r>
              <a:r>
                <a:rPr lang="ko-KR" altLang="en-US" sz="800" b="1" dirty="0" err="1" smtClean="0">
                  <a:solidFill>
                    <a:srgbClr val="1F497D"/>
                  </a:solidFill>
                </a:rPr>
                <a:t>이승훈역사공원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 역사문화체험관 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]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 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  </a:t>
              </a:r>
              <a:endParaRPr lang="ko-KR" altLang="en-US" sz="800" b="1" dirty="0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3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1487"/>
            <a:ext cx="542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회사 소개 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7850" y="613152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삼양건설산업㈜ </a:t>
            </a:r>
            <a:endParaRPr lang="en-US" altLang="ko-KR" sz="1400" dirty="0" smtClean="0"/>
          </a:p>
          <a:p>
            <a:pPr algn="ctr"/>
            <a:r>
              <a:rPr lang="en-US" altLang="ko-KR" sz="1400" dirty="0" smtClean="0"/>
              <a:t>SAMYANG CONSTRUCTION </a:t>
            </a:r>
          </a:p>
          <a:p>
            <a:pPr algn="r"/>
            <a:r>
              <a:rPr lang="ko-KR" altLang="en-US" sz="1200" dirty="0" smtClean="0"/>
              <a:t>설립일 </a:t>
            </a:r>
            <a:r>
              <a:rPr lang="en-US" altLang="ko-KR" sz="1200" dirty="0" smtClean="0"/>
              <a:t>: 1972</a:t>
            </a:r>
            <a:r>
              <a:rPr lang="ko-KR" altLang="en-US" sz="1200" dirty="0" smtClean="0"/>
              <a:t>년 </a:t>
            </a:r>
            <a:endParaRPr lang="ko-KR" alt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55992" y="1237087"/>
            <a:ext cx="303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현재 진행 중 공사 현장 </a:t>
            </a:r>
            <a:endParaRPr lang="ko-KR" altLang="en-US" sz="1400" b="1" dirty="0"/>
          </a:p>
        </p:txBody>
      </p:sp>
      <p:grpSp>
        <p:nvGrpSpPr>
          <p:cNvPr id="22" name="그룹 21"/>
          <p:cNvGrpSpPr/>
          <p:nvPr/>
        </p:nvGrpSpPr>
        <p:grpSpPr>
          <a:xfrm>
            <a:off x="308563" y="1711206"/>
            <a:ext cx="6165458" cy="4922897"/>
            <a:chOff x="754242" y="1907704"/>
            <a:chExt cx="5824661" cy="4486248"/>
          </a:xfrm>
        </p:grpSpPr>
        <p:sp>
          <p:nvSpPr>
            <p:cNvPr id="23" name="직사각형 22"/>
            <p:cNvSpPr/>
            <p:nvPr/>
          </p:nvSpPr>
          <p:spPr>
            <a:xfrm>
              <a:off x="5045694" y="2901186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4242" y="1907704"/>
              <a:ext cx="28468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1F497D"/>
                  </a:solidFill>
                </a:rPr>
                <a:t> [ </a:t>
              </a:r>
              <a:r>
                <a:rPr lang="ko-KR" altLang="en-US" sz="800" b="1" dirty="0" err="1" smtClean="0">
                  <a:solidFill>
                    <a:srgbClr val="1F497D"/>
                  </a:solidFill>
                </a:rPr>
                <a:t>광명스피돔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 경륜공원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 ]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 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 </a:t>
              </a:r>
              <a:endParaRPr lang="ko-KR" altLang="en-US" sz="800" b="1" dirty="0">
                <a:solidFill>
                  <a:srgbClr val="1F497D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32068" y="1907704"/>
              <a:ext cx="28468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1F497D"/>
                  </a:solidFill>
                </a:rPr>
                <a:t> [ 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서울 </a:t>
              </a:r>
              <a:r>
                <a:rPr lang="ko-KR" altLang="en-US" sz="800" b="1" dirty="0" err="1" smtClean="0">
                  <a:solidFill>
                    <a:srgbClr val="1F497D"/>
                  </a:solidFill>
                </a:rPr>
                <a:t>은로유치원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 ]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 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 </a:t>
              </a:r>
              <a:endParaRPr lang="ko-KR" altLang="en-US" sz="800" b="1" dirty="0">
                <a:solidFill>
                  <a:srgbClr val="1F497D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4242" y="4126144"/>
              <a:ext cx="28468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1F497D"/>
                  </a:solidFill>
                </a:rPr>
                <a:t> [ 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울산 신화리 </a:t>
              </a:r>
              <a:r>
                <a:rPr lang="ko-KR" altLang="en-US" sz="800" b="1" dirty="0" err="1" smtClean="0">
                  <a:solidFill>
                    <a:srgbClr val="1F497D"/>
                  </a:solidFill>
                </a:rPr>
                <a:t>근생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 및 업무시설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 ]</a:t>
              </a:r>
              <a:r>
                <a:rPr lang="ko-KR" altLang="en-US" sz="800" b="1" dirty="0" smtClean="0">
                  <a:solidFill>
                    <a:srgbClr val="1F497D"/>
                  </a:solidFill>
                </a:rPr>
                <a:t> </a:t>
              </a:r>
              <a:r>
                <a:rPr lang="en-US" altLang="ko-KR" sz="800" b="1" dirty="0" smtClean="0">
                  <a:solidFill>
                    <a:srgbClr val="1F497D"/>
                  </a:solidFill>
                </a:rPr>
                <a:t> </a:t>
              </a:r>
              <a:endParaRPr lang="ko-KR" altLang="en-US" sz="800" b="1" dirty="0">
                <a:solidFill>
                  <a:srgbClr val="1F497D"/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669" y="2195736"/>
              <a:ext cx="2544890" cy="18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068" y="2195737"/>
              <a:ext cx="2505244" cy="18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39" y="4376778"/>
              <a:ext cx="2539194" cy="2017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5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1487"/>
            <a:ext cx="542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회사 소개 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7850" y="613152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삼양건설산업㈜ </a:t>
            </a:r>
            <a:endParaRPr lang="en-US" altLang="ko-KR" sz="1400" dirty="0" smtClean="0"/>
          </a:p>
          <a:p>
            <a:pPr algn="ctr"/>
            <a:r>
              <a:rPr lang="en-US" altLang="ko-KR" sz="1400" dirty="0" smtClean="0"/>
              <a:t>SAMYANG CONSTRUCTION </a:t>
            </a:r>
          </a:p>
          <a:p>
            <a:pPr algn="r"/>
            <a:r>
              <a:rPr lang="ko-KR" altLang="en-US" sz="1200" dirty="0" smtClean="0"/>
              <a:t>설립일 </a:t>
            </a:r>
            <a:r>
              <a:rPr lang="en-US" altLang="ko-KR" sz="1200" dirty="0" smtClean="0"/>
              <a:t>: 1972</a:t>
            </a:r>
            <a:r>
              <a:rPr lang="ko-KR" altLang="en-US" sz="1200" dirty="0" smtClean="0"/>
              <a:t>년 </a:t>
            </a:r>
            <a:endParaRPr lang="ko-KR" alt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81496" y="1428759"/>
            <a:ext cx="303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수상 실적 </a:t>
            </a:r>
            <a:endParaRPr lang="ko-KR" altLang="en-US" sz="2000" b="1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703976"/>
              </p:ext>
            </p:extLst>
          </p:nvPr>
        </p:nvGraphicFramePr>
        <p:xfrm>
          <a:off x="181496" y="2063591"/>
          <a:ext cx="6507708" cy="7109055"/>
        </p:xfrm>
        <a:graphic>
          <a:graphicData uri="http://schemas.openxmlformats.org/drawingml/2006/table">
            <a:tbl>
              <a:tblPr/>
              <a:tblGrid>
                <a:gridCol w="582982">
                  <a:extLst>
                    <a:ext uri="{9D8B030D-6E8A-4147-A177-3AD203B41FA5}">
                      <a16:colId xmlns:a16="http://schemas.microsoft.com/office/drawing/2014/main" val="395827397"/>
                    </a:ext>
                  </a:extLst>
                </a:gridCol>
                <a:gridCol w="2820007">
                  <a:extLst>
                    <a:ext uri="{9D8B030D-6E8A-4147-A177-3AD203B41FA5}">
                      <a16:colId xmlns:a16="http://schemas.microsoft.com/office/drawing/2014/main" val="2538876923"/>
                    </a:ext>
                  </a:extLst>
                </a:gridCol>
                <a:gridCol w="1220195">
                  <a:extLst>
                    <a:ext uri="{9D8B030D-6E8A-4147-A177-3AD203B41FA5}">
                      <a16:colId xmlns:a16="http://schemas.microsoft.com/office/drawing/2014/main" val="1503494901"/>
                    </a:ext>
                  </a:extLst>
                </a:gridCol>
                <a:gridCol w="1884524">
                  <a:extLst>
                    <a:ext uri="{9D8B030D-6E8A-4147-A177-3AD203B41FA5}">
                      <a16:colId xmlns:a16="http://schemas.microsoft.com/office/drawing/2014/main" val="623550037"/>
                    </a:ext>
                  </a:extLst>
                </a:gridCol>
              </a:tblGrid>
              <a:tr h="4027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년도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수상 내역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주관 기관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734512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 대한민국 생태환경 </a:t>
                      </a: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건축대상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공모전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기술부문 대상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 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수상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환경부 장관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전남대학교 어린이병원</a:t>
                      </a:r>
                      <a:b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신축공사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29389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 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대한민국 건설문화대상</a:t>
                      </a:r>
                      <a:b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국토부장관상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국토해양부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국토교통부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장관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839988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한국건축문화대상 우수상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대한건축사협회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천주교 서울대교구</a:t>
                      </a:r>
                      <a:b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세곡동 성당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211640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인천광역시 건축상 우수상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인천광역시장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천주교 인천교구</a:t>
                      </a:r>
                      <a:b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연희동 성당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864546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김포시 건축 문화상 금상 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김포시장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한국가톨릭 문화원</a:t>
                      </a:r>
                      <a:b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신축공사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992733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2011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2011 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인천광역시 건축상 장려상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인천광역시장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인천가톨릭 대학교</a:t>
                      </a:r>
                      <a:b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조형예술대학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03153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2010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 대구광역시 건축상 작품전</a:t>
                      </a:r>
                      <a:b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친환경분야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은상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 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수상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대구광역시장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대구포교 성베네딕도 </a:t>
                      </a:r>
                      <a:b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수녀회 기숙사 신축공사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904844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2008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2008 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인천광역시 건축상 장려상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인천광역시장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천주교 인천교구</a:t>
                      </a:r>
                      <a:b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서운동 성당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882909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2007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산업자원부 장관 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표창장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산업자원부 장관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충북 오창 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LMO 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위해성</a:t>
                      </a:r>
                      <a:b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평가센터 공사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21035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2006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서울특별시 시장 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표창장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서울특별시장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서울산업통상진흥원</a:t>
                      </a:r>
                      <a:b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신청사 공사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309608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2004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서울특별시 시장 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표창장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서울특별시장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시립 서대문 병원</a:t>
                      </a:r>
                      <a:b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신축공사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173575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2004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성실납세 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표창장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</a:t>
                      </a:r>
                      <a:b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서초세무서장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215091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2000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충청북도 건축상 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금상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 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수상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충청북도 도지사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청주 갈릴리</a:t>
                      </a:r>
                      <a:b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어린이집 공사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735823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1996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 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 한국건축문화 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 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수상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건설교통부장관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 가톨릭 신학대학</a:t>
                      </a:r>
                      <a:b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공사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63621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1993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동탑산업훈장 수상 제 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922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대통령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헌법재판소</a:t>
                      </a:r>
                      <a:b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신축공사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314812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1992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조달협력상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최우수품질관리상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조달청장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18445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1990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성실남세표창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국세부분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국세청장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976" marR="6976" marT="6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589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6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1172</Words>
  <Application>Microsoft Office PowerPoint</Application>
  <PresentationFormat>A4 용지(210x297mm)</PresentationFormat>
  <Paragraphs>258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맑은 고딕</vt:lpstr>
      <vt:lpstr>Arial</vt:lpstr>
      <vt:lpstr>Calibri</vt:lpstr>
      <vt:lpstr>Calibri Light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30</cp:revision>
  <cp:lastPrinted>2022-04-06T07:36:18Z</cp:lastPrinted>
  <dcterms:created xsi:type="dcterms:W3CDTF">2022-04-06T05:56:56Z</dcterms:created>
  <dcterms:modified xsi:type="dcterms:W3CDTF">2022-04-06T07:42:18Z</dcterms:modified>
</cp:coreProperties>
</file>