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61" r:id="rId2"/>
    <p:sldId id="257" r:id="rId3"/>
    <p:sldId id="258" r:id="rId4"/>
    <p:sldId id="262" r:id="rId5"/>
    <p:sldId id="268" r:id="rId6"/>
    <p:sldId id="259" r:id="rId7"/>
    <p:sldId id="260" r:id="rId8"/>
    <p:sldId id="263" r:id="rId9"/>
    <p:sldId id="264" r:id="rId10"/>
    <p:sldId id="266" r:id="rId11"/>
    <p:sldId id="267" r:id="rId12"/>
  </p:sldIdLst>
  <p:sldSz cx="9144000" cy="6858000" type="screen4x3"/>
  <p:notesSz cx="6807200" cy="99393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CFF"/>
    <a:srgbClr val="3366FF"/>
    <a:srgbClr val="6699FF"/>
    <a:srgbClr val="66CCFF"/>
    <a:srgbClr val="0066FF"/>
    <a:srgbClr val="3399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A228B8-7D53-4C65-B8A3-13D32791916E}" type="datetimeFigureOut">
              <a:rPr lang="ko-KR" altLang="en-US" smtClean="0"/>
              <a:t>2022-01-05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0720" y="4721186"/>
            <a:ext cx="5445760" cy="447270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5838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9D9FB5-9BBE-419C-96D1-3BA205C1EBE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97638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EED048-9648-2546-921D-D4261360D59D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9838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421C6-363F-43E8-B64B-56964F29E120}" type="datetimeFigureOut">
              <a:rPr lang="ko-KR" altLang="en-US" smtClean="0"/>
              <a:t>2022-01-05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DA4BE-6A34-45E7-B7F1-1D14B0E0B30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529290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421C6-363F-43E8-B64B-56964F29E120}" type="datetimeFigureOut">
              <a:rPr lang="ko-KR" altLang="en-US" smtClean="0"/>
              <a:t>2022-01-05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DA4BE-6A34-45E7-B7F1-1D14B0E0B30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984897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421C6-363F-43E8-B64B-56964F29E120}" type="datetimeFigureOut">
              <a:rPr lang="ko-KR" altLang="en-US" smtClean="0"/>
              <a:t>2022-01-05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DA4BE-6A34-45E7-B7F1-1D14B0E0B30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017168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732822"/>
          </a:xfrm>
        </p:spPr>
        <p:txBody>
          <a:bodyPr>
            <a:normAutofit/>
          </a:bodyPr>
          <a:lstStyle>
            <a:lvl1pPr algn="ctr">
              <a:defRPr sz="2400" spc="0">
                <a:solidFill>
                  <a:schemeClr val="tx1">
                    <a:lumMod val="75000"/>
                    <a:lumOff val="25000"/>
                  </a:schemeClr>
                </a:solidFill>
                <a:latin typeface="FjallaOne"/>
                <a:cs typeface="FjallaOne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39914"/>
            <a:ext cx="8229600" cy="452596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200">
                <a:solidFill>
                  <a:srgbClr val="7F7F7F"/>
                </a:solidFill>
                <a:latin typeface="Open Sans"/>
                <a:cs typeface="Open Sans"/>
              </a:defRPr>
            </a:lvl1pPr>
            <a:lvl2pPr marL="342892" indent="0">
              <a:buFontTx/>
              <a:buNone/>
              <a:defRPr sz="900">
                <a:solidFill>
                  <a:srgbClr val="7F7F7F"/>
                </a:solidFill>
                <a:latin typeface="Open Sans"/>
                <a:cs typeface="Open Sans"/>
              </a:defRPr>
            </a:lvl2pPr>
            <a:lvl3pPr marL="685783" indent="0">
              <a:buFontTx/>
              <a:buNone/>
              <a:defRPr sz="900">
                <a:solidFill>
                  <a:srgbClr val="7F7F7F"/>
                </a:solidFill>
                <a:latin typeface="Open Sans"/>
                <a:cs typeface="Open Sans"/>
              </a:defRPr>
            </a:lvl3pPr>
            <a:lvl4pPr marL="1028675" indent="0">
              <a:buFontTx/>
              <a:buNone/>
              <a:defRPr sz="900">
                <a:solidFill>
                  <a:srgbClr val="7F7F7F"/>
                </a:solidFill>
                <a:latin typeface="Open Sans"/>
                <a:cs typeface="Open Sans"/>
              </a:defRPr>
            </a:lvl4pPr>
            <a:lvl5pPr marL="1371566" indent="0">
              <a:buFontTx/>
              <a:buNone/>
              <a:defRPr sz="900">
                <a:solidFill>
                  <a:srgbClr val="7F7F7F"/>
                </a:solidFill>
                <a:latin typeface="Open Sans"/>
                <a:cs typeface="Open San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68597" y="6356356"/>
            <a:ext cx="1505527" cy="365125"/>
          </a:xfrm>
        </p:spPr>
        <p:txBody>
          <a:bodyPr/>
          <a:lstStyle>
            <a:lvl1pPr algn="r">
              <a:defRPr>
                <a:latin typeface="Open Sans"/>
                <a:cs typeface="Open Sans"/>
              </a:defRPr>
            </a:lvl1pPr>
          </a:lstStyle>
          <a:p>
            <a:fld id="{9F39D8A7-5387-2045-9D54-DBCCD354F42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3"/>
          </p:nvPr>
        </p:nvSpPr>
        <p:spPr>
          <a:xfrm>
            <a:off x="457200" y="1008063"/>
            <a:ext cx="8229600" cy="831850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825">
                <a:solidFill>
                  <a:schemeClr val="tx1">
                    <a:lumMod val="90000"/>
                    <a:lumOff val="10000"/>
                  </a:schemeClr>
                </a:solidFill>
                <a:latin typeface="Open Sans"/>
                <a:cs typeface="Open Sans"/>
              </a:defRPr>
            </a:lvl1pPr>
            <a:lvl2pPr marL="342892" indent="0">
              <a:buFontTx/>
              <a:buNone/>
              <a:defRPr sz="900">
                <a:solidFill>
                  <a:srgbClr val="7F7F7F"/>
                </a:solidFill>
                <a:latin typeface="Open Sans"/>
                <a:cs typeface="Open Sans"/>
              </a:defRPr>
            </a:lvl2pPr>
            <a:lvl3pPr marL="685783" indent="0">
              <a:buFontTx/>
              <a:buNone/>
              <a:defRPr sz="900">
                <a:solidFill>
                  <a:srgbClr val="7F7F7F"/>
                </a:solidFill>
                <a:latin typeface="Open Sans"/>
                <a:cs typeface="Open Sans"/>
              </a:defRPr>
            </a:lvl3pPr>
            <a:lvl4pPr marL="1028675" indent="0">
              <a:buFontTx/>
              <a:buNone/>
              <a:defRPr sz="900">
                <a:solidFill>
                  <a:srgbClr val="7F7F7F"/>
                </a:solidFill>
                <a:latin typeface="Open Sans"/>
                <a:cs typeface="Open Sans"/>
              </a:defRPr>
            </a:lvl4pPr>
            <a:lvl5pPr marL="1371566" indent="0">
              <a:buFontTx/>
              <a:buNone/>
              <a:defRPr sz="900">
                <a:solidFill>
                  <a:srgbClr val="7F7F7F"/>
                </a:solidFill>
                <a:latin typeface="Open Sans"/>
                <a:cs typeface="Open San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sz="quarter" idx="14"/>
          </p:nvPr>
        </p:nvSpPr>
        <p:spPr>
          <a:xfrm>
            <a:off x="7712079" y="118342"/>
            <a:ext cx="1234219" cy="325438"/>
          </a:xfrm>
          <a:noFill/>
        </p:spPr>
        <p:txBody>
          <a:bodyPr>
            <a:noAutofit/>
          </a:bodyPr>
          <a:lstStyle>
            <a:lvl1pPr marL="0" indent="0" algn="r">
              <a:buFontTx/>
              <a:buNone/>
              <a:defRPr sz="750" b="1">
                <a:solidFill>
                  <a:schemeClr val="tx1">
                    <a:lumMod val="75000"/>
                    <a:lumOff val="25000"/>
                  </a:schemeClr>
                </a:solidFill>
                <a:latin typeface="Open Sans"/>
                <a:cs typeface="Open Sans"/>
              </a:defRPr>
            </a:lvl1pPr>
            <a:lvl2pPr marL="342892" indent="0" algn="r">
              <a:buFontTx/>
              <a:buNone/>
              <a:defRPr sz="1200">
                <a:solidFill>
                  <a:schemeClr val="bg1">
                    <a:lumMod val="85000"/>
                  </a:schemeClr>
                </a:solidFill>
                <a:latin typeface="Open Sans"/>
                <a:cs typeface="Open Sans"/>
              </a:defRPr>
            </a:lvl2pPr>
            <a:lvl3pPr marL="685783" indent="0" algn="r">
              <a:buFontTx/>
              <a:buNone/>
              <a:defRPr sz="1200">
                <a:solidFill>
                  <a:schemeClr val="bg1">
                    <a:lumMod val="85000"/>
                  </a:schemeClr>
                </a:solidFill>
                <a:latin typeface="Open Sans"/>
                <a:cs typeface="Open Sans"/>
              </a:defRPr>
            </a:lvl3pPr>
            <a:lvl4pPr marL="1028675" indent="0" algn="r">
              <a:buFontTx/>
              <a:buNone/>
              <a:defRPr sz="1200">
                <a:solidFill>
                  <a:schemeClr val="bg1">
                    <a:lumMod val="85000"/>
                  </a:schemeClr>
                </a:solidFill>
                <a:latin typeface="Open Sans"/>
                <a:cs typeface="Open Sans"/>
              </a:defRPr>
            </a:lvl4pPr>
            <a:lvl5pPr marL="1371566" indent="0" algn="r">
              <a:buFontTx/>
              <a:buNone/>
              <a:defRPr sz="1200">
                <a:solidFill>
                  <a:schemeClr val="bg1">
                    <a:lumMod val="85000"/>
                  </a:schemeClr>
                </a:solidFill>
                <a:latin typeface="Open Sans"/>
                <a:cs typeface="Open Sans"/>
              </a:defRPr>
            </a:lvl5pPr>
          </a:lstStyle>
          <a:p>
            <a:pPr lvl="0"/>
            <a:r>
              <a:rPr lang="en-US" dirty="0" smtClean="0"/>
              <a:t>Click to edit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05697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lternativ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0" y="1562101"/>
            <a:ext cx="9144000" cy="4019548"/>
          </a:xfrm>
          <a:prstGeom prst="rect">
            <a:avLst/>
          </a:prstGeom>
          <a:solidFill>
            <a:srgbClr val="99CCFF"/>
          </a:solidFill>
          <a:ln>
            <a:noFill/>
          </a:ln>
          <a:extLst/>
        </p:spPr>
        <p:txBody>
          <a:bodyPr wrap="none" lIns="0" tIns="0" rIns="0" bIns="0" anchor="ctr"/>
          <a:lstStyle/>
          <a:p>
            <a:endParaRPr lang="en-US" dirty="0">
              <a:solidFill>
                <a:schemeClr val="bg1"/>
              </a:solidFill>
              <a:cs typeface="Arial" charset="0"/>
            </a:endParaRPr>
          </a:p>
        </p:txBody>
      </p:sp>
      <p:cxnSp>
        <p:nvCxnSpPr>
          <p:cNvPr id="4" name="Straight Connector 3"/>
          <p:cNvCxnSpPr>
            <a:stCxn id="3" idx="0"/>
            <a:endCxn id="3" idx="2"/>
          </p:cNvCxnSpPr>
          <p:nvPr userDrawn="1"/>
        </p:nvCxnSpPr>
        <p:spPr>
          <a:xfrm>
            <a:off x="4572000" y="1562101"/>
            <a:ext cx="0" cy="4019548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352246" y="2239200"/>
            <a:ext cx="4220308" cy="432000"/>
          </a:xfrm>
        </p:spPr>
        <p:txBody>
          <a:bodyPr lIns="0" tIns="0" rIns="0" bIns="0" anchor="t">
            <a:spAutoFit/>
          </a:bodyPr>
          <a:lstStyle>
            <a:lvl1pPr algn="l">
              <a:defRPr sz="2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 inserted here</a:t>
            </a:r>
            <a:endParaRPr lang="en-GB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52246" y="3582000"/>
            <a:ext cx="4220308" cy="369332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Subtitle and date inserted here</a:t>
            </a:r>
            <a:endParaRPr lang="en-GB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53158" y="4798800"/>
            <a:ext cx="1651569" cy="504000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0"/>
              </a:spcBef>
              <a:defRPr sz="1100" b="1">
                <a:solidFill>
                  <a:schemeClr val="bg1"/>
                </a:solidFill>
              </a:defRPr>
            </a:lvl1pPr>
            <a:lvl2pPr>
              <a:defRPr sz="1100" b="1"/>
            </a:lvl2pPr>
            <a:lvl3pPr>
              <a:defRPr sz="1100" b="1"/>
            </a:lvl3pPr>
            <a:lvl4pPr>
              <a:defRPr sz="1100" b="1"/>
            </a:lvl4pPr>
            <a:lvl5pPr>
              <a:defRPr sz="1100" b="1"/>
            </a:lvl5pPr>
          </a:lstStyle>
          <a:p>
            <a:pPr lvl="0"/>
            <a:r>
              <a:rPr lang="en-US" dirty="0" smtClean="0"/>
              <a:t>Presentation/Report to Client Name</a:t>
            </a:r>
          </a:p>
        </p:txBody>
      </p:sp>
    </p:spTree>
    <p:extLst>
      <p:ext uri="{BB962C8B-B14F-4D97-AF65-F5344CB8AC3E}">
        <p14:creationId xmlns:p14="http://schemas.microsoft.com/office/powerpoint/2010/main" val="1094097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421C6-363F-43E8-B64B-56964F29E120}" type="datetimeFigureOut">
              <a:rPr lang="ko-KR" altLang="en-US" smtClean="0"/>
              <a:t>2022-01-05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DA4BE-6A34-45E7-B7F1-1D14B0E0B30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653828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421C6-363F-43E8-B64B-56964F29E120}" type="datetimeFigureOut">
              <a:rPr lang="ko-KR" altLang="en-US" smtClean="0"/>
              <a:t>2022-01-05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DA4BE-6A34-45E7-B7F1-1D14B0E0B30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646062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421C6-363F-43E8-B64B-56964F29E120}" type="datetimeFigureOut">
              <a:rPr lang="ko-KR" altLang="en-US" smtClean="0"/>
              <a:t>2022-01-05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DA4BE-6A34-45E7-B7F1-1D14B0E0B30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594900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421C6-363F-43E8-B64B-56964F29E120}" type="datetimeFigureOut">
              <a:rPr lang="ko-KR" altLang="en-US" smtClean="0"/>
              <a:t>2022-01-05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DA4BE-6A34-45E7-B7F1-1D14B0E0B30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812247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421C6-363F-43E8-B64B-56964F29E120}" type="datetimeFigureOut">
              <a:rPr lang="ko-KR" altLang="en-US" smtClean="0"/>
              <a:t>2022-01-05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DA4BE-6A34-45E7-B7F1-1D14B0E0B30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163447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421C6-363F-43E8-B64B-56964F29E120}" type="datetimeFigureOut">
              <a:rPr lang="ko-KR" altLang="en-US" smtClean="0"/>
              <a:t>2022-01-05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DA4BE-6A34-45E7-B7F1-1D14B0E0B30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477295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421C6-363F-43E8-B64B-56964F29E120}" type="datetimeFigureOut">
              <a:rPr lang="ko-KR" altLang="en-US" smtClean="0"/>
              <a:t>2022-01-05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DA4BE-6A34-45E7-B7F1-1D14B0E0B30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64547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421C6-363F-43E8-B64B-56964F29E120}" type="datetimeFigureOut">
              <a:rPr lang="ko-KR" altLang="en-US" smtClean="0"/>
              <a:t>2022-01-05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DA4BE-6A34-45E7-B7F1-1D14B0E0B30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50570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5421C6-363F-43E8-B64B-56964F29E120}" type="datetimeFigureOut">
              <a:rPr lang="ko-KR" altLang="en-US" smtClean="0"/>
              <a:t>2022-01-05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3DA4BE-6A34-45E7-B7F1-1D14B0E0B30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76414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3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ctrTitle"/>
          </p:nvPr>
        </p:nvSpPr>
        <p:spPr>
          <a:xfrm>
            <a:off x="352246" y="2422049"/>
            <a:ext cx="4220308" cy="430887"/>
          </a:xfrm>
        </p:spPr>
        <p:txBody>
          <a:bodyPr/>
          <a:lstStyle/>
          <a:p>
            <a:r>
              <a:rPr lang="en-US" altLang="ko-KR" i="1" dirty="0" smtClean="0"/>
              <a:t>JEAWOO </a:t>
            </a:r>
            <a:r>
              <a:rPr lang="en-US" altLang="ko-KR" i="1" dirty="0" err="1" smtClean="0"/>
              <a:t>Co.,Ltd</a:t>
            </a:r>
            <a:endParaRPr lang="ko-KR" altLang="en-US" i="1" dirty="0"/>
          </a:p>
        </p:txBody>
      </p:sp>
      <p:sp>
        <p:nvSpPr>
          <p:cNvPr id="5" name="부제목 4"/>
          <p:cNvSpPr>
            <a:spLocks noGrp="1"/>
          </p:cNvSpPr>
          <p:nvPr>
            <p:ph type="subTitle" idx="1"/>
          </p:nvPr>
        </p:nvSpPr>
        <p:spPr>
          <a:xfrm>
            <a:off x="352246" y="3734401"/>
            <a:ext cx="4220308" cy="541687"/>
          </a:xfrm>
        </p:spPr>
        <p:txBody>
          <a:bodyPr/>
          <a:lstStyle/>
          <a:p>
            <a:r>
              <a:rPr lang="en-US" altLang="ko-KR" sz="1600" dirty="0" smtClean="0"/>
              <a:t>Company Profile</a:t>
            </a:r>
          </a:p>
          <a:p>
            <a:r>
              <a:rPr lang="en-US" altLang="ko-KR" sz="1600" dirty="0" smtClean="0"/>
              <a:t>December, 2021</a:t>
            </a:r>
            <a:endParaRPr lang="ko-KR" altLang="en-US" sz="1600" dirty="0"/>
          </a:p>
        </p:txBody>
      </p:sp>
      <p:sp>
        <p:nvSpPr>
          <p:cNvPr id="17" name="Text Placeholder 20"/>
          <p:cNvSpPr txBox="1">
            <a:spLocks/>
          </p:cNvSpPr>
          <p:nvPr/>
        </p:nvSpPr>
        <p:spPr bwMode="auto">
          <a:xfrm>
            <a:off x="352246" y="4833184"/>
            <a:ext cx="3554153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defTabSz="900113" rtl="0" eaLnBrk="1" fontAlgn="base" latinLnBrk="1" hangingPunct="1"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defRPr sz="1100" b="1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84163" indent="-282575" algn="l" defTabSz="900113" rtl="0" eaLnBrk="1" fontAlgn="base" latinLnBrk="1" hangingPunct="1">
              <a:spcBef>
                <a:spcPts val="1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n"/>
              <a:defRPr sz="1100" b="1">
                <a:solidFill>
                  <a:schemeClr val="tx1"/>
                </a:solidFill>
                <a:latin typeface="+mn-lt"/>
                <a:ea typeface="+mn-ea"/>
              </a:defRPr>
            </a:lvl2pPr>
            <a:lvl3pPr marL="542925" indent="-257175" algn="l" defTabSz="900113" rtl="0" eaLnBrk="1" fontAlgn="base" latinLnBrk="1" hangingPunct="1"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100" b="1">
                <a:solidFill>
                  <a:schemeClr val="tx1"/>
                </a:solidFill>
                <a:latin typeface="+mn-lt"/>
                <a:ea typeface="+mn-ea"/>
              </a:defRPr>
            </a:lvl3pPr>
            <a:lvl4pPr marL="814388" indent="-269875" algn="l" defTabSz="900113" rtl="0" eaLnBrk="1" fontAlgn="base" latinLnBrk="1" hangingPunct="1"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100" b="1">
                <a:solidFill>
                  <a:schemeClr val="tx1"/>
                </a:solidFill>
                <a:latin typeface="+mn-lt"/>
                <a:ea typeface="+mn-ea"/>
              </a:defRPr>
            </a:lvl4pPr>
            <a:lvl5pPr marL="1104900" indent="-288925" algn="l" defTabSz="900113" rtl="0" eaLnBrk="1" fontAlgn="base" latinLnBrk="1" hangingPunct="1"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defRPr sz="1100" b="1">
                <a:solidFill>
                  <a:schemeClr val="tx1"/>
                </a:solidFill>
                <a:latin typeface="+mn-lt"/>
                <a:ea typeface="+mn-ea"/>
              </a:defRPr>
            </a:lvl5pPr>
            <a:lvl6pPr marL="1562100" indent="-288925" algn="l" defTabSz="900113" rtl="0" eaLnBrk="1" fontAlgn="base" latinLnBrk="1" hangingPunct="1"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defRPr sz="1400">
                <a:solidFill>
                  <a:schemeClr val="tx1"/>
                </a:solidFill>
                <a:latin typeface="+mn-lt"/>
                <a:ea typeface="+mn-ea"/>
              </a:defRPr>
            </a:lvl6pPr>
            <a:lvl7pPr marL="2019300" indent="-288925" algn="l" defTabSz="900113" rtl="0" eaLnBrk="1" fontAlgn="base" latinLnBrk="1" hangingPunct="1"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defRPr sz="1400">
                <a:solidFill>
                  <a:schemeClr val="tx1"/>
                </a:solidFill>
                <a:latin typeface="+mn-lt"/>
                <a:ea typeface="+mn-ea"/>
              </a:defRPr>
            </a:lvl7pPr>
            <a:lvl8pPr marL="2476500" indent="-288925" algn="l" defTabSz="900113" rtl="0" eaLnBrk="1" fontAlgn="base" latinLnBrk="1" hangingPunct="1"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defRPr sz="1400">
                <a:solidFill>
                  <a:schemeClr val="tx1"/>
                </a:solidFill>
                <a:latin typeface="+mn-lt"/>
                <a:ea typeface="+mn-ea"/>
              </a:defRPr>
            </a:lvl8pPr>
            <a:lvl9pPr marL="2933700" indent="-288925" algn="l" defTabSz="900113" rtl="0" eaLnBrk="1" fontAlgn="base" latinLnBrk="1" hangingPunct="1"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defRPr sz="1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marR="0" lvl="0" indent="0" algn="l" defTabSz="900113" rtl="0" eaLnBrk="1" fontAlgn="base" latinLnBrk="1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04785"/>
              </a:buClr>
              <a:buSzTx/>
              <a:buFont typeface="Wingdings" pitchFamily="2" charset="2"/>
              <a:buNone/>
              <a:tabLst/>
              <a:defRPr/>
            </a:pPr>
            <a:endParaRPr kumimoji="0" lang="en-GB" sz="11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돋움체"/>
              <a:cs typeface="+mn-cs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556792"/>
            <a:ext cx="4583874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72600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2" name="Straight Connector 37"/>
          <p:cNvCxnSpPr/>
          <p:nvPr/>
        </p:nvCxnSpPr>
        <p:spPr>
          <a:xfrm>
            <a:off x="526394" y="1007461"/>
            <a:ext cx="885678" cy="0"/>
          </a:xfrm>
          <a:prstGeom prst="line">
            <a:avLst/>
          </a:prstGeom>
          <a:ln w="57150" cmpd="sng">
            <a:solidFill>
              <a:srgbClr val="64646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itle 1"/>
          <p:cNvSpPr txBox="1">
            <a:spLocks/>
          </p:cNvSpPr>
          <p:nvPr/>
        </p:nvSpPr>
        <p:spPr>
          <a:xfrm>
            <a:off x="457200" y="274639"/>
            <a:ext cx="8229600" cy="7328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342892" rtl="0" eaLnBrk="1" latinLnBrk="0" hangingPunct="1">
              <a:spcBef>
                <a:spcPct val="0"/>
              </a:spcBef>
              <a:buNone/>
              <a:defRPr sz="2400" kern="1200" spc="0">
                <a:solidFill>
                  <a:schemeClr val="tx1">
                    <a:lumMod val="75000"/>
                    <a:lumOff val="25000"/>
                  </a:schemeClr>
                </a:solidFill>
                <a:latin typeface="FjallaOne"/>
                <a:ea typeface="+mj-ea"/>
                <a:cs typeface="FjallaOne"/>
              </a:defRPr>
            </a:lvl1pPr>
          </a:lstStyle>
          <a:p>
            <a:pPr algn="l"/>
            <a:r>
              <a:rPr lang="en-US" altLang="ko-KR" dirty="0">
                <a:latin typeface="FjallaOne" panose="02000506040000020004" pitchFamily="50" charset="0"/>
              </a:rPr>
              <a:t>Your Position</a:t>
            </a:r>
            <a:endParaRPr lang="en-US" altLang="ko-KR" dirty="0">
              <a:latin typeface="FjallaOne" panose="02000506040000020004" pitchFamily="50" charset="0"/>
              <a:ea typeface="+mn-ea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606901" y="1189529"/>
            <a:ext cx="84112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6213" indent="-17621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o-KR" alt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jallaOne" panose="02000506040000020004" pitchFamily="50" charset="0"/>
              </a:rPr>
              <a:t>근무 조건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latin typeface="FjallaOne" panose="02000506040000020004" pitchFamily="50" charset="0"/>
            </a:endParaRPr>
          </a:p>
        </p:txBody>
      </p:sp>
      <p:grpSp>
        <p:nvGrpSpPr>
          <p:cNvPr id="5" name="그룹 4"/>
          <p:cNvGrpSpPr/>
          <p:nvPr/>
        </p:nvGrpSpPr>
        <p:grpSpPr>
          <a:xfrm>
            <a:off x="2754339" y="1940880"/>
            <a:ext cx="1564550" cy="3936392"/>
            <a:chOff x="2208234" y="2459014"/>
            <a:chExt cx="1268143" cy="2923692"/>
          </a:xfrm>
        </p:grpSpPr>
        <p:sp>
          <p:nvSpPr>
            <p:cNvPr id="34" name="Rounded Rectangle 30"/>
            <p:cNvSpPr/>
            <p:nvPr/>
          </p:nvSpPr>
          <p:spPr>
            <a:xfrm>
              <a:off x="2208234" y="2459014"/>
              <a:ext cx="1268143" cy="2923692"/>
            </a:xfrm>
            <a:prstGeom prst="roundRect">
              <a:avLst>
                <a:gd name="adj" fmla="val 7138"/>
              </a:avLst>
            </a:prstGeom>
            <a:solidFill>
              <a:schemeClr val="bg1">
                <a:lumMod val="95000"/>
                <a:alpha val="51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7" name="Picture 25" descr="YM_logo_serface.png"/>
            <p:cNvPicPr>
              <a:picLocks noChangeAspect="1"/>
            </p:cNvPicPr>
            <p:nvPr/>
          </p:nvPicPr>
          <p:blipFill>
            <a:blip r:embed="rId2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63552" y="2657046"/>
              <a:ext cx="950390" cy="1053135"/>
            </a:xfrm>
            <a:prstGeom prst="rect">
              <a:avLst/>
            </a:prstGeom>
          </p:spPr>
        </p:pic>
        <p:sp>
          <p:nvSpPr>
            <p:cNvPr id="43" name="직사각형 14"/>
            <p:cNvSpPr/>
            <p:nvPr/>
          </p:nvSpPr>
          <p:spPr>
            <a:xfrm>
              <a:off x="2487610" y="3026285"/>
              <a:ext cx="731772" cy="22859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latinLnBrk="1"/>
              <a:r>
                <a:rPr lang="ko-KR" altLang="en-US" sz="1400" b="1" dirty="0" smtClean="0">
                  <a:solidFill>
                    <a:schemeClr val="bg1"/>
                  </a:solidFill>
                  <a:latin typeface="+mj-ea"/>
                  <a:ea typeface="+mj-ea"/>
                  <a:cs typeface="FjallaOne" charset="0"/>
                </a:rPr>
                <a:t>근무시간</a:t>
              </a:r>
              <a:endParaRPr lang="en-US" altLang="ko-KR" sz="1400" b="1" dirty="0">
                <a:solidFill>
                  <a:schemeClr val="bg1"/>
                </a:solidFill>
                <a:latin typeface="+mj-ea"/>
                <a:ea typeface="+mj-ea"/>
                <a:cs typeface="FjallaOne" charset="0"/>
              </a:endParaRPr>
            </a:p>
          </p:txBody>
        </p:sp>
        <p:sp>
          <p:nvSpPr>
            <p:cNvPr id="49" name="Rectangle 50"/>
            <p:cNvSpPr/>
            <p:nvPr/>
          </p:nvSpPr>
          <p:spPr>
            <a:xfrm>
              <a:off x="2211205" y="3883095"/>
              <a:ext cx="1265172" cy="6354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84138" indent="-84138" latinLnBrk="1">
                <a:lnSpc>
                  <a:spcPct val="120000"/>
                </a:lnSpc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ko-KR" altLang="en-US" sz="1100" b="1" dirty="0" smtClean="0">
                  <a:solidFill>
                    <a:srgbClr val="646464"/>
                  </a:solidFill>
                  <a:latin typeface="+mj-ea"/>
                  <a:ea typeface="+mj-ea"/>
                  <a:cs typeface="SpoqaHanSans" charset="-128"/>
                </a:rPr>
                <a:t>월요일 </a:t>
              </a:r>
              <a:r>
                <a:rPr lang="en-US" altLang="ko-KR" sz="1100" b="1" dirty="0" smtClean="0">
                  <a:solidFill>
                    <a:srgbClr val="646464"/>
                  </a:solidFill>
                  <a:latin typeface="+mj-ea"/>
                  <a:ea typeface="+mj-ea"/>
                  <a:cs typeface="SpoqaHanSans" charset="-128"/>
                </a:rPr>
                <a:t>~ </a:t>
              </a:r>
              <a:r>
                <a:rPr lang="ko-KR" altLang="en-US" sz="1100" b="1" dirty="0" smtClean="0">
                  <a:solidFill>
                    <a:srgbClr val="646464"/>
                  </a:solidFill>
                  <a:latin typeface="+mj-ea"/>
                  <a:ea typeface="+mj-ea"/>
                  <a:cs typeface="SpoqaHanSans" charset="-128"/>
                </a:rPr>
                <a:t>금요일</a:t>
              </a:r>
              <a:endParaRPr lang="en-US" altLang="ko-KR" sz="1100" b="1" dirty="0">
                <a:solidFill>
                  <a:srgbClr val="646464"/>
                </a:solidFill>
                <a:latin typeface="+mj-ea"/>
                <a:ea typeface="+mj-ea"/>
                <a:cs typeface="SpoqaHanSans" charset="-128"/>
              </a:endParaRPr>
            </a:p>
            <a:p>
              <a:pPr marL="84138" indent="-84138" latinLnBrk="1">
                <a:lnSpc>
                  <a:spcPct val="120000"/>
                </a:lnSpc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altLang="ko-KR" sz="1100" b="1" dirty="0" smtClean="0">
                  <a:solidFill>
                    <a:srgbClr val="646464"/>
                  </a:solidFill>
                  <a:latin typeface="+mj-ea"/>
                  <a:ea typeface="+mj-ea"/>
                  <a:cs typeface="SpoqaHanSans" charset="-128"/>
                </a:rPr>
                <a:t>08:00 ~ 17:30</a:t>
              </a:r>
            </a:p>
            <a:p>
              <a:pPr latinLnBrk="1">
                <a:lnSpc>
                  <a:spcPct val="120000"/>
                </a:lnSpc>
                <a:spcAft>
                  <a:spcPts val="600"/>
                </a:spcAft>
              </a:pPr>
              <a:r>
                <a:rPr lang="en-US" altLang="ko-KR" sz="1100" b="1" dirty="0" smtClean="0">
                  <a:solidFill>
                    <a:srgbClr val="646464"/>
                  </a:solidFill>
                  <a:latin typeface="+mj-ea"/>
                  <a:ea typeface="+mj-ea"/>
                  <a:cs typeface="SpoqaHanSans" charset="-128"/>
                </a:rPr>
                <a:t>(</a:t>
              </a:r>
              <a:r>
                <a:rPr lang="ko-KR" altLang="en-US" sz="1100" b="1" dirty="0" smtClean="0">
                  <a:solidFill>
                    <a:srgbClr val="646464"/>
                  </a:solidFill>
                  <a:latin typeface="+mj-ea"/>
                  <a:ea typeface="+mj-ea"/>
                  <a:cs typeface="SpoqaHanSans" charset="-128"/>
                </a:rPr>
                <a:t>동절기 </a:t>
              </a:r>
              <a:r>
                <a:rPr lang="en-US" altLang="ko-KR" sz="1100" b="1" dirty="0" smtClean="0">
                  <a:solidFill>
                    <a:srgbClr val="646464"/>
                  </a:solidFill>
                  <a:latin typeface="+mj-ea"/>
                  <a:ea typeface="+mj-ea"/>
                  <a:cs typeface="SpoqaHanSans" charset="-128"/>
                </a:rPr>
                <a:t>08:30~17:30)</a:t>
              </a:r>
            </a:p>
          </p:txBody>
        </p:sp>
      </p:grpSp>
      <p:grpSp>
        <p:nvGrpSpPr>
          <p:cNvPr id="4" name="그룹 3"/>
          <p:cNvGrpSpPr/>
          <p:nvPr/>
        </p:nvGrpSpPr>
        <p:grpSpPr>
          <a:xfrm>
            <a:off x="4609086" y="1940880"/>
            <a:ext cx="1564550" cy="3936392"/>
            <a:chOff x="3553485" y="2459014"/>
            <a:chExt cx="1268143" cy="2923692"/>
          </a:xfrm>
        </p:grpSpPr>
        <p:sp>
          <p:nvSpPr>
            <p:cNvPr id="38" name="Rounded Rectangle 30"/>
            <p:cNvSpPr/>
            <p:nvPr/>
          </p:nvSpPr>
          <p:spPr>
            <a:xfrm>
              <a:off x="3553485" y="2459014"/>
              <a:ext cx="1268143" cy="2923692"/>
            </a:xfrm>
            <a:prstGeom prst="roundRect">
              <a:avLst>
                <a:gd name="adj" fmla="val 7138"/>
              </a:avLst>
            </a:prstGeom>
            <a:solidFill>
              <a:schemeClr val="bg1">
                <a:lumMod val="95000"/>
                <a:alpha val="51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9" name="Picture 25" descr="YM_logo_serface.png"/>
            <p:cNvPicPr>
              <a:picLocks noChangeAspect="1"/>
            </p:cNvPicPr>
            <p:nvPr/>
          </p:nvPicPr>
          <p:blipFill>
            <a:blip r:embed="rId2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08803" y="2657046"/>
              <a:ext cx="950390" cy="1053135"/>
            </a:xfrm>
            <a:prstGeom prst="rect">
              <a:avLst/>
            </a:prstGeom>
          </p:spPr>
        </p:pic>
        <p:sp>
          <p:nvSpPr>
            <p:cNvPr id="40" name="Rectangle 50"/>
            <p:cNvSpPr/>
            <p:nvPr/>
          </p:nvSpPr>
          <p:spPr>
            <a:xfrm>
              <a:off x="3556456" y="3883095"/>
              <a:ext cx="1265172" cy="729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84138" indent="-84138" latinLnBrk="1">
                <a:lnSpc>
                  <a:spcPct val="120000"/>
                </a:lnSpc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ko-KR" altLang="en-US" sz="1100" b="1" dirty="0" err="1" smtClean="0">
                  <a:solidFill>
                    <a:srgbClr val="646464"/>
                  </a:solidFill>
                  <a:latin typeface="+mj-ea"/>
                  <a:ea typeface="+mj-ea"/>
                  <a:cs typeface="SpoqaHanSans" charset="-128"/>
                </a:rPr>
                <a:t>선정릉역</a:t>
              </a:r>
              <a:r>
                <a:rPr lang="ko-KR" altLang="en-US" sz="1100" b="1" dirty="0" smtClean="0">
                  <a:solidFill>
                    <a:srgbClr val="646464"/>
                  </a:solidFill>
                  <a:latin typeface="+mj-ea"/>
                  <a:ea typeface="+mj-ea"/>
                  <a:cs typeface="SpoqaHanSans" charset="-128"/>
                </a:rPr>
                <a:t> </a:t>
              </a:r>
              <a:r>
                <a:rPr lang="en-US" altLang="ko-KR" sz="1100" b="1" dirty="0" smtClean="0">
                  <a:solidFill>
                    <a:srgbClr val="646464"/>
                  </a:solidFill>
                  <a:latin typeface="+mj-ea"/>
                  <a:ea typeface="+mj-ea"/>
                  <a:cs typeface="SpoqaHanSans" charset="-128"/>
                </a:rPr>
                <a:t>1</a:t>
              </a:r>
              <a:r>
                <a:rPr lang="ko-KR" altLang="en-US" sz="1100" b="1" dirty="0" smtClean="0">
                  <a:solidFill>
                    <a:srgbClr val="646464"/>
                  </a:solidFill>
                  <a:latin typeface="+mj-ea"/>
                  <a:ea typeface="+mj-ea"/>
                  <a:cs typeface="SpoqaHanSans" charset="-128"/>
                </a:rPr>
                <a:t>번 출구</a:t>
              </a:r>
              <a:endParaRPr lang="en-US" altLang="ko-KR" sz="1100" b="1" dirty="0" smtClean="0">
                <a:solidFill>
                  <a:srgbClr val="646464"/>
                </a:solidFill>
                <a:latin typeface="+mj-ea"/>
                <a:ea typeface="+mj-ea"/>
                <a:cs typeface="SpoqaHanSans" charset="-128"/>
              </a:endParaRPr>
            </a:p>
            <a:p>
              <a:pPr marL="84138" indent="-84138" latinLnBrk="1">
                <a:lnSpc>
                  <a:spcPct val="120000"/>
                </a:lnSpc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ko-KR" altLang="en-US" sz="1100" b="1" dirty="0" smtClean="0">
                  <a:solidFill>
                    <a:srgbClr val="646464"/>
                  </a:solidFill>
                  <a:latin typeface="+mj-ea"/>
                  <a:ea typeface="+mj-ea"/>
                  <a:cs typeface="SpoqaHanSans" charset="-128"/>
                </a:rPr>
                <a:t>일주일에 </a:t>
              </a:r>
              <a:r>
                <a:rPr lang="en-US" altLang="ko-KR" sz="1100" b="1" dirty="0" smtClean="0">
                  <a:solidFill>
                    <a:srgbClr val="646464"/>
                  </a:solidFill>
                  <a:latin typeface="+mj-ea"/>
                  <a:ea typeface="+mj-ea"/>
                  <a:cs typeface="SpoqaHanSans" charset="-128"/>
                </a:rPr>
                <a:t>1~2</a:t>
              </a:r>
              <a:r>
                <a:rPr lang="ko-KR" altLang="en-US" sz="1100" b="1" dirty="0" smtClean="0">
                  <a:solidFill>
                    <a:srgbClr val="646464"/>
                  </a:solidFill>
                  <a:latin typeface="+mj-ea"/>
                  <a:ea typeface="+mj-ea"/>
                  <a:cs typeface="SpoqaHanSans" charset="-128"/>
                </a:rPr>
                <a:t>회 </a:t>
              </a:r>
              <a:r>
                <a:rPr lang="ko-KR" altLang="en-US" sz="1100" b="1" dirty="0" smtClean="0">
                  <a:solidFill>
                    <a:srgbClr val="646464"/>
                  </a:solidFill>
                  <a:latin typeface="+mj-ea"/>
                  <a:ea typeface="+mj-ea"/>
                  <a:cs typeface="SpoqaHanSans" charset="-128"/>
                </a:rPr>
                <a:t>정도 외근 </a:t>
              </a:r>
              <a:r>
                <a:rPr lang="en-US" altLang="ko-KR" sz="1100" b="1" dirty="0" smtClean="0">
                  <a:solidFill>
                    <a:srgbClr val="646464"/>
                  </a:solidFill>
                  <a:latin typeface="+mj-ea"/>
                  <a:ea typeface="+mj-ea"/>
                  <a:cs typeface="SpoqaHanSans" charset="-128"/>
                </a:rPr>
                <a:t>(</a:t>
              </a:r>
              <a:r>
                <a:rPr lang="ko-KR" altLang="en-US" sz="1100" b="1" dirty="0" smtClean="0">
                  <a:solidFill>
                    <a:srgbClr val="646464"/>
                  </a:solidFill>
                  <a:latin typeface="+mj-ea"/>
                  <a:ea typeface="+mj-ea"/>
                  <a:cs typeface="SpoqaHanSans" charset="-128"/>
                </a:rPr>
                <a:t>현장 회의</a:t>
              </a:r>
              <a:r>
                <a:rPr lang="en-US" altLang="ko-KR" sz="1100" b="1" dirty="0" smtClean="0">
                  <a:solidFill>
                    <a:srgbClr val="646464"/>
                  </a:solidFill>
                  <a:latin typeface="+mj-ea"/>
                  <a:ea typeface="+mj-ea"/>
                  <a:cs typeface="SpoqaHanSans" charset="-128"/>
                </a:rPr>
                <a:t>, </a:t>
              </a:r>
              <a:r>
                <a:rPr lang="ko-KR" altLang="en-US" sz="1100" b="1" dirty="0" smtClean="0">
                  <a:solidFill>
                    <a:srgbClr val="646464"/>
                  </a:solidFill>
                  <a:latin typeface="+mj-ea"/>
                  <a:ea typeface="+mj-ea"/>
                  <a:cs typeface="SpoqaHanSans" charset="-128"/>
                </a:rPr>
                <a:t>현장 점검 등</a:t>
              </a:r>
              <a:r>
                <a:rPr lang="en-US" altLang="ko-KR" sz="1100" b="1" dirty="0" smtClean="0">
                  <a:solidFill>
                    <a:srgbClr val="646464"/>
                  </a:solidFill>
                  <a:latin typeface="+mj-ea"/>
                  <a:ea typeface="+mj-ea"/>
                  <a:cs typeface="SpoqaHanSans" charset="-128"/>
                </a:rPr>
                <a:t>)</a:t>
              </a:r>
              <a:endParaRPr lang="en-US" altLang="ko-KR" sz="1100" b="1" dirty="0">
                <a:solidFill>
                  <a:srgbClr val="646464"/>
                </a:solidFill>
                <a:latin typeface="+mj-ea"/>
                <a:ea typeface="+mj-ea"/>
                <a:cs typeface="SpoqaHanSans" charset="-128"/>
              </a:endParaRPr>
            </a:p>
          </p:txBody>
        </p:sp>
        <p:sp>
          <p:nvSpPr>
            <p:cNvPr id="52" name="직사각형 14"/>
            <p:cNvSpPr/>
            <p:nvPr/>
          </p:nvSpPr>
          <p:spPr>
            <a:xfrm>
              <a:off x="3823153" y="3026285"/>
              <a:ext cx="731772" cy="22859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latinLnBrk="1"/>
              <a:r>
                <a:rPr lang="ko-KR" altLang="en-US" sz="1400" b="1" dirty="0" smtClean="0">
                  <a:solidFill>
                    <a:schemeClr val="bg1"/>
                  </a:solidFill>
                  <a:latin typeface="+mj-ea"/>
                  <a:ea typeface="+mj-ea"/>
                  <a:cs typeface="FjallaOne" charset="0"/>
                </a:rPr>
                <a:t>근무장소</a:t>
              </a:r>
              <a:endParaRPr lang="en-US" altLang="ko-KR" sz="1400" b="1" dirty="0">
                <a:solidFill>
                  <a:schemeClr val="bg1"/>
                </a:solidFill>
                <a:latin typeface="+mj-ea"/>
                <a:ea typeface="+mj-ea"/>
                <a:cs typeface="FjallaOne" charset="0"/>
              </a:endParaRPr>
            </a:p>
          </p:txBody>
        </p:sp>
      </p:grpSp>
      <p:grpSp>
        <p:nvGrpSpPr>
          <p:cNvPr id="2" name="그룹 1"/>
          <p:cNvGrpSpPr/>
          <p:nvPr/>
        </p:nvGrpSpPr>
        <p:grpSpPr>
          <a:xfrm>
            <a:off x="6463834" y="1940880"/>
            <a:ext cx="1564550" cy="3936392"/>
            <a:chOff x="6323052" y="2459014"/>
            <a:chExt cx="1268143" cy="2923692"/>
          </a:xfrm>
        </p:grpSpPr>
        <p:sp>
          <p:nvSpPr>
            <p:cNvPr id="41" name="Rounded Rectangle 30"/>
            <p:cNvSpPr/>
            <p:nvPr/>
          </p:nvSpPr>
          <p:spPr>
            <a:xfrm>
              <a:off x="6323052" y="2459014"/>
              <a:ext cx="1268143" cy="2923692"/>
            </a:xfrm>
            <a:prstGeom prst="roundRect">
              <a:avLst>
                <a:gd name="adj" fmla="val 7138"/>
              </a:avLst>
            </a:prstGeom>
            <a:solidFill>
              <a:schemeClr val="bg1">
                <a:lumMod val="95000"/>
                <a:alpha val="51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42" name="Picture 25" descr="YM_logo_serface.png"/>
            <p:cNvPicPr>
              <a:picLocks noChangeAspect="1"/>
            </p:cNvPicPr>
            <p:nvPr/>
          </p:nvPicPr>
          <p:blipFill>
            <a:blip r:embed="rId2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78370" y="2657046"/>
              <a:ext cx="950390" cy="1053135"/>
            </a:xfrm>
            <a:prstGeom prst="rect">
              <a:avLst/>
            </a:prstGeom>
          </p:spPr>
        </p:pic>
        <p:sp>
          <p:nvSpPr>
            <p:cNvPr id="44" name="Rectangle 50"/>
            <p:cNvSpPr/>
            <p:nvPr/>
          </p:nvSpPr>
          <p:spPr>
            <a:xfrm>
              <a:off x="6326023" y="3883095"/>
              <a:ext cx="1265172" cy="6354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84138" indent="-84138">
                <a:lnSpc>
                  <a:spcPct val="120000"/>
                </a:lnSpc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ko-KR" altLang="en-US" sz="1100" b="1" dirty="0">
                  <a:solidFill>
                    <a:srgbClr val="646464"/>
                  </a:solidFill>
                  <a:latin typeface="+mj-ea"/>
                  <a:cs typeface="SpoqaHanSans" charset="-128"/>
                </a:rPr>
                <a:t>중식 제공</a:t>
              </a:r>
              <a:endParaRPr lang="en-US" altLang="ko-KR" sz="1100" b="1" dirty="0">
                <a:solidFill>
                  <a:srgbClr val="646464"/>
                </a:solidFill>
                <a:latin typeface="+mj-ea"/>
                <a:cs typeface="SpoqaHanSans" charset="-128"/>
              </a:endParaRPr>
            </a:p>
            <a:p>
              <a:pPr marL="84138" indent="-84138">
                <a:lnSpc>
                  <a:spcPct val="120000"/>
                </a:lnSpc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ko-KR" altLang="en-US" sz="1100" b="1" dirty="0">
                  <a:solidFill>
                    <a:srgbClr val="646464"/>
                  </a:solidFill>
                  <a:latin typeface="+mj-ea"/>
                  <a:cs typeface="SpoqaHanSans" charset="-128"/>
                </a:rPr>
                <a:t>내일 채움 공제 가입</a:t>
              </a:r>
              <a:endParaRPr lang="en-US" altLang="ko-KR" sz="1100" b="1" dirty="0">
                <a:solidFill>
                  <a:srgbClr val="646464"/>
                </a:solidFill>
                <a:latin typeface="+mj-ea"/>
                <a:cs typeface="SpoqaHanSans" charset="-128"/>
              </a:endParaRPr>
            </a:p>
            <a:p>
              <a:pPr>
                <a:lnSpc>
                  <a:spcPct val="120000"/>
                </a:lnSpc>
                <a:spcAft>
                  <a:spcPts val="600"/>
                </a:spcAft>
              </a:pPr>
              <a:r>
                <a:rPr lang="en-US" altLang="ko-KR" sz="1100" b="1" dirty="0">
                  <a:solidFill>
                    <a:srgbClr val="646464"/>
                  </a:solidFill>
                  <a:latin typeface="+mj-ea"/>
                  <a:cs typeface="SpoqaHanSans" charset="-128"/>
                </a:rPr>
                <a:t> </a:t>
              </a:r>
              <a:r>
                <a:rPr lang="en-US" altLang="ko-KR" sz="1100" b="1" dirty="0" smtClean="0">
                  <a:solidFill>
                    <a:srgbClr val="646464"/>
                  </a:solidFill>
                  <a:latin typeface="+mj-ea"/>
                  <a:cs typeface="SpoqaHanSans" charset="-128"/>
                </a:rPr>
                <a:t>(</a:t>
              </a:r>
              <a:r>
                <a:rPr lang="ko-KR" altLang="en-US" sz="1100" b="1" dirty="0" smtClean="0">
                  <a:solidFill>
                    <a:srgbClr val="646464"/>
                  </a:solidFill>
                  <a:latin typeface="+mj-ea"/>
                  <a:cs typeface="SpoqaHanSans" charset="-128"/>
                </a:rPr>
                <a:t>수습 후 즉시</a:t>
              </a:r>
              <a:r>
                <a:rPr lang="en-US" altLang="ko-KR" sz="1100" b="1" dirty="0">
                  <a:solidFill>
                    <a:srgbClr val="646464"/>
                  </a:solidFill>
                  <a:latin typeface="+mj-ea"/>
                  <a:cs typeface="SpoqaHanSans" charset="-128"/>
                </a:rPr>
                <a:t>)</a:t>
              </a:r>
            </a:p>
          </p:txBody>
        </p:sp>
        <p:sp>
          <p:nvSpPr>
            <p:cNvPr id="53" name="직사각형 14"/>
            <p:cNvSpPr/>
            <p:nvPr/>
          </p:nvSpPr>
          <p:spPr>
            <a:xfrm>
              <a:off x="6733200" y="3026285"/>
              <a:ext cx="440727" cy="22859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latinLnBrk="1"/>
              <a:r>
                <a:rPr lang="ko-KR" altLang="en-US" sz="1400" b="1" dirty="0" smtClean="0">
                  <a:solidFill>
                    <a:schemeClr val="bg1"/>
                  </a:solidFill>
                  <a:latin typeface="+mj-ea"/>
                  <a:ea typeface="+mj-ea"/>
                  <a:cs typeface="FjallaOne" charset="0"/>
                </a:rPr>
                <a:t>기타</a:t>
              </a:r>
              <a:endParaRPr lang="en-US" altLang="ko-KR" sz="1400" b="1" dirty="0">
                <a:solidFill>
                  <a:schemeClr val="bg1"/>
                </a:solidFill>
                <a:latin typeface="+mj-ea"/>
                <a:ea typeface="+mj-ea"/>
                <a:cs typeface="FjallaOne" charset="0"/>
              </a:endParaRPr>
            </a:p>
          </p:txBody>
        </p:sp>
      </p:grpSp>
      <p:grpSp>
        <p:nvGrpSpPr>
          <p:cNvPr id="6" name="그룹 5"/>
          <p:cNvGrpSpPr/>
          <p:nvPr/>
        </p:nvGrpSpPr>
        <p:grpSpPr>
          <a:xfrm>
            <a:off x="899592" y="1940880"/>
            <a:ext cx="1564550" cy="3936392"/>
            <a:chOff x="758810" y="2421249"/>
            <a:chExt cx="1268143" cy="2923692"/>
          </a:xfrm>
        </p:grpSpPr>
        <p:sp>
          <p:nvSpPr>
            <p:cNvPr id="45" name="Rounded Rectangle 30"/>
            <p:cNvSpPr/>
            <p:nvPr/>
          </p:nvSpPr>
          <p:spPr>
            <a:xfrm>
              <a:off x="758810" y="2421249"/>
              <a:ext cx="1268143" cy="2923692"/>
            </a:xfrm>
            <a:prstGeom prst="roundRect">
              <a:avLst>
                <a:gd name="adj" fmla="val 7138"/>
              </a:avLst>
            </a:prstGeom>
            <a:solidFill>
              <a:schemeClr val="bg1">
                <a:lumMod val="95000"/>
                <a:alpha val="51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46" name="Picture 25" descr="YM_logo_serface.png"/>
            <p:cNvPicPr>
              <a:picLocks noChangeAspect="1"/>
            </p:cNvPicPr>
            <p:nvPr/>
          </p:nvPicPr>
          <p:blipFill>
            <a:blip r:embed="rId2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4128" y="2619281"/>
              <a:ext cx="950390" cy="1053135"/>
            </a:xfrm>
            <a:prstGeom prst="rect">
              <a:avLst/>
            </a:prstGeom>
          </p:spPr>
        </p:pic>
        <p:sp>
          <p:nvSpPr>
            <p:cNvPr id="51" name="Rectangle 50"/>
            <p:cNvSpPr/>
            <p:nvPr/>
          </p:nvSpPr>
          <p:spPr>
            <a:xfrm>
              <a:off x="761781" y="3845330"/>
              <a:ext cx="1265172" cy="8435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84138" indent="-84138" latinLnBrk="1">
                <a:lnSpc>
                  <a:spcPct val="120000"/>
                </a:lnSpc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altLang="ko-KR" sz="1100" b="1" dirty="0" smtClean="0">
                  <a:solidFill>
                    <a:srgbClr val="646464"/>
                  </a:solidFill>
                  <a:latin typeface="+mj-ea"/>
                  <a:ea typeface="+mj-ea"/>
                  <a:cs typeface="SpoqaHanSans" charset="-128"/>
                </a:rPr>
                <a:t>3,400 ~ 3,600 </a:t>
              </a:r>
              <a:r>
                <a:rPr lang="ko-KR" altLang="en-US" sz="1100" b="1" dirty="0" smtClean="0">
                  <a:solidFill>
                    <a:srgbClr val="646464"/>
                  </a:solidFill>
                  <a:latin typeface="+mj-ea"/>
                  <a:ea typeface="+mj-ea"/>
                  <a:cs typeface="SpoqaHanSans" charset="-128"/>
                </a:rPr>
                <a:t>만원</a:t>
              </a:r>
              <a:endParaRPr lang="en-US" altLang="ko-KR" sz="1100" b="1" dirty="0" smtClean="0">
                <a:solidFill>
                  <a:srgbClr val="646464"/>
                </a:solidFill>
                <a:latin typeface="+mj-ea"/>
                <a:ea typeface="+mj-ea"/>
                <a:cs typeface="SpoqaHanSans" charset="-128"/>
              </a:endParaRPr>
            </a:p>
            <a:p>
              <a:pPr marL="84138" indent="-84138" latinLnBrk="1">
                <a:lnSpc>
                  <a:spcPct val="120000"/>
                </a:lnSpc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altLang="ko-KR" sz="1100" b="1" dirty="0" smtClean="0">
                  <a:solidFill>
                    <a:srgbClr val="646464"/>
                  </a:solidFill>
                  <a:latin typeface="+mj-ea"/>
                  <a:ea typeface="+mj-ea"/>
                  <a:cs typeface="SpoqaHanSans" charset="-128"/>
                </a:rPr>
                <a:t>3</a:t>
              </a:r>
              <a:r>
                <a:rPr lang="ko-KR" altLang="en-US" sz="1100" b="1" dirty="0" smtClean="0">
                  <a:solidFill>
                    <a:srgbClr val="646464"/>
                  </a:solidFill>
                  <a:latin typeface="+mj-ea"/>
                  <a:ea typeface="+mj-ea"/>
                  <a:cs typeface="SpoqaHanSans" charset="-128"/>
                </a:rPr>
                <a:t>개월 수습기간</a:t>
              </a:r>
              <a:endParaRPr lang="en-US" altLang="ko-KR" sz="1100" b="1" dirty="0" smtClean="0">
                <a:solidFill>
                  <a:srgbClr val="646464"/>
                </a:solidFill>
                <a:latin typeface="+mj-ea"/>
                <a:ea typeface="+mj-ea"/>
                <a:cs typeface="SpoqaHanSans" charset="-128"/>
              </a:endParaRPr>
            </a:p>
            <a:p>
              <a:pPr>
                <a:lnSpc>
                  <a:spcPct val="120000"/>
                </a:lnSpc>
                <a:spcAft>
                  <a:spcPts val="600"/>
                </a:spcAft>
              </a:pPr>
              <a:r>
                <a:rPr lang="en-US" altLang="ko-KR" sz="1100" b="1" dirty="0">
                  <a:solidFill>
                    <a:srgbClr val="646464"/>
                  </a:solidFill>
                  <a:latin typeface="+mj-ea"/>
                  <a:cs typeface="SpoqaHanSans" charset="-128"/>
                </a:rPr>
                <a:t> </a:t>
              </a:r>
              <a:r>
                <a:rPr lang="en-US" altLang="ko-KR" sz="1100" b="1" dirty="0" smtClean="0">
                  <a:solidFill>
                    <a:srgbClr val="646464"/>
                  </a:solidFill>
                  <a:latin typeface="+mj-ea"/>
                  <a:cs typeface="SpoqaHanSans" charset="-128"/>
                </a:rPr>
                <a:t> 70% </a:t>
              </a:r>
              <a:r>
                <a:rPr lang="ko-KR" altLang="en-US" sz="1100" b="1" dirty="0">
                  <a:solidFill>
                    <a:srgbClr val="646464"/>
                  </a:solidFill>
                  <a:latin typeface="+mj-ea"/>
                  <a:cs typeface="SpoqaHanSans" charset="-128"/>
                </a:rPr>
                <a:t>급여 지급</a:t>
              </a:r>
              <a:endParaRPr lang="en-US" altLang="ko-KR" sz="1100" b="1" dirty="0">
                <a:solidFill>
                  <a:srgbClr val="646464"/>
                </a:solidFill>
                <a:latin typeface="+mj-ea"/>
                <a:cs typeface="SpoqaHanSans" charset="-128"/>
              </a:endParaRPr>
            </a:p>
            <a:p>
              <a:pPr marL="84138" indent="-84138" latinLnBrk="1">
                <a:lnSpc>
                  <a:spcPct val="120000"/>
                </a:lnSpc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ko-KR" altLang="en-US" sz="1100" b="1" dirty="0" smtClean="0">
                  <a:solidFill>
                    <a:srgbClr val="646464"/>
                  </a:solidFill>
                  <a:latin typeface="+mj-ea"/>
                  <a:ea typeface="+mj-ea"/>
                  <a:cs typeface="SpoqaHanSans" charset="-128"/>
                </a:rPr>
                <a:t>수습 후 정규직 전환</a:t>
              </a:r>
              <a:endParaRPr lang="en-US" altLang="ko-KR" sz="1100" b="1" dirty="0" smtClean="0">
                <a:solidFill>
                  <a:srgbClr val="646464"/>
                </a:solidFill>
                <a:latin typeface="+mj-ea"/>
                <a:ea typeface="+mj-ea"/>
                <a:cs typeface="SpoqaHanSans" charset="-128"/>
              </a:endParaRPr>
            </a:p>
          </p:txBody>
        </p:sp>
        <p:sp>
          <p:nvSpPr>
            <p:cNvPr id="54" name="직사각형 14"/>
            <p:cNvSpPr/>
            <p:nvPr/>
          </p:nvSpPr>
          <p:spPr>
            <a:xfrm>
              <a:off x="1168956" y="2988520"/>
              <a:ext cx="440727" cy="22859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latinLnBrk="1"/>
              <a:r>
                <a:rPr lang="ko-KR" altLang="en-US" sz="1400" b="1" dirty="0" smtClean="0">
                  <a:solidFill>
                    <a:schemeClr val="bg1"/>
                  </a:solidFill>
                  <a:latin typeface="+mj-ea"/>
                  <a:ea typeface="+mj-ea"/>
                  <a:cs typeface="FjallaOne" charset="0"/>
                </a:rPr>
                <a:t>연</a:t>
              </a:r>
              <a:r>
                <a:rPr lang="ko-KR" altLang="en-US" sz="1400" b="1" dirty="0">
                  <a:solidFill>
                    <a:schemeClr val="bg1"/>
                  </a:solidFill>
                  <a:latin typeface="+mj-ea"/>
                  <a:ea typeface="+mj-ea"/>
                  <a:cs typeface="FjallaOne" charset="0"/>
                </a:rPr>
                <a:t>봉</a:t>
              </a:r>
              <a:endParaRPr lang="en-US" altLang="ko-KR" sz="1400" b="1" dirty="0">
                <a:solidFill>
                  <a:schemeClr val="bg1"/>
                </a:solidFill>
                <a:latin typeface="+mj-ea"/>
                <a:ea typeface="+mj-ea"/>
                <a:cs typeface="FjallaOne" charset="0"/>
              </a:endParaRPr>
            </a:p>
          </p:txBody>
        </p:sp>
      </p:grp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1500" y="6515100"/>
            <a:ext cx="142875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5466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extBox 90"/>
          <p:cNvSpPr txBox="1"/>
          <p:nvPr/>
        </p:nvSpPr>
        <p:spPr>
          <a:xfrm>
            <a:off x="366368" y="2557353"/>
            <a:ext cx="84112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ko-KR" altLang="en-US" sz="6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jallaOne" panose="02000506040000020004" pitchFamily="50" charset="0"/>
              </a:rPr>
              <a:t>감 사 합 </a:t>
            </a:r>
            <a:r>
              <a:rPr lang="ko-KR" altLang="en-US" sz="6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FjallaOne" panose="02000506040000020004" pitchFamily="50" charset="0"/>
              </a:rPr>
              <a:t>니</a:t>
            </a:r>
            <a:r>
              <a:rPr lang="ko-KR" altLang="en-US" sz="6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jallaOne" panose="02000506040000020004" pitchFamily="50" charset="0"/>
              </a:rPr>
              <a:t> 다</a:t>
            </a:r>
            <a:endParaRPr lang="ko-KR" altLang="en-US" sz="6000" b="1" dirty="0">
              <a:solidFill>
                <a:schemeClr val="tx1">
                  <a:lumMod val="75000"/>
                  <a:lumOff val="25000"/>
                </a:schemeClr>
              </a:solidFill>
              <a:latin typeface="FjallaOne" panose="02000506040000020004" pitchFamily="50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1500" y="6515100"/>
            <a:ext cx="142875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4165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2" name="Straight Connector 37"/>
          <p:cNvCxnSpPr/>
          <p:nvPr/>
        </p:nvCxnSpPr>
        <p:spPr>
          <a:xfrm>
            <a:off x="526394" y="1007461"/>
            <a:ext cx="885678" cy="0"/>
          </a:xfrm>
          <a:prstGeom prst="line">
            <a:avLst/>
          </a:prstGeom>
          <a:ln w="57150" cmpd="sng">
            <a:solidFill>
              <a:srgbClr val="64646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itle 1"/>
          <p:cNvSpPr txBox="1">
            <a:spLocks/>
          </p:cNvSpPr>
          <p:nvPr/>
        </p:nvSpPr>
        <p:spPr>
          <a:xfrm>
            <a:off x="457200" y="274639"/>
            <a:ext cx="8229600" cy="7328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342892" rtl="0" eaLnBrk="1" latinLnBrk="0" hangingPunct="1">
              <a:spcBef>
                <a:spcPct val="0"/>
              </a:spcBef>
              <a:buNone/>
              <a:defRPr sz="2400" kern="1200" spc="0">
                <a:solidFill>
                  <a:schemeClr val="tx1">
                    <a:lumMod val="75000"/>
                    <a:lumOff val="25000"/>
                  </a:schemeClr>
                </a:solidFill>
                <a:latin typeface="FjallaOne"/>
                <a:ea typeface="+mj-ea"/>
                <a:cs typeface="FjallaOne"/>
              </a:defRPr>
            </a:lvl1pPr>
          </a:lstStyle>
          <a:p>
            <a:pPr algn="l"/>
            <a:r>
              <a:rPr lang="en-US" altLang="ko-KR" dirty="0" smtClean="0">
                <a:latin typeface="FjallaOne" panose="02000506040000020004" pitchFamily="50" charset="0"/>
                <a:ea typeface="+mn-ea"/>
              </a:rPr>
              <a:t>Who WE Are</a:t>
            </a:r>
            <a:endParaRPr lang="en-US" altLang="ko-KR" dirty="0">
              <a:latin typeface="FjallaOne" panose="02000506040000020004" pitchFamily="50" charset="0"/>
              <a:ea typeface="+mn-ea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606901" y="1189529"/>
            <a:ext cx="84112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6213" indent="-17621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o-KR" alt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jallaOne" panose="02000506040000020004" pitchFamily="50" charset="0"/>
              </a:rPr>
              <a:t>우리 회사를 간단하게 소개합니다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latin typeface="FjallaOne" panose="02000506040000020004" pitchFamily="50" charset="0"/>
            </a:endParaRPr>
          </a:p>
        </p:txBody>
      </p:sp>
      <p:grpSp>
        <p:nvGrpSpPr>
          <p:cNvPr id="5" name="그룹 4"/>
          <p:cNvGrpSpPr/>
          <p:nvPr/>
        </p:nvGrpSpPr>
        <p:grpSpPr>
          <a:xfrm>
            <a:off x="2754339" y="1940880"/>
            <a:ext cx="1564550" cy="3936392"/>
            <a:chOff x="2208234" y="2459014"/>
            <a:chExt cx="1268143" cy="2923692"/>
          </a:xfrm>
        </p:grpSpPr>
        <p:sp>
          <p:nvSpPr>
            <p:cNvPr id="34" name="Rounded Rectangle 30"/>
            <p:cNvSpPr/>
            <p:nvPr/>
          </p:nvSpPr>
          <p:spPr>
            <a:xfrm>
              <a:off x="2208234" y="2459014"/>
              <a:ext cx="1268143" cy="2923692"/>
            </a:xfrm>
            <a:prstGeom prst="roundRect">
              <a:avLst>
                <a:gd name="adj" fmla="val 7138"/>
              </a:avLst>
            </a:prstGeom>
            <a:solidFill>
              <a:schemeClr val="bg1">
                <a:lumMod val="95000"/>
                <a:alpha val="51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7" name="Picture 25" descr="YM_logo_serface.png"/>
            <p:cNvPicPr>
              <a:picLocks noChangeAspect="1"/>
            </p:cNvPicPr>
            <p:nvPr/>
          </p:nvPicPr>
          <p:blipFill>
            <a:blip r:embed="rId2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63552" y="2657046"/>
              <a:ext cx="950390" cy="1053135"/>
            </a:xfrm>
            <a:prstGeom prst="rect">
              <a:avLst/>
            </a:prstGeom>
          </p:spPr>
        </p:pic>
        <p:sp>
          <p:nvSpPr>
            <p:cNvPr id="43" name="직사각형 14"/>
            <p:cNvSpPr/>
            <p:nvPr/>
          </p:nvSpPr>
          <p:spPr>
            <a:xfrm>
              <a:off x="2457077" y="3026285"/>
              <a:ext cx="792839" cy="22859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latinLnBrk="1"/>
              <a:r>
                <a:rPr lang="ko-KR" altLang="en-US" sz="1400" b="1" dirty="0" smtClean="0">
                  <a:solidFill>
                    <a:schemeClr val="bg1"/>
                  </a:solidFill>
                  <a:latin typeface="+mj-ea"/>
                  <a:ea typeface="+mj-ea"/>
                  <a:cs typeface="FjallaOne" charset="0"/>
                </a:rPr>
                <a:t>어디에서</a:t>
              </a:r>
              <a:r>
                <a:rPr lang="en-US" altLang="ko-KR" sz="1400" b="1" dirty="0" smtClean="0">
                  <a:solidFill>
                    <a:schemeClr val="bg1"/>
                  </a:solidFill>
                  <a:latin typeface="+mj-ea"/>
                  <a:ea typeface="+mj-ea"/>
                  <a:cs typeface="FjallaOne" charset="0"/>
                </a:rPr>
                <a:t>?</a:t>
              </a:r>
              <a:endParaRPr lang="en-US" altLang="ko-KR" sz="1400" b="1" dirty="0">
                <a:solidFill>
                  <a:schemeClr val="bg1"/>
                </a:solidFill>
                <a:latin typeface="+mj-ea"/>
                <a:ea typeface="+mj-ea"/>
                <a:cs typeface="FjallaOne" charset="0"/>
              </a:endParaRPr>
            </a:p>
          </p:txBody>
        </p:sp>
        <p:sp>
          <p:nvSpPr>
            <p:cNvPr id="49" name="Rectangle 50"/>
            <p:cNvSpPr/>
            <p:nvPr/>
          </p:nvSpPr>
          <p:spPr>
            <a:xfrm>
              <a:off x="2211205" y="3883095"/>
              <a:ext cx="1265172" cy="729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84138" indent="-84138" latinLnBrk="1">
                <a:lnSpc>
                  <a:spcPct val="120000"/>
                </a:lnSpc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ko-KR" altLang="en-US" sz="1100" b="1" dirty="0" smtClean="0">
                  <a:solidFill>
                    <a:srgbClr val="646464"/>
                  </a:solidFill>
                  <a:latin typeface="+mj-ea"/>
                  <a:ea typeface="+mj-ea"/>
                  <a:cs typeface="SpoqaHanSans" charset="-128"/>
                </a:rPr>
                <a:t>본사 </a:t>
              </a:r>
              <a:r>
                <a:rPr lang="en-US" altLang="ko-KR" sz="1100" b="1" dirty="0" smtClean="0">
                  <a:solidFill>
                    <a:srgbClr val="646464"/>
                  </a:solidFill>
                  <a:latin typeface="+mj-ea"/>
                  <a:ea typeface="+mj-ea"/>
                  <a:cs typeface="SpoqaHanSans" charset="-128"/>
                </a:rPr>
                <a:t>: </a:t>
              </a:r>
              <a:r>
                <a:rPr lang="ko-KR" altLang="en-US" sz="1100" b="1" dirty="0" err="1" smtClean="0">
                  <a:solidFill>
                    <a:srgbClr val="646464"/>
                  </a:solidFill>
                  <a:latin typeface="+mj-ea"/>
                  <a:ea typeface="+mj-ea"/>
                  <a:cs typeface="SpoqaHanSans" charset="-128"/>
                </a:rPr>
                <a:t>선정릉역</a:t>
              </a:r>
              <a:r>
                <a:rPr lang="ko-KR" altLang="en-US" sz="1100" b="1" dirty="0" smtClean="0">
                  <a:solidFill>
                    <a:srgbClr val="646464"/>
                  </a:solidFill>
                  <a:latin typeface="+mj-ea"/>
                  <a:ea typeface="+mj-ea"/>
                  <a:cs typeface="SpoqaHanSans" charset="-128"/>
                </a:rPr>
                <a:t> </a:t>
              </a:r>
              <a:r>
                <a:rPr lang="en-US" altLang="ko-KR" sz="1100" b="1" dirty="0" smtClean="0">
                  <a:solidFill>
                    <a:srgbClr val="646464"/>
                  </a:solidFill>
                  <a:latin typeface="+mj-ea"/>
                  <a:ea typeface="+mj-ea"/>
                  <a:cs typeface="SpoqaHanSans" charset="-128"/>
                </a:rPr>
                <a:t>1</a:t>
              </a:r>
              <a:r>
                <a:rPr lang="ko-KR" altLang="en-US" sz="1100" b="1" dirty="0" smtClean="0">
                  <a:solidFill>
                    <a:srgbClr val="646464"/>
                  </a:solidFill>
                  <a:latin typeface="+mj-ea"/>
                  <a:ea typeface="+mj-ea"/>
                  <a:cs typeface="SpoqaHanSans" charset="-128"/>
                </a:rPr>
                <a:t>번 출구 도보 </a:t>
              </a:r>
              <a:r>
                <a:rPr lang="en-US" altLang="ko-KR" sz="1100" b="1" dirty="0" smtClean="0">
                  <a:solidFill>
                    <a:srgbClr val="646464"/>
                  </a:solidFill>
                  <a:latin typeface="+mj-ea"/>
                  <a:ea typeface="+mj-ea"/>
                  <a:cs typeface="SpoqaHanSans" charset="-128"/>
                </a:rPr>
                <a:t>2</a:t>
              </a:r>
              <a:r>
                <a:rPr lang="ko-KR" altLang="en-US" sz="1100" b="1" dirty="0" smtClean="0">
                  <a:solidFill>
                    <a:srgbClr val="646464"/>
                  </a:solidFill>
                  <a:latin typeface="+mj-ea"/>
                  <a:ea typeface="+mj-ea"/>
                  <a:cs typeface="SpoqaHanSans" charset="-128"/>
                </a:rPr>
                <a:t>분 거리</a:t>
              </a:r>
              <a:endParaRPr lang="en-US" altLang="ko-KR" sz="1100" b="1" dirty="0" smtClean="0">
                <a:solidFill>
                  <a:srgbClr val="646464"/>
                </a:solidFill>
                <a:latin typeface="+mj-ea"/>
                <a:ea typeface="+mj-ea"/>
                <a:cs typeface="SpoqaHanSans" charset="-128"/>
              </a:endParaRPr>
            </a:p>
            <a:p>
              <a:pPr marL="84138" indent="-84138" latinLnBrk="1">
                <a:lnSpc>
                  <a:spcPct val="120000"/>
                </a:lnSpc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ko-KR" altLang="en-US" sz="1100" b="1" dirty="0" smtClean="0">
                  <a:solidFill>
                    <a:srgbClr val="646464"/>
                  </a:solidFill>
                  <a:latin typeface="+mj-ea"/>
                  <a:ea typeface="+mj-ea"/>
                  <a:cs typeface="SpoqaHanSans" charset="-128"/>
                </a:rPr>
                <a:t>현장 </a:t>
              </a:r>
              <a:r>
                <a:rPr lang="en-US" altLang="ko-KR" sz="1100" b="1" dirty="0" smtClean="0">
                  <a:solidFill>
                    <a:srgbClr val="646464"/>
                  </a:solidFill>
                  <a:latin typeface="+mj-ea"/>
                  <a:ea typeface="+mj-ea"/>
                  <a:cs typeface="SpoqaHanSans" charset="-128"/>
                </a:rPr>
                <a:t>: </a:t>
              </a:r>
              <a:r>
                <a:rPr lang="ko-KR" altLang="en-US" sz="1100" b="1" dirty="0" smtClean="0">
                  <a:solidFill>
                    <a:srgbClr val="646464"/>
                  </a:solidFill>
                  <a:latin typeface="+mj-ea"/>
                  <a:ea typeface="+mj-ea"/>
                  <a:cs typeface="SpoqaHanSans" charset="-128"/>
                </a:rPr>
                <a:t>일주일에 </a:t>
              </a:r>
              <a:r>
                <a:rPr lang="en-US" altLang="ko-KR" sz="1100" b="1" dirty="0" smtClean="0">
                  <a:solidFill>
                    <a:srgbClr val="646464"/>
                  </a:solidFill>
                  <a:latin typeface="+mj-ea"/>
                  <a:ea typeface="+mj-ea"/>
                  <a:cs typeface="SpoqaHanSans" charset="-128"/>
                </a:rPr>
                <a:t>1~2</a:t>
              </a:r>
              <a:r>
                <a:rPr lang="ko-KR" altLang="en-US" sz="1100" b="1" dirty="0" smtClean="0">
                  <a:solidFill>
                    <a:srgbClr val="646464"/>
                  </a:solidFill>
                  <a:latin typeface="+mj-ea"/>
                  <a:ea typeface="+mj-ea"/>
                  <a:cs typeface="SpoqaHanSans" charset="-128"/>
                </a:rPr>
                <a:t>번 정도 외근</a:t>
              </a:r>
              <a:endParaRPr lang="en-US" altLang="ko-KR" sz="1100" b="1" dirty="0" smtClean="0">
                <a:solidFill>
                  <a:srgbClr val="646464"/>
                </a:solidFill>
                <a:latin typeface="+mj-ea"/>
                <a:ea typeface="+mj-ea"/>
                <a:cs typeface="SpoqaHanSans" charset="-128"/>
              </a:endParaRPr>
            </a:p>
          </p:txBody>
        </p:sp>
      </p:grpSp>
      <p:grpSp>
        <p:nvGrpSpPr>
          <p:cNvPr id="4" name="그룹 3"/>
          <p:cNvGrpSpPr/>
          <p:nvPr/>
        </p:nvGrpSpPr>
        <p:grpSpPr>
          <a:xfrm>
            <a:off x="4609086" y="1940880"/>
            <a:ext cx="1564550" cy="3936392"/>
            <a:chOff x="3553485" y="2459014"/>
            <a:chExt cx="1268143" cy="2923692"/>
          </a:xfrm>
        </p:grpSpPr>
        <p:sp>
          <p:nvSpPr>
            <p:cNvPr id="38" name="Rounded Rectangle 30"/>
            <p:cNvSpPr/>
            <p:nvPr/>
          </p:nvSpPr>
          <p:spPr>
            <a:xfrm>
              <a:off x="3553485" y="2459014"/>
              <a:ext cx="1268143" cy="2923692"/>
            </a:xfrm>
            <a:prstGeom prst="roundRect">
              <a:avLst>
                <a:gd name="adj" fmla="val 7138"/>
              </a:avLst>
            </a:prstGeom>
            <a:solidFill>
              <a:schemeClr val="bg1">
                <a:lumMod val="95000"/>
                <a:alpha val="51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9" name="Picture 25" descr="YM_logo_serface.png"/>
            <p:cNvPicPr>
              <a:picLocks noChangeAspect="1"/>
            </p:cNvPicPr>
            <p:nvPr/>
          </p:nvPicPr>
          <p:blipFill>
            <a:blip r:embed="rId2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08803" y="2657046"/>
              <a:ext cx="950390" cy="1053135"/>
            </a:xfrm>
            <a:prstGeom prst="rect">
              <a:avLst/>
            </a:prstGeom>
          </p:spPr>
        </p:pic>
        <p:sp>
          <p:nvSpPr>
            <p:cNvPr id="40" name="Rectangle 50"/>
            <p:cNvSpPr/>
            <p:nvPr/>
          </p:nvSpPr>
          <p:spPr>
            <a:xfrm>
              <a:off x="3556456" y="3883095"/>
              <a:ext cx="1265172" cy="729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84138" indent="-84138" latinLnBrk="1">
                <a:lnSpc>
                  <a:spcPct val="120000"/>
                </a:lnSpc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ko-KR" altLang="en-US" sz="1100" b="1" dirty="0" smtClean="0">
                  <a:solidFill>
                    <a:srgbClr val="646464"/>
                  </a:solidFill>
                  <a:latin typeface="+mj-ea"/>
                  <a:ea typeface="+mj-ea"/>
                  <a:cs typeface="SpoqaHanSans" charset="-128"/>
                </a:rPr>
                <a:t>건설현장에 타일을 납품하고 시공 현황을 관리</a:t>
              </a:r>
              <a:endParaRPr lang="en-US" altLang="ko-KR" sz="1100" b="1" dirty="0">
                <a:solidFill>
                  <a:srgbClr val="646464"/>
                </a:solidFill>
                <a:latin typeface="+mj-ea"/>
                <a:ea typeface="+mj-ea"/>
                <a:cs typeface="SpoqaHanSans" charset="-128"/>
              </a:endParaRPr>
            </a:p>
            <a:p>
              <a:pPr marL="84138" indent="-84138">
                <a:lnSpc>
                  <a:spcPct val="120000"/>
                </a:lnSpc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ko-KR" altLang="en-US" sz="1100" b="1" dirty="0" smtClean="0">
                  <a:solidFill>
                    <a:srgbClr val="646464"/>
                  </a:solidFill>
                  <a:latin typeface="+mj-ea"/>
                  <a:ea typeface="+mj-ea"/>
                  <a:cs typeface="SpoqaHanSans" charset="-128"/>
                </a:rPr>
                <a:t>직접 제조</a:t>
              </a:r>
              <a:r>
                <a:rPr lang="en-US" altLang="ko-KR" sz="1100" b="1" dirty="0" smtClean="0">
                  <a:solidFill>
                    <a:srgbClr val="646464"/>
                  </a:solidFill>
                  <a:latin typeface="+mj-ea"/>
                  <a:ea typeface="+mj-ea"/>
                  <a:cs typeface="SpoqaHanSans" charset="-128"/>
                </a:rPr>
                <a:t>X</a:t>
              </a:r>
              <a:endParaRPr lang="en-US" altLang="ko-KR" sz="1100" b="1" dirty="0">
                <a:solidFill>
                  <a:srgbClr val="646464"/>
                </a:solidFill>
                <a:latin typeface="+mj-ea"/>
                <a:ea typeface="+mj-ea"/>
                <a:cs typeface="SpoqaHanSans" charset="-128"/>
              </a:endParaRPr>
            </a:p>
          </p:txBody>
        </p:sp>
        <p:sp>
          <p:nvSpPr>
            <p:cNvPr id="52" name="직사각형 14"/>
            <p:cNvSpPr/>
            <p:nvPr/>
          </p:nvSpPr>
          <p:spPr>
            <a:xfrm>
              <a:off x="3862134" y="3026285"/>
              <a:ext cx="653813" cy="22859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latinLnBrk="1"/>
              <a:r>
                <a:rPr lang="ko-KR" altLang="en-US" sz="1400" b="1" dirty="0" smtClean="0">
                  <a:solidFill>
                    <a:schemeClr val="bg1"/>
                  </a:solidFill>
                  <a:latin typeface="+mj-ea"/>
                  <a:ea typeface="+mj-ea"/>
                  <a:cs typeface="FjallaOne" charset="0"/>
                </a:rPr>
                <a:t>무엇을</a:t>
              </a:r>
              <a:r>
                <a:rPr lang="en-US" altLang="ko-KR" sz="1400" b="1" dirty="0" smtClean="0">
                  <a:solidFill>
                    <a:schemeClr val="bg1"/>
                  </a:solidFill>
                  <a:latin typeface="+mj-ea"/>
                  <a:ea typeface="+mj-ea"/>
                  <a:cs typeface="FjallaOne" charset="0"/>
                </a:rPr>
                <a:t>?</a:t>
              </a:r>
              <a:endParaRPr lang="en-US" altLang="ko-KR" sz="1400" b="1" dirty="0">
                <a:solidFill>
                  <a:schemeClr val="bg1"/>
                </a:solidFill>
                <a:latin typeface="+mj-ea"/>
                <a:ea typeface="+mj-ea"/>
                <a:cs typeface="FjallaOne" charset="0"/>
              </a:endParaRPr>
            </a:p>
          </p:txBody>
        </p:sp>
      </p:grpSp>
      <p:grpSp>
        <p:nvGrpSpPr>
          <p:cNvPr id="2" name="그룹 1"/>
          <p:cNvGrpSpPr/>
          <p:nvPr/>
        </p:nvGrpSpPr>
        <p:grpSpPr>
          <a:xfrm>
            <a:off x="6463834" y="1940880"/>
            <a:ext cx="1564550" cy="3936392"/>
            <a:chOff x="6323052" y="2459014"/>
            <a:chExt cx="1268143" cy="2923692"/>
          </a:xfrm>
        </p:grpSpPr>
        <p:sp>
          <p:nvSpPr>
            <p:cNvPr id="41" name="Rounded Rectangle 30"/>
            <p:cNvSpPr/>
            <p:nvPr/>
          </p:nvSpPr>
          <p:spPr>
            <a:xfrm>
              <a:off x="6323052" y="2459014"/>
              <a:ext cx="1268143" cy="2923692"/>
            </a:xfrm>
            <a:prstGeom prst="roundRect">
              <a:avLst>
                <a:gd name="adj" fmla="val 7138"/>
              </a:avLst>
            </a:prstGeom>
            <a:solidFill>
              <a:schemeClr val="bg1">
                <a:lumMod val="95000"/>
                <a:alpha val="51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42" name="Picture 25" descr="YM_logo_serface.png"/>
            <p:cNvPicPr>
              <a:picLocks noChangeAspect="1"/>
            </p:cNvPicPr>
            <p:nvPr/>
          </p:nvPicPr>
          <p:blipFill>
            <a:blip r:embed="rId2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78370" y="2657046"/>
              <a:ext cx="950390" cy="1053135"/>
            </a:xfrm>
            <a:prstGeom prst="rect">
              <a:avLst/>
            </a:prstGeom>
          </p:spPr>
        </p:pic>
        <p:sp>
          <p:nvSpPr>
            <p:cNvPr id="44" name="Rectangle 50"/>
            <p:cNvSpPr/>
            <p:nvPr/>
          </p:nvSpPr>
          <p:spPr>
            <a:xfrm>
              <a:off x="6326023" y="3883095"/>
              <a:ext cx="1265172" cy="6354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84138" indent="-84138" latinLnBrk="1">
                <a:lnSpc>
                  <a:spcPct val="120000"/>
                </a:lnSpc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ko-KR" altLang="en-US" sz="1100" b="1" dirty="0" smtClean="0">
                  <a:solidFill>
                    <a:srgbClr val="646464"/>
                  </a:solidFill>
                  <a:latin typeface="+mj-ea"/>
                  <a:ea typeface="+mj-ea"/>
                  <a:cs typeface="SpoqaHanSans" charset="-128"/>
                </a:rPr>
                <a:t>본사 임직원 </a:t>
              </a:r>
              <a:r>
                <a:rPr lang="en-US" altLang="ko-KR" sz="1100" b="1" dirty="0" smtClean="0">
                  <a:solidFill>
                    <a:srgbClr val="646464"/>
                  </a:solidFill>
                  <a:latin typeface="+mj-ea"/>
                  <a:ea typeface="+mj-ea"/>
                  <a:cs typeface="SpoqaHanSans" charset="-128"/>
                </a:rPr>
                <a:t>11</a:t>
              </a:r>
              <a:r>
                <a:rPr lang="ko-KR" altLang="en-US" sz="1100" b="1" dirty="0" smtClean="0">
                  <a:solidFill>
                    <a:srgbClr val="646464"/>
                  </a:solidFill>
                  <a:latin typeface="+mj-ea"/>
                  <a:ea typeface="+mj-ea"/>
                  <a:cs typeface="SpoqaHanSans" charset="-128"/>
                </a:rPr>
                <a:t>명</a:t>
              </a:r>
              <a:endParaRPr lang="en-US" altLang="ko-KR" sz="1100" b="1" dirty="0" smtClean="0">
                <a:solidFill>
                  <a:srgbClr val="646464"/>
                </a:solidFill>
                <a:latin typeface="+mj-ea"/>
                <a:ea typeface="+mj-ea"/>
                <a:cs typeface="SpoqaHanSans" charset="-128"/>
              </a:endParaRPr>
            </a:p>
            <a:p>
              <a:pPr marL="84138" indent="-84138" latinLnBrk="1">
                <a:lnSpc>
                  <a:spcPct val="120000"/>
                </a:lnSpc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ko-KR" altLang="en-US" sz="1100" b="1" dirty="0" smtClean="0">
                  <a:solidFill>
                    <a:srgbClr val="646464"/>
                  </a:solidFill>
                  <a:latin typeface="+mj-ea"/>
                  <a:ea typeface="+mj-ea"/>
                  <a:cs typeface="SpoqaHanSans" charset="-128"/>
                </a:rPr>
                <a:t>현장이사 </a:t>
              </a:r>
              <a:r>
                <a:rPr lang="en-US" altLang="ko-KR" sz="1100" b="1" dirty="0" smtClean="0">
                  <a:solidFill>
                    <a:srgbClr val="646464"/>
                  </a:solidFill>
                  <a:latin typeface="+mj-ea"/>
                  <a:ea typeface="+mj-ea"/>
                  <a:cs typeface="SpoqaHanSans" charset="-128"/>
                </a:rPr>
                <a:t>9</a:t>
              </a:r>
              <a:r>
                <a:rPr lang="ko-KR" altLang="en-US" sz="1100" b="1" dirty="0" smtClean="0">
                  <a:solidFill>
                    <a:srgbClr val="646464"/>
                  </a:solidFill>
                  <a:latin typeface="+mj-ea"/>
                  <a:ea typeface="+mj-ea"/>
                  <a:cs typeface="SpoqaHanSans" charset="-128"/>
                </a:rPr>
                <a:t>명</a:t>
              </a:r>
              <a:endParaRPr lang="en-US" altLang="ko-KR" sz="1100" b="1" dirty="0" smtClean="0">
                <a:solidFill>
                  <a:srgbClr val="646464"/>
                </a:solidFill>
                <a:latin typeface="+mj-ea"/>
                <a:ea typeface="+mj-ea"/>
                <a:cs typeface="SpoqaHanSans" charset="-128"/>
              </a:endParaRPr>
            </a:p>
            <a:p>
              <a:pPr marL="84138" indent="-84138" latinLnBrk="1">
                <a:lnSpc>
                  <a:spcPct val="120000"/>
                </a:lnSpc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endParaRPr lang="en-US" altLang="ko-KR" sz="1100" b="1" dirty="0">
                <a:solidFill>
                  <a:srgbClr val="646464"/>
                </a:solidFill>
                <a:latin typeface="+mj-ea"/>
                <a:ea typeface="+mj-ea"/>
                <a:cs typeface="SpoqaHanSans" charset="-128"/>
              </a:endParaRPr>
            </a:p>
          </p:txBody>
        </p:sp>
        <p:sp>
          <p:nvSpPr>
            <p:cNvPr id="53" name="직사각형 14"/>
            <p:cNvSpPr/>
            <p:nvPr/>
          </p:nvSpPr>
          <p:spPr>
            <a:xfrm>
              <a:off x="6626657" y="3026285"/>
              <a:ext cx="653813" cy="22859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latinLnBrk="1"/>
              <a:r>
                <a:rPr lang="ko-KR" altLang="en-US" sz="1400" b="1" dirty="0" smtClean="0">
                  <a:solidFill>
                    <a:schemeClr val="bg1"/>
                  </a:solidFill>
                  <a:latin typeface="+mj-ea"/>
                  <a:ea typeface="+mj-ea"/>
                  <a:cs typeface="FjallaOne" charset="0"/>
                </a:rPr>
                <a:t>누구와</a:t>
              </a:r>
              <a:r>
                <a:rPr lang="en-US" altLang="ko-KR" sz="1400" b="1" dirty="0" smtClean="0">
                  <a:solidFill>
                    <a:schemeClr val="bg1"/>
                  </a:solidFill>
                  <a:latin typeface="+mj-ea"/>
                  <a:ea typeface="+mj-ea"/>
                  <a:cs typeface="FjallaOne" charset="0"/>
                </a:rPr>
                <a:t>?</a:t>
              </a:r>
              <a:endParaRPr lang="en-US" altLang="ko-KR" sz="1400" b="1" dirty="0">
                <a:solidFill>
                  <a:schemeClr val="bg1"/>
                </a:solidFill>
                <a:latin typeface="+mj-ea"/>
                <a:ea typeface="+mj-ea"/>
                <a:cs typeface="FjallaOne" charset="0"/>
              </a:endParaRPr>
            </a:p>
          </p:txBody>
        </p:sp>
      </p:grpSp>
      <p:grpSp>
        <p:nvGrpSpPr>
          <p:cNvPr id="6" name="그룹 5"/>
          <p:cNvGrpSpPr/>
          <p:nvPr/>
        </p:nvGrpSpPr>
        <p:grpSpPr>
          <a:xfrm>
            <a:off x="899592" y="1940880"/>
            <a:ext cx="1564550" cy="3936392"/>
            <a:chOff x="758810" y="2421249"/>
            <a:chExt cx="1268143" cy="2923692"/>
          </a:xfrm>
        </p:grpSpPr>
        <p:sp>
          <p:nvSpPr>
            <p:cNvPr id="45" name="Rounded Rectangle 30"/>
            <p:cNvSpPr/>
            <p:nvPr/>
          </p:nvSpPr>
          <p:spPr>
            <a:xfrm>
              <a:off x="758810" y="2421249"/>
              <a:ext cx="1268143" cy="2923692"/>
            </a:xfrm>
            <a:prstGeom prst="roundRect">
              <a:avLst>
                <a:gd name="adj" fmla="val 7138"/>
              </a:avLst>
            </a:prstGeom>
            <a:solidFill>
              <a:schemeClr val="bg1">
                <a:lumMod val="95000"/>
                <a:alpha val="51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46" name="Picture 25" descr="YM_logo_serface.png"/>
            <p:cNvPicPr>
              <a:picLocks noChangeAspect="1"/>
            </p:cNvPicPr>
            <p:nvPr/>
          </p:nvPicPr>
          <p:blipFill>
            <a:blip r:embed="rId2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4128" y="2619281"/>
              <a:ext cx="950390" cy="1053135"/>
            </a:xfrm>
            <a:prstGeom prst="rect">
              <a:avLst/>
            </a:prstGeom>
          </p:spPr>
        </p:pic>
        <p:sp>
          <p:nvSpPr>
            <p:cNvPr id="51" name="Rectangle 50"/>
            <p:cNvSpPr/>
            <p:nvPr/>
          </p:nvSpPr>
          <p:spPr>
            <a:xfrm>
              <a:off x="761781" y="3845330"/>
              <a:ext cx="1265172" cy="8800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84138" indent="-84138" latinLnBrk="1">
                <a:lnSpc>
                  <a:spcPct val="120000"/>
                </a:lnSpc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ko-KR" altLang="en-US" sz="1100" b="1" dirty="0" smtClean="0">
                  <a:solidFill>
                    <a:srgbClr val="646464"/>
                  </a:solidFill>
                  <a:latin typeface="+mj-ea"/>
                  <a:ea typeface="+mj-ea"/>
                  <a:cs typeface="SpoqaHanSans" charset="-128"/>
                </a:rPr>
                <a:t>아침 </a:t>
              </a:r>
              <a:r>
                <a:rPr lang="en-US" altLang="ko-KR" sz="1100" b="1" dirty="0" smtClean="0">
                  <a:solidFill>
                    <a:srgbClr val="646464"/>
                  </a:solidFill>
                  <a:latin typeface="+mj-ea"/>
                  <a:ea typeface="+mj-ea"/>
                  <a:cs typeface="SpoqaHanSans" charset="-128"/>
                </a:rPr>
                <a:t>8</a:t>
              </a:r>
              <a:r>
                <a:rPr lang="ko-KR" altLang="en-US" sz="1100" b="1" dirty="0" smtClean="0">
                  <a:solidFill>
                    <a:srgbClr val="646464"/>
                  </a:solidFill>
                  <a:latin typeface="+mj-ea"/>
                  <a:ea typeface="+mj-ea"/>
                  <a:cs typeface="SpoqaHanSans" charset="-128"/>
                </a:rPr>
                <a:t>시부터 </a:t>
              </a:r>
              <a:r>
                <a:rPr lang="en-US" altLang="ko-KR" sz="1100" b="1" dirty="0" smtClean="0">
                  <a:solidFill>
                    <a:srgbClr val="646464"/>
                  </a:solidFill>
                  <a:latin typeface="+mj-ea"/>
                  <a:ea typeface="+mj-ea"/>
                  <a:cs typeface="SpoqaHanSans" charset="-128"/>
                </a:rPr>
                <a:t>5</a:t>
              </a:r>
              <a:r>
                <a:rPr lang="ko-KR" altLang="en-US" sz="1100" b="1" dirty="0" smtClean="0">
                  <a:solidFill>
                    <a:srgbClr val="646464"/>
                  </a:solidFill>
                  <a:latin typeface="+mj-ea"/>
                  <a:ea typeface="+mj-ea"/>
                  <a:cs typeface="SpoqaHanSans" charset="-128"/>
                </a:rPr>
                <a:t>시 반까지</a:t>
              </a:r>
              <a:endParaRPr lang="en-US" altLang="ko-KR" sz="1100" b="1" dirty="0" smtClean="0">
                <a:solidFill>
                  <a:srgbClr val="646464"/>
                </a:solidFill>
                <a:latin typeface="+mj-ea"/>
                <a:ea typeface="+mj-ea"/>
                <a:cs typeface="SpoqaHanSans" charset="-128"/>
              </a:endParaRPr>
            </a:p>
            <a:p>
              <a:pPr marL="84138" indent="-84138" latinLnBrk="1">
                <a:lnSpc>
                  <a:spcPct val="120000"/>
                </a:lnSpc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ko-KR" altLang="en-US" sz="1100" b="1" dirty="0" smtClean="0">
                  <a:solidFill>
                    <a:srgbClr val="646464"/>
                  </a:solidFill>
                  <a:latin typeface="+mj-ea"/>
                  <a:ea typeface="+mj-ea"/>
                  <a:cs typeface="SpoqaHanSans" charset="-128"/>
                </a:rPr>
                <a:t>동절기</a:t>
              </a:r>
              <a:r>
                <a:rPr lang="en-US" altLang="ko-KR" sz="1100" b="1" dirty="0" smtClean="0">
                  <a:solidFill>
                    <a:srgbClr val="646464"/>
                  </a:solidFill>
                  <a:latin typeface="+mj-ea"/>
                  <a:ea typeface="+mj-ea"/>
                  <a:cs typeface="SpoqaHanSans" charset="-128"/>
                </a:rPr>
                <a:t>(11</a:t>
              </a:r>
              <a:r>
                <a:rPr lang="ko-KR" altLang="en-US" sz="1100" b="1" dirty="0" smtClean="0">
                  <a:solidFill>
                    <a:srgbClr val="646464"/>
                  </a:solidFill>
                  <a:latin typeface="+mj-ea"/>
                  <a:ea typeface="+mj-ea"/>
                  <a:cs typeface="SpoqaHanSans" charset="-128"/>
                </a:rPr>
                <a:t>월에서 </a:t>
              </a:r>
              <a:r>
                <a:rPr lang="en-US" altLang="ko-KR" sz="1100" b="1" dirty="0" smtClean="0">
                  <a:solidFill>
                    <a:srgbClr val="646464"/>
                  </a:solidFill>
                  <a:latin typeface="+mj-ea"/>
                  <a:ea typeface="+mj-ea"/>
                  <a:cs typeface="SpoqaHanSans" charset="-128"/>
                </a:rPr>
                <a:t>2</a:t>
              </a:r>
              <a:r>
                <a:rPr lang="ko-KR" altLang="en-US" sz="1100" b="1" dirty="0" smtClean="0">
                  <a:solidFill>
                    <a:srgbClr val="646464"/>
                  </a:solidFill>
                  <a:latin typeface="+mj-ea"/>
                  <a:ea typeface="+mj-ea"/>
                  <a:cs typeface="SpoqaHanSans" charset="-128"/>
                </a:rPr>
                <a:t>월</a:t>
              </a:r>
              <a:r>
                <a:rPr lang="en-US" altLang="ko-KR" sz="1100" b="1" dirty="0" smtClean="0">
                  <a:solidFill>
                    <a:srgbClr val="646464"/>
                  </a:solidFill>
                  <a:latin typeface="+mj-ea"/>
                  <a:ea typeface="+mj-ea"/>
                  <a:cs typeface="SpoqaHanSans" charset="-128"/>
                </a:rPr>
                <a:t>)</a:t>
              </a:r>
              <a:r>
                <a:rPr lang="ko-KR" altLang="en-US" sz="1100" b="1" dirty="0" smtClean="0">
                  <a:solidFill>
                    <a:srgbClr val="646464"/>
                  </a:solidFill>
                  <a:latin typeface="+mj-ea"/>
                  <a:ea typeface="+mj-ea"/>
                  <a:cs typeface="SpoqaHanSans" charset="-128"/>
                </a:rPr>
                <a:t>에는  </a:t>
              </a:r>
              <a:r>
                <a:rPr lang="en-US" altLang="ko-KR" sz="1100" b="1" dirty="0" smtClean="0">
                  <a:solidFill>
                    <a:srgbClr val="646464"/>
                  </a:solidFill>
                  <a:latin typeface="+mj-ea"/>
                  <a:ea typeface="+mj-ea"/>
                  <a:cs typeface="SpoqaHanSans" charset="-128"/>
                </a:rPr>
                <a:t>8</a:t>
              </a:r>
              <a:r>
                <a:rPr lang="ko-KR" altLang="en-US" sz="1100" b="1" dirty="0" err="1" smtClean="0">
                  <a:solidFill>
                    <a:srgbClr val="646464"/>
                  </a:solidFill>
                  <a:latin typeface="+mj-ea"/>
                  <a:ea typeface="+mj-ea"/>
                  <a:cs typeface="SpoqaHanSans" charset="-128"/>
                </a:rPr>
                <a:t>시반부터</a:t>
              </a:r>
              <a:r>
                <a:rPr lang="en-US" altLang="ko-KR" sz="1100" b="1" dirty="0">
                  <a:solidFill>
                    <a:srgbClr val="646464"/>
                  </a:solidFill>
                  <a:latin typeface="+mj-ea"/>
                  <a:ea typeface="+mj-ea"/>
                  <a:cs typeface="SpoqaHanSans" charset="-128"/>
                </a:rPr>
                <a:t> </a:t>
              </a:r>
              <a:r>
                <a:rPr lang="en-US" altLang="ko-KR" sz="1100" b="1" dirty="0" smtClean="0">
                  <a:solidFill>
                    <a:srgbClr val="646464"/>
                  </a:solidFill>
                  <a:latin typeface="+mj-ea"/>
                  <a:ea typeface="+mj-ea"/>
                  <a:cs typeface="SpoqaHanSans" charset="-128"/>
                </a:rPr>
                <a:t>5</a:t>
              </a:r>
              <a:r>
                <a:rPr lang="ko-KR" altLang="en-US" sz="1100" b="1" dirty="0" smtClean="0">
                  <a:solidFill>
                    <a:srgbClr val="646464"/>
                  </a:solidFill>
                  <a:latin typeface="+mj-ea"/>
                  <a:ea typeface="+mj-ea"/>
                  <a:cs typeface="SpoqaHanSans" charset="-128"/>
                </a:rPr>
                <a:t>시 반까지</a:t>
              </a:r>
              <a:endParaRPr lang="en-US" altLang="ko-KR" sz="1100" b="1" dirty="0">
                <a:solidFill>
                  <a:srgbClr val="646464"/>
                </a:solidFill>
                <a:latin typeface="+mj-ea"/>
                <a:ea typeface="+mj-ea"/>
                <a:cs typeface="SpoqaHanSans" charset="-128"/>
              </a:endParaRPr>
            </a:p>
          </p:txBody>
        </p:sp>
        <p:sp>
          <p:nvSpPr>
            <p:cNvPr id="54" name="직사각형 14"/>
            <p:cNvSpPr/>
            <p:nvPr/>
          </p:nvSpPr>
          <p:spPr>
            <a:xfrm>
              <a:off x="1135177" y="2988520"/>
              <a:ext cx="508291" cy="22859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latinLnBrk="1"/>
              <a:r>
                <a:rPr lang="ko-KR" altLang="en-US" sz="1400" b="1" dirty="0" smtClean="0">
                  <a:solidFill>
                    <a:schemeClr val="bg1"/>
                  </a:solidFill>
                  <a:latin typeface="+mj-ea"/>
                  <a:ea typeface="+mj-ea"/>
                  <a:cs typeface="FjallaOne" charset="0"/>
                </a:rPr>
                <a:t>언제</a:t>
              </a:r>
              <a:r>
                <a:rPr lang="en-US" altLang="ko-KR" sz="1400" b="1" dirty="0" smtClean="0">
                  <a:solidFill>
                    <a:schemeClr val="bg1"/>
                  </a:solidFill>
                  <a:latin typeface="+mj-ea"/>
                  <a:ea typeface="+mj-ea"/>
                  <a:cs typeface="FjallaOne" charset="0"/>
                </a:rPr>
                <a:t>?</a:t>
              </a:r>
              <a:endParaRPr lang="en-US" altLang="ko-KR" sz="1400" b="1" dirty="0">
                <a:solidFill>
                  <a:schemeClr val="bg1"/>
                </a:solidFill>
                <a:latin typeface="+mj-ea"/>
                <a:ea typeface="+mj-ea"/>
                <a:cs typeface="FjallaOne" charset="0"/>
              </a:endParaRPr>
            </a:p>
          </p:txBody>
        </p:sp>
      </p:grp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1500" y="6515100"/>
            <a:ext cx="142875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6274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ounded Rectangle 34"/>
          <p:cNvSpPr/>
          <p:nvPr/>
        </p:nvSpPr>
        <p:spPr>
          <a:xfrm>
            <a:off x="6085257" y="4654768"/>
            <a:ext cx="1763486" cy="479866"/>
          </a:xfrm>
          <a:prstGeom prst="roundRect">
            <a:avLst>
              <a:gd name="adj" fmla="val 9630"/>
            </a:avLst>
          </a:prstGeom>
          <a:solidFill>
            <a:schemeClr val="bg1"/>
          </a:solidFill>
          <a:ln w="38100">
            <a:solidFill>
              <a:schemeClr val="accent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ounded Rectangle 27"/>
          <p:cNvSpPr/>
          <p:nvPr/>
        </p:nvSpPr>
        <p:spPr>
          <a:xfrm>
            <a:off x="500862" y="2004860"/>
            <a:ext cx="2236500" cy="4371669"/>
          </a:xfrm>
          <a:prstGeom prst="roundRect">
            <a:avLst>
              <a:gd name="adj" fmla="val 3012"/>
            </a:avLst>
          </a:prstGeom>
          <a:solidFill>
            <a:schemeClr val="bg1"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726622" y="2420888"/>
            <a:ext cx="1763486" cy="479866"/>
          </a:xfrm>
          <a:prstGeom prst="roundRect">
            <a:avLst>
              <a:gd name="adj" fmla="val 9630"/>
            </a:avLst>
          </a:prstGeom>
          <a:solidFill>
            <a:schemeClr val="bg1"/>
          </a:solidFill>
          <a:ln w="38100">
            <a:solidFill>
              <a:schemeClr val="accent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ounded Rectangle 28"/>
          <p:cNvSpPr/>
          <p:nvPr/>
        </p:nvSpPr>
        <p:spPr>
          <a:xfrm>
            <a:off x="726622" y="2983359"/>
            <a:ext cx="1763486" cy="479866"/>
          </a:xfrm>
          <a:prstGeom prst="roundRect">
            <a:avLst>
              <a:gd name="adj" fmla="val 9630"/>
            </a:avLst>
          </a:prstGeom>
          <a:solidFill>
            <a:schemeClr val="bg1"/>
          </a:solidFill>
          <a:ln w="38100">
            <a:solidFill>
              <a:schemeClr val="accent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ounded Rectangle 29"/>
          <p:cNvSpPr/>
          <p:nvPr/>
        </p:nvSpPr>
        <p:spPr>
          <a:xfrm>
            <a:off x="726622" y="3545830"/>
            <a:ext cx="1763486" cy="479866"/>
          </a:xfrm>
          <a:prstGeom prst="roundRect">
            <a:avLst>
              <a:gd name="adj" fmla="val 9630"/>
            </a:avLst>
          </a:prstGeom>
          <a:solidFill>
            <a:schemeClr val="bg1"/>
          </a:solidFill>
          <a:ln w="38100">
            <a:solidFill>
              <a:schemeClr val="accent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ounded Rectangle 31"/>
          <p:cNvSpPr/>
          <p:nvPr/>
        </p:nvSpPr>
        <p:spPr>
          <a:xfrm>
            <a:off x="726622" y="5200542"/>
            <a:ext cx="1763486" cy="479866"/>
          </a:xfrm>
          <a:prstGeom prst="roundRect">
            <a:avLst>
              <a:gd name="adj" fmla="val 9630"/>
            </a:avLst>
          </a:prstGeom>
          <a:solidFill>
            <a:schemeClr val="bg1"/>
          </a:solidFill>
          <a:ln w="38100">
            <a:solidFill>
              <a:schemeClr val="accent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ounded Rectangle 33"/>
          <p:cNvSpPr/>
          <p:nvPr/>
        </p:nvSpPr>
        <p:spPr>
          <a:xfrm>
            <a:off x="726622" y="4096232"/>
            <a:ext cx="1763486" cy="479866"/>
          </a:xfrm>
          <a:prstGeom prst="roundRect">
            <a:avLst>
              <a:gd name="adj" fmla="val 9630"/>
            </a:avLst>
          </a:prstGeom>
          <a:solidFill>
            <a:schemeClr val="bg1"/>
          </a:solidFill>
          <a:ln w="38100">
            <a:solidFill>
              <a:schemeClr val="accent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ounded Rectangle 34"/>
          <p:cNvSpPr/>
          <p:nvPr/>
        </p:nvSpPr>
        <p:spPr>
          <a:xfrm>
            <a:off x="726622" y="4658705"/>
            <a:ext cx="1763486" cy="479866"/>
          </a:xfrm>
          <a:prstGeom prst="roundRect">
            <a:avLst>
              <a:gd name="adj" fmla="val 9630"/>
            </a:avLst>
          </a:prstGeom>
          <a:solidFill>
            <a:schemeClr val="bg1"/>
          </a:solidFill>
          <a:ln w="38100">
            <a:solidFill>
              <a:schemeClr val="accent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7" name="Title 1"/>
          <p:cNvSpPr txBox="1">
            <a:spLocks/>
          </p:cNvSpPr>
          <p:nvPr/>
        </p:nvSpPr>
        <p:spPr>
          <a:xfrm>
            <a:off x="457200" y="274639"/>
            <a:ext cx="8229600" cy="7328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342892" rtl="0" eaLnBrk="1" latinLnBrk="0" hangingPunct="1">
              <a:spcBef>
                <a:spcPct val="0"/>
              </a:spcBef>
              <a:buNone/>
              <a:defRPr sz="2400" kern="1200" spc="0">
                <a:solidFill>
                  <a:schemeClr val="tx1">
                    <a:lumMod val="75000"/>
                    <a:lumOff val="25000"/>
                  </a:schemeClr>
                </a:solidFill>
                <a:latin typeface="FjallaOne"/>
                <a:ea typeface="+mj-ea"/>
                <a:cs typeface="FjallaOne"/>
              </a:defRPr>
            </a:lvl1pPr>
          </a:lstStyle>
          <a:p>
            <a:pPr algn="l"/>
            <a:r>
              <a:rPr lang="en-US" altLang="ko-KR" dirty="0" smtClean="0">
                <a:latin typeface="FjallaOne" panose="02000506040000020004" pitchFamily="50" charset="0"/>
                <a:ea typeface="+mn-ea"/>
              </a:rPr>
              <a:t>What WE Do</a:t>
            </a:r>
            <a:endParaRPr lang="en-US" altLang="ko-KR" dirty="0">
              <a:latin typeface="FjallaOne" panose="02000506040000020004" pitchFamily="50" charset="0"/>
              <a:ea typeface="+mn-ea"/>
            </a:endParaRPr>
          </a:p>
        </p:txBody>
      </p:sp>
      <p:cxnSp>
        <p:nvCxnSpPr>
          <p:cNvPr id="68" name="Straight Connector 37"/>
          <p:cNvCxnSpPr/>
          <p:nvPr/>
        </p:nvCxnSpPr>
        <p:spPr>
          <a:xfrm>
            <a:off x="526394" y="1007461"/>
            <a:ext cx="885678" cy="0"/>
          </a:xfrm>
          <a:prstGeom prst="line">
            <a:avLst/>
          </a:prstGeom>
          <a:ln w="57150" cmpd="sng">
            <a:solidFill>
              <a:srgbClr val="64646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490482" y="5795718"/>
            <a:ext cx="276999" cy="168316"/>
          </a:xfrm>
          <a:prstGeom prst="rect">
            <a:avLst/>
          </a:prstGeom>
          <a:noFill/>
        </p:spPr>
        <p:txBody>
          <a:bodyPr vert="eaVert" wrap="none" lIns="0" tIns="0" rIns="0" bIns="0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FjallaOne" panose="02000506040000020004" pitchFamily="50" charset="0"/>
              </a:rPr>
              <a:t>...</a:t>
            </a:r>
          </a:p>
        </p:txBody>
      </p:sp>
      <p:grpSp>
        <p:nvGrpSpPr>
          <p:cNvPr id="5" name="그룹 4"/>
          <p:cNvGrpSpPr/>
          <p:nvPr/>
        </p:nvGrpSpPr>
        <p:grpSpPr>
          <a:xfrm>
            <a:off x="3134598" y="2708920"/>
            <a:ext cx="2229490" cy="720080"/>
            <a:chOff x="3281095" y="2041687"/>
            <a:chExt cx="2229490" cy="720080"/>
          </a:xfrm>
        </p:grpSpPr>
        <p:sp>
          <p:nvSpPr>
            <p:cNvPr id="71" name="TextBox 70"/>
            <p:cNvSpPr txBox="1"/>
            <p:nvPr/>
          </p:nvSpPr>
          <p:spPr>
            <a:xfrm>
              <a:off x="3378980" y="2423213"/>
              <a:ext cx="205959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 smtClean="0">
                  <a:solidFill>
                    <a:srgbClr val="0000FF"/>
                  </a:solidFill>
                  <a:latin typeface="FjallaOne" panose="02000506040000020004" pitchFamily="50" charset="0"/>
                </a:rPr>
                <a:t>No.1 in Tile</a:t>
              </a:r>
              <a:endParaRPr lang="ko-KR" altLang="en-US" sz="1600" b="1" dirty="0">
                <a:solidFill>
                  <a:srgbClr val="0000FF"/>
                </a:solidFill>
                <a:latin typeface="FjallaOne" panose="02000506040000020004" pitchFamily="50" charset="0"/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3281095" y="2041687"/>
              <a:ext cx="222949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20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FjallaOne" panose="02000506040000020004" pitchFamily="50" charset="0"/>
                </a:rPr>
                <a:t>제우건재</a:t>
              </a:r>
              <a:endParaRPr lang="ko-KR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FjallaOne" panose="02000506040000020004" pitchFamily="50" charset="0"/>
              </a:endParaRPr>
            </a:p>
          </p:txBody>
        </p:sp>
      </p:grpSp>
      <p:sp>
        <p:nvSpPr>
          <p:cNvPr id="69" name="TextBox 68"/>
          <p:cNvSpPr txBox="1"/>
          <p:nvPr/>
        </p:nvSpPr>
        <p:spPr>
          <a:xfrm>
            <a:off x="606901" y="1189529"/>
            <a:ext cx="856335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6213" indent="-17621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o-KR" altLang="en-US" sz="1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두산건설</a:t>
            </a:r>
            <a:r>
              <a:rPr lang="en-US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, </a:t>
            </a:r>
            <a:r>
              <a:rPr lang="ko-KR" altLang="en-US" sz="1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한신공영</a:t>
            </a:r>
            <a:r>
              <a:rPr lang="ko-KR" alt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 같은 큰 </a:t>
            </a:r>
            <a:r>
              <a:rPr lang="ko-KR" altLang="en-US" sz="1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건설사들이</a:t>
            </a:r>
            <a:r>
              <a:rPr lang="ko-KR" alt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 아파트 단지를 지을 때 타일을 납품하고 시공을 관리</a:t>
            </a:r>
            <a:endParaRPr lang="en-US" altLang="ko-KR" sz="1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  <a:p>
            <a:pPr marL="176213" indent="-17621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o-KR" alt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타일 납품하고 시공하는 분야에서는 업계 </a:t>
            </a:r>
            <a:r>
              <a:rPr lang="en-US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Top (</a:t>
            </a:r>
            <a:r>
              <a:rPr lang="ko-KR" alt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업계 </a:t>
            </a:r>
            <a:r>
              <a:rPr lang="en-US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1</a:t>
            </a:r>
            <a:r>
              <a:rPr lang="ko-KR" alt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위</a:t>
            </a:r>
            <a:r>
              <a:rPr lang="en-US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)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41" name="Isosceles Triangle 53"/>
          <p:cNvSpPr/>
          <p:nvPr/>
        </p:nvSpPr>
        <p:spPr>
          <a:xfrm rot="5400000">
            <a:off x="5335553" y="3851673"/>
            <a:ext cx="373529" cy="259604"/>
          </a:xfrm>
          <a:prstGeom prst="triangle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endParaRPr lang="en-US" sz="900" b="1" dirty="0" smtClean="0">
              <a:solidFill>
                <a:srgbClr val="FFF259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8" name="Cross 7"/>
          <p:cNvSpPr/>
          <p:nvPr/>
        </p:nvSpPr>
        <p:spPr>
          <a:xfrm>
            <a:off x="2817884" y="3808200"/>
            <a:ext cx="369933" cy="369933"/>
          </a:xfrm>
          <a:prstGeom prst="plus">
            <a:avLst>
              <a:gd name="adj" fmla="val 36927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257" y="2479263"/>
            <a:ext cx="840092" cy="388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456" y="3108311"/>
            <a:ext cx="154305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665" y="3608013"/>
            <a:ext cx="1114425" cy="371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2044" y="4710203"/>
            <a:ext cx="952500" cy="388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139" y="4155190"/>
            <a:ext cx="1133475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983" y="5282462"/>
            <a:ext cx="1266825" cy="338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8632" y="3520168"/>
            <a:ext cx="1667424" cy="786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Rounded Rectangle 5"/>
          <p:cNvSpPr/>
          <p:nvPr/>
        </p:nvSpPr>
        <p:spPr>
          <a:xfrm>
            <a:off x="6076551" y="2420888"/>
            <a:ext cx="1763486" cy="479866"/>
          </a:xfrm>
          <a:prstGeom prst="roundRect">
            <a:avLst>
              <a:gd name="adj" fmla="val 9630"/>
            </a:avLst>
          </a:prstGeom>
          <a:solidFill>
            <a:schemeClr val="bg1"/>
          </a:solidFill>
          <a:ln w="38100">
            <a:solidFill>
              <a:schemeClr val="accent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Rounded Rectangle 28"/>
          <p:cNvSpPr/>
          <p:nvPr/>
        </p:nvSpPr>
        <p:spPr>
          <a:xfrm>
            <a:off x="6076551" y="2983359"/>
            <a:ext cx="1763486" cy="479866"/>
          </a:xfrm>
          <a:prstGeom prst="roundRect">
            <a:avLst>
              <a:gd name="adj" fmla="val 9630"/>
            </a:avLst>
          </a:prstGeom>
          <a:solidFill>
            <a:schemeClr val="bg1"/>
          </a:solidFill>
          <a:ln w="38100">
            <a:solidFill>
              <a:schemeClr val="accent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ounded Rectangle 29"/>
          <p:cNvSpPr/>
          <p:nvPr/>
        </p:nvSpPr>
        <p:spPr>
          <a:xfrm>
            <a:off x="6076551" y="3545830"/>
            <a:ext cx="1763486" cy="479866"/>
          </a:xfrm>
          <a:prstGeom prst="roundRect">
            <a:avLst>
              <a:gd name="adj" fmla="val 9630"/>
            </a:avLst>
          </a:prstGeom>
          <a:solidFill>
            <a:schemeClr val="bg1"/>
          </a:solidFill>
          <a:ln w="38100">
            <a:solidFill>
              <a:schemeClr val="accent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Rounded Rectangle 33"/>
          <p:cNvSpPr/>
          <p:nvPr/>
        </p:nvSpPr>
        <p:spPr>
          <a:xfrm>
            <a:off x="6076551" y="4096232"/>
            <a:ext cx="1763486" cy="479866"/>
          </a:xfrm>
          <a:prstGeom prst="roundRect">
            <a:avLst>
              <a:gd name="adj" fmla="val 9630"/>
            </a:avLst>
          </a:prstGeom>
          <a:solidFill>
            <a:schemeClr val="bg1"/>
          </a:solidFill>
          <a:ln w="38100">
            <a:solidFill>
              <a:schemeClr val="accent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8919" y="4145539"/>
            <a:ext cx="1113606" cy="395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5214" y="4698391"/>
            <a:ext cx="774498" cy="395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8051" y="3604051"/>
            <a:ext cx="1583087" cy="376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340" y="3042142"/>
            <a:ext cx="1419225" cy="382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463300"/>
            <a:ext cx="78105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2094" y="6515100"/>
            <a:ext cx="142875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6012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TextBox 74"/>
          <p:cNvSpPr txBox="1"/>
          <p:nvPr/>
        </p:nvSpPr>
        <p:spPr>
          <a:xfrm>
            <a:off x="3364763" y="5402158"/>
            <a:ext cx="3651791" cy="784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b="1" dirty="0" smtClean="0">
                <a:solidFill>
                  <a:schemeClr val="bg1"/>
                </a:solidFill>
                <a:latin typeface="FjallaOne" panose="02000506040000020004" pitchFamily="50" charset="0"/>
              </a:rPr>
              <a:t>기업가치 </a:t>
            </a:r>
            <a:r>
              <a:rPr lang="en-US" altLang="ko-KR" b="1" dirty="0" smtClean="0">
                <a:solidFill>
                  <a:schemeClr val="bg1"/>
                </a:solidFill>
                <a:latin typeface="FjallaOne" panose="02000506040000020004" pitchFamily="50" charset="0"/>
              </a:rPr>
              <a:t/>
            </a:r>
            <a:br>
              <a:rPr lang="en-US" altLang="ko-KR" b="1" dirty="0" smtClean="0">
                <a:solidFill>
                  <a:schemeClr val="bg1"/>
                </a:solidFill>
                <a:latin typeface="FjallaOne" panose="02000506040000020004" pitchFamily="50" charset="0"/>
              </a:rPr>
            </a:br>
            <a:r>
              <a:rPr lang="en-US" altLang="ko-KR" sz="2000" b="1" dirty="0" smtClean="0">
                <a:solidFill>
                  <a:schemeClr val="bg1"/>
                </a:solidFill>
                <a:latin typeface="FjallaOne" panose="02000506040000020004" pitchFamily="50" charset="0"/>
              </a:rPr>
              <a:t>3,300 </a:t>
            </a:r>
            <a:r>
              <a:rPr lang="ko-KR" altLang="en-US" sz="2000" b="1" dirty="0" smtClean="0">
                <a:solidFill>
                  <a:schemeClr val="bg1"/>
                </a:solidFill>
                <a:latin typeface="FjallaOne" panose="02000506040000020004" pitchFamily="50" charset="0"/>
              </a:rPr>
              <a:t>억 원</a:t>
            </a:r>
            <a:r>
              <a:rPr lang="en-US" altLang="ko-KR" sz="2000" b="1" dirty="0" smtClean="0">
                <a:solidFill>
                  <a:schemeClr val="bg1"/>
                </a:solidFill>
                <a:latin typeface="FjallaOne" panose="02000506040000020004" pitchFamily="50" charset="0"/>
              </a:rPr>
              <a:t> ~ 1</a:t>
            </a:r>
            <a:r>
              <a:rPr lang="ko-KR" altLang="en-US" sz="2000" b="1" dirty="0" smtClean="0">
                <a:solidFill>
                  <a:schemeClr val="bg1"/>
                </a:solidFill>
                <a:latin typeface="FjallaOne" panose="02000506040000020004" pitchFamily="50" charset="0"/>
              </a:rPr>
              <a:t>조 원</a:t>
            </a:r>
            <a:endParaRPr lang="ko-KR" altLang="en-US" sz="1400" dirty="0">
              <a:solidFill>
                <a:schemeClr val="bg1"/>
              </a:solidFill>
              <a:latin typeface="FjallaOne" panose="02000506040000020004" pitchFamily="50" charset="0"/>
            </a:endParaRPr>
          </a:p>
        </p:txBody>
      </p:sp>
      <p:sp>
        <p:nvSpPr>
          <p:cNvPr id="37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ko-KR" dirty="0" smtClean="0">
                <a:latin typeface="FjallaOne" panose="02000506040000020004" pitchFamily="50" charset="0"/>
                <a:ea typeface="+mn-ea"/>
              </a:rPr>
              <a:t>Top Tier</a:t>
            </a:r>
            <a:endParaRPr lang="en-US" altLang="ko-KR" dirty="0">
              <a:latin typeface="FjallaOne" panose="02000506040000020004" pitchFamily="50" charset="0"/>
              <a:ea typeface="+mn-ea"/>
            </a:endParaRPr>
          </a:p>
        </p:txBody>
      </p:sp>
      <p:cxnSp>
        <p:nvCxnSpPr>
          <p:cNvPr id="48" name="Straight Connector 47"/>
          <p:cNvCxnSpPr/>
          <p:nvPr/>
        </p:nvCxnSpPr>
        <p:spPr>
          <a:xfrm>
            <a:off x="526394" y="982393"/>
            <a:ext cx="885678" cy="0"/>
          </a:xfrm>
          <a:prstGeom prst="line">
            <a:avLst/>
          </a:prstGeom>
          <a:ln w="57150" cmpd="sng">
            <a:solidFill>
              <a:srgbClr val="64646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" name="그룹 3"/>
          <p:cNvGrpSpPr/>
          <p:nvPr/>
        </p:nvGrpSpPr>
        <p:grpSpPr>
          <a:xfrm>
            <a:off x="323528" y="1484784"/>
            <a:ext cx="8195354" cy="2880320"/>
            <a:chOff x="480274" y="1052736"/>
            <a:chExt cx="8279678" cy="2304272"/>
          </a:xfrm>
        </p:grpSpPr>
        <p:sp>
          <p:nvSpPr>
            <p:cNvPr id="71" name="Rounded Rectangle 70"/>
            <p:cNvSpPr/>
            <p:nvPr/>
          </p:nvSpPr>
          <p:spPr>
            <a:xfrm>
              <a:off x="480274" y="1052736"/>
              <a:ext cx="8279678" cy="2304272"/>
            </a:xfrm>
            <a:prstGeom prst="roundRect">
              <a:avLst>
                <a:gd name="adj" fmla="val 1644"/>
              </a:avLst>
            </a:prstGeom>
            <a:solidFill>
              <a:schemeClr val="bg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7" name="Text Box 107"/>
            <p:cNvSpPr txBox="1">
              <a:spLocks noChangeArrowheads="1"/>
            </p:cNvSpPr>
            <p:nvPr/>
          </p:nvSpPr>
          <p:spPr bwMode="gray">
            <a:xfrm>
              <a:off x="7772400" y="1274277"/>
              <a:ext cx="730394" cy="159952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zh-CN" sz="10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SpoqaHanSans" charset="-128"/>
                  <a:cs typeface="SpoqaHanSans" charset="-128"/>
                </a:rPr>
                <a:t>(</a:t>
              </a:r>
              <a:r>
                <a:rPr lang="ko-KR" altLang="en-US" sz="10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SpoqaHanSans" charset="-128"/>
                  <a:cs typeface="SpoqaHanSans" charset="-128"/>
                </a:rPr>
                <a:t>단위</a:t>
              </a:r>
              <a:r>
                <a:rPr lang="en-US" altLang="ko-KR" sz="10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SpoqaHanSans" charset="-128"/>
                  <a:cs typeface="SpoqaHanSans" charset="-128"/>
                </a:rPr>
                <a:t>: </a:t>
              </a:r>
              <a:r>
                <a:rPr lang="ko-KR" altLang="en-US" sz="10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SpoqaHanSans" charset="-128"/>
                  <a:cs typeface="SpoqaHanSans" charset="-128"/>
                </a:rPr>
                <a:t>억 원</a:t>
              </a:r>
              <a:r>
                <a:rPr lang="en-US" altLang="ko-KR" sz="10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SpoqaHanSans" charset="-128"/>
                  <a:cs typeface="SpoqaHanSans" charset="-128"/>
                </a:rPr>
                <a:t>)</a:t>
              </a:r>
              <a:endParaRPr lang="en-US" altLang="zh-CN" sz="1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SpoqaHanSans" charset="-128"/>
                <a:cs typeface="SpoqaHanSans" charset="-128"/>
              </a:endParaRPr>
            </a:p>
          </p:txBody>
        </p:sp>
        <p:cxnSp>
          <p:nvCxnSpPr>
            <p:cNvPr id="5" name="직선 연결선 4"/>
            <p:cNvCxnSpPr/>
            <p:nvPr/>
          </p:nvCxnSpPr>
          <p:spPr>
            <a:xfrm>
              <a:off x="668153" y="2762647"/>
              <a:ext cx="7872343" cy="0"/>
            </a:xfrm>
            <a:prstGeom prst="line">
              <a:avLst/>
            </a:prstGeom>
            <a:ln w="9525">
              <a:solidFill>
                <a:schemeClr val="tx1">
                  <a:lumMod val="25000"/>
                  <a:lumOff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직사각형 38"/>
            <p:cNvSpPr/>
            <p:nvPr/>
          </p:nvSpPr>
          <p:spPr>
            <a:xfrm>
              <a:off x="4610131" y="2358400"/>
              <a:ext cx="745072" cy="403426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rgbClr val="FFC000"/>
                </a:solidFill>
                <a:latin typeface="FjallaOne" panose="02000506040000020004" pitchFamily="50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014235" y="2966017"/>
              <a:ext cx="495566" cy="2879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1200" dirty="0" smtClean="0">
                  <a:solidFill>
                    <a:schemeClr val="bg1">
                      <a:lumMod val="50000"/>
                    </a:schemeClr>
                  </a:solidFill>
                  <a:latin typeface="FjallaOne" panose="02000506040000020004" pitchFamily="50" charset="0"/>
                </a:rPr>
                <a:t>2018</a:t>
              </a:r>
              <a:endParaRPr lang="ko-KR" altLang="en-US" sz="1200" dirty="0">
                <a:solidFill>
                  <a:schemeClr val="bg1">
                    <a:lumMod val="50000"/>
                  </a:schemeClr>
                </a:solidFill>
                <a:latin typeface="FjallaOne" panose="02000506040000020004" pitchFamily="50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4327148" y="2971792"/>
              <a:ext cx="494788" cy="2879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1200" dirty="0" smtClean="0">
                  <a:solidFill>
                    <a:schemeClr val="bg1">
                      <a:lumMod val="50000"/>
                    </a:schemeClr>
                  </a:solidFill>
                  <a:latin typeface="FjallaOne" panose="02000506040000020004" pitchFamily="50" charset="0"/>
                </a:rPr>
                <a:t>2019</a:t>
              </a:r>
              <a:endParaRPr lang="ko-KR" altLang="en-US" sz="1200" dirty="0">
                <a:solidFill>
                  <a:schemeClr val="bg1">
                    <a:lumMod val="50000"/>
                  </a:schemeClr>
                </a:solidFill>
                <a:latin typeface="FjallaOne" panose="02000506040000020004" pitchFamily="50" charset="0"/>
              </a:endParaRPr>
            </a:p>
          </p:txBody>
        </p:sp>
        <p:sp>
          <p:nvSpPr>
            <p:cNvPr id="7" name="직사각형 6"/>
            <p:cNvSpPr/>
            <p:nvPr/>
          </p:nvSpPr>
          <p:spPr>
            <a:xfrm>
              <a:off x="1459680" y="1385588"/>
              <a:ext cx="745072" cy="1376238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FjallaOne" panose="02000506040000020004" pitchFamily="50" charset="0"/>
              </a:endParaRPr>
            </a:p>
          </p:txBody>
        </p:sp>
        <p:sp>
          <p:nvSpPr>
            <p:cNvPr id="36" name="직사각형 35"/>
            <p:cNvSpPr/>
            <p:nvPr/>
          </p:nvSpPr>
          <p:spPr>
            <a:xfrm>
              <a:off x="3772319" y="1607373"/>
              <a:ext cx="745072" cy="1154454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FjallaOne" panose="02000506040000020004" pitchFamily="50" charset="0"/>
              </a:endParaRPr>
            </a:p>
          </p:txBody>
        </p:sp>
        <p:sp>
          <p:nvSpPr>
            <p:cNvPr id="38" name="직사각형 37"/>
            <p:cNvSpPr/>
            <p:nvPr/>
          </p:nvSpPr>
          <p:spPr>
            <a:xfrm>
              <a:off x="2297492" y="2239453"/>
              <a:ext cx="745072" cy="534736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 dirty="0">
                <a:solidFill>
                  <a:srgbClr val="FFC000"/>
                </a:solidFill>
                <a:latin typeface="FjallaOne" panose="02000506040000020004" pitchFamily="50" charset="0"/>
              </a:endParaRPr>
            </a:p>
          </p:txBody>
        </p:sp>
        <p:sp>
          <p:nvSpPr>
            <p:cNvPr id="43" name="Text Box 107"/>
            <p:cNvSpPr txBox="1">
              <a:spLocks noChangeArrowheads="1"/>
            </p:cNvSpPr>
            <p:nvPr/>
          </p:nvSpPr>
          <p:spPr bwMode="gray">
            <a:xfrm>
              <a:off x="1696707" y="1187073"/>
              <a:ext cx="238067" cy="191943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altLang="zh-CN" sz="1200" dirty="0" smtClean="0">
                  <a:solidFill>
                    <a:srgbClr val="646464"/>
                  </a:solidFill>
                  <a:latin typeface="FjallaOne" panose="02000506040000020004" pitchFamily="50" charset="0"/>
                  <a:cs typeface="Open Sans"/>
                </a:rPr>
                <a:t>486</a:t>
              </a:r>
              <a:endParaRPr lang="en-US" altLang="zh-CN" sz="1200" dirty="0">
                <a:solidFill>
                  <a:srgbClr val="646464"/>
                </a:solidFill>
                <a:latin typeface="FjallaOne" panose="02000506040000020004" pitchFamily="50" charset="0"/>
                <a:cs typeface="Open Sans"/>
              </a:endParaRPr>
            </a:p>
          </p:txBody>
        </p:sp>
        <p:sp>
          <p:nvSpPr>
            <p:cNvPr id="44" name="Text Box 107"/>
            <p:cNvSpPr txBox="1">
              <a:spLocks noChangeArrowheads="1"/>
            </p:cNvSpPr>
            <p:nvPr/>
          </p:nvSpPr>
          <p:spPr bwMode="gray">
            <a:xfrm>
              <a:off x="2518427" y="2043662"/>
              <a:ext cx="275314" cy="191943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altLang="zh-CN" sz="1200" dirty="0" smtClean="0">
                  <a:solidFill>
                    <a:srgbClr val="646464"/>
                  </a:solidFill>
                  <a:latin typeface="FjallaOne" panose="02000506040000020004" pitchFamily="50" charset="0"/>
                  <a:cs typeface="Open Sans"/>
                </a:rPr>
                <a:t>22.0</a:t>
              </a:r>
              <a:endParaRPr lang="en-US" altLang="zh-CN" sz="1200" dirty="0">
                <a:solidFill>
                  <a:srgbClr val="646464"/>
                </a:solidFill>
                <a:latin typeface="FjallaOne" panose="02000506040000020004" pitchFamily="50" charset="0"/>
                <a:cs typeface="Open Sans"/>
              </a:endParaRPr>
            </a:p>
          </p:txBody>
        </p:sp>
        <p:sp>
          <p:nvSpPr>
            <p:cNvPr id="45" name="Text Box 107"/>
            <p:cNvSpPr txBox="1">
              <a:spLocks noChangeArrowheads="1"/>
            </p:cNvSpPr>
            <p:nvPr/>
          </p:nvSpPr>
          <p:spPr bwMode="gray">
            <a:xfrm>
              <a:off x="4018281" y="1384713"/>
              <a:ext cx="229645" cy="191943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altLang="zh-CN" sz="1200" dirty="0" smtClean="0">
                  <a:solidFill>
                    <a:srgbClr val="646464"/>
                  </a:solidFill>
                  <a:latin typeface="FjallaOne" panose="02000506040000020004" pitchFamily="50" charset="0"/>
                  <a:cs typeface="Open Sans"/>
                </a:rPr>
                <a:t>451</a:t>
              </a:r>
              <a:endParaRPr lang="en-US" altLang="zh-CN" sz="1200" dirty="0">
                <a:solidFill>
                  <a:srgbClr val="646464"/>
                </a:solidFill>
                <a:latin typeface="FjallaOne" panose="02000506040000020004" pitchFamily="50" charset="0"/>
                <a:cs typeface="Open Sans"/>
              </a:endParaRPr>
            </a:p>
          </p:txBody>
        </p:sp>
        <p:sp>
          <p:nvSpPr>
            <p:cNvPr id="70" name="Text Box 107"/>
            <p:cNvSpPr txBox="1">
              <a:spLocks noChangeArrowheads="1"/>
            </p:cNvSpPr>
            <p:nvPr/>
          </p:nvSpPr>
          <p:spPr bwMode="gray">
            <a:xfrm>
              <a:off x="4850577" y="2166456"/>
              <a:ext cx="271882" cy="191943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altLang="zh-CN" sz="1200" dirty="0" smtClean="0">
                  <a:solidFill>
                    <a:srgbClr val="646464"/>
                  </a:solidFill>
                  <a:latin typeface="FjallaOne" panose="02000506040000020004" pitchFamily="50" charset="0"/>
                  <a:cs typeface="Open Sans"/>
                </a:rPr>
                <a:t>19.8</a:t>
              </a:r>
              <a:endParaRPr lang="en-US" altLang="zh-CN" sz="1200" dirty="0">
                <a:solidFill>
                  <a:srgbClr val="646464"/>
                </a:solidFill>
                <a:latin typeface="FjallaOne" panose="02000506040000020004" pitchFamily="50" charset="0"/>
                <a:cs typeface="Open Sans"/>
              </a:endParaRPr>
            </a:p>
          </p:txBody>
        </p:sp>
        <p:sp>
          <p:nvSpPr>
            <p:cNvPr id="86" name="Text Box 107"/>
            <p:cNvSpPr txBox="1">
              <a:spLocks noChangeArrowheads="1"/>
            </p:cNvSpPr>
            <p:nvPr/>
          </p:nvSpPr>
          <p:spPr bwMode="gray">
            <a:xfrm>
              <a:off x="1702656" y="2802500"/>
              <a:ext cx="259119" cy="159952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ko-KR" altLang="en-US" sz="10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FjallaOne" panose="02000506040000020004" pitchFamily="50" charset="0"/>
                  <a:cs typeface="Open Sans"/>
                </a:rPr>
                <a:t>매출</a:t>
              </a:r>
              <a:endParaRPr lang="en-US" altLang="zh-CN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FjallaOne" panose="02000506040000020004" pitchFamily="50" charset="0"/>
                <a:cs typeface="Open Sans"/>
              </a:endParaRPr>
            </a:p>
          </p:txBody>
        </p:sp>
        <p:sp>
          <p:nvSpPr>
            <p:cNvPr id="87" name="Text Box 107"/>
            <p:cNvSpPr txBox="1">
              <a:spLocks noChangeArrowheads="1"/>
            </p:cNvSpPr>
            <p:nvPr/>
          </p:nvSpPr>
          <p:spPr bwMode="gray">
            <a:xfrm>
              <a:off x="4015296" y="2802500"/>
              <a:ext cx="259119" cy="159952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ko-KR" altLang="en-US" sz="10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FjallaOne" panose="02000506040000020004" pitchFamily="50" charset="0"/>
                  <a:cs typeface="Open Sans"/>
                </a:rPr>
                <a:t>매출</a:t>
              </a:r>
              <a:endParaRPr lang="en-US" altLang="zh-CN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FjallaOne" panose="02000506040000020004" pitchFamily="50" charset="0"/>
                <a:cs typeface="Open Sans"/>
              </a:endParaRPr>
            </a:p>
          </p:txBody>
        </p:sp>
        <p:sp>
          <p:nvSpPr>
            <p:cNvPr id="88" name="Text Box 107"/>
            <p:cNvSpPr txBox="1">
              <a:spLocks noChangeArrowheads="1"/>
            </p:cNvSpPr>
            <p:nvPr/>
          </p:nvSpPr>
          <p:spPr bwMode="gray">
            <a:xfrm>
              <a:off x="2410904" y="2802500"/>
              <a:ext cx="518239" cy="159952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ko-KR" altLang="en-US" sz="10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FjallaOne" panose="02000506040000020004" pitchFamily="50" charset="0"/>
                  <a:cs typeface="Open Sans"/>
                </a:rPr>
                <a:t>영업이</a:t>
              </a:r>
              <a:r>
                <a:rPr lang="ko-KR" alt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FjallaOne" panose="02000506040000020004" pitchFamily="50" charset="0"/>
                  <a:cs typeface="Open Sans"/>
                </a:rPr>
                <a:t>익</a:t>
              </a:r>
              <a:endParaRPr lang="en-US" altLang="zh-CN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FjallaOne" panose="02000506040000020004" pitchFamily="50" charset="0"/>
                <a:cs typeface="Open Sans"/>
              </a:endParaRPr>
            </a:p>
          </p:txBody>
        </p:sp>
        <p:sp>
          <p:nvSpPr>
            <p:cNvPr id="89" name="Text Box 107"/>
            <p:cNvSpPr txBox="1">
              <a:spLocks noChangeArrowheads="1"/>
            </p:cNvSpPr>
            <p:nvPr/>
          </p:nvSpPr>
          <p:spPr bwMode="gray">
            <a:xfrm>
              <a:off x="4723547" y="2802500"/>
              <a:ext cx="518240" cy="159952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ko-KR" altLang="en-US" sz="10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FjallaOne" panose="02000506040000020004" pitchFamily="50" charset="0"/>
                  <a:cs typeface="Open Sans"/>
                </a:rPr>
                <a:t>영업이익</a:t>
              </a:r>
              <a:endParaRPr lang="en-US" altLang="zh-CN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FjallaOne" panose="02000506040000020004" pitchFamily="50" charset="0"/>
                <a:cs typeface="Open Sans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6761458" y="2971792"/>
              <a:ext cx="503989" cy="2879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1200" dirty="0" smtClean="0">
                  <a:solidFill>
                    <a:schemeClr val="bg1">
                      <a:lumMod val="50000"/>
                    </a:schemeClr>
                  </a:solidFill>
                  <a:latin typeface="FjallaOne" panose="02000506040000020004" pitchFamily="50" charset="0"/>
                </a:rPr>
                <a:t>2020</a:t>
              </a:r>
              <a:endParaRPr lang="ko-KR" altLang="en-US" sz="1200" dirty="0">
                <a:solidFill>
                  <a:schemeClr val="bg1">
                    <a:lumMod val="50000"/>
                  </a:schemeClr>
                </a:solidFill>
                <a:latin typeface="FjallaOne" panose="02000506040000020004" pitchFamily="50" charset="0"/>
              </a:endParaRPr>
            </a:p>
          </p:txBody>
        </p:sp>
        <p:sp>
          <p:nvSpPr>
            <p:cNvPr id="53" name="직사각형 52"/>
            <p:cNvSpPr/>
            <p:nvPr/>
          </p:nvSpPr>
          <p:spPr>
            <a:xfrm>
              <a:off x="6189514" y="1544062"/>
              <a:ext cx="745072" cy="1217765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FjallaOne" panose="02000506040000020004" pitchFamily="50" charset="0"/>
              </a:endParaRPr>
            </a:p>
          </p:txBody>
        </p:sp>
        <p:sp>
          <p:nvSpPr>
            <p:cNvPr id="54" name="직사각형 53"/>
            <p:cNvSpPr/>
            <p:nvPr/>
          </p:nvSpPr>
          <p:spPr>
            <a:xfrm>
              <a:off x="7027328" y="2433245"/>
              <a:ext cx="745072" cy="328579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rgbClr val="FFC000"/>
                </a:solidFill>
                <a:latin typeface="FjallaOne" panose="02000506040000020004" pitchFamily="50" charset="0"/>
              </a:endParaRPr>
            </a:p>
          </p:txBody>
        </p:sp>
        <p:sp>
          <p:nvSpPr>
            <p:cNvPr id="55" name="Text Box 107"/>
            <p:cNvSpPr txBox="1">
              <a:spLocks noChangeArrowheads="1"/>
            </p:cNvSpPr>
            <p:nvPr/>
          </p:nvSpPr>
          <p:spPr bwMode="gray">
            <a:xfrm>
              <a:off x="6462790" y="1352119"/>
              <a:ext cx="222519" cy="191943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altLang="zh-CN" sz="1200" dirty="0" smtClean="0">
                  <a:solidFill>
                    <a:srgbClr val="646464"/>
                  </a:solidFill>
                  <a:latin typeface="FjallaOne" panose="02000506040000020004" pitchFamily="50" charset="0"/>
                  <a:cs typeface="Open Sans"/>
                </a:rPr>
                <a:t>471</a:t>
              </a:r>
              <a:endParaRPr lang="en-US" altLang="zh-CN" sz="1200" dirty="0">
                <a:solidFill>
                  <a:srgbClr val="646464"/>
                </a:solidFill>
                <a:latin typeface="FjallaOne" panose="02000506040000020004" pitchFamily="50" charset="0"/>
                <a:cs typeface="Open Sans"/>
              </a:endParaRPr>
            </a:p>
          </p:txBody>
        </p:sp>
        <p:sp>
          <p:nvSpPr>
            <p:cNvPr id="59" name="Text Box 107"/>
            <p:cNvSpPr txBox="1">
              <a:spLocks noChangeArrowheads="1"/>
            </p:cNvSpPr>
            <p:nvPr/>
          </p:nvSpPr>
          <p:spPr bwMode="gray">
            <a:xfrm>
              <a:off x="7263538" y="2241302"/>
              <a:ext cx="272659" cy="191943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altLang="zh-CN" sz="1200" dirty="0" smtClean="0">
                  <a:solidFill>
                    <a:srgbClr val="646464"/>
                  </a:solidFill>
                  <a:latin typeface="FjallaOne" panose="02000506040000020004" pitchFamily="50" charset="0"/>
                  <a:cs typeface="Open Sans"/>
                </a:rPr>
                <a:t>18.3</a:t>
              </a:r>
              <a:endParaRPr lang="en-US" altLang="zh-CN" sz="1200" dirty="0">
                <a:solidFill>
                  <a:srgbClr val="646464"/>
                </a:solidFill>
                <a:latin typeface="FjallaOne" panose="02000506040000020004" pitchFamily="50" charset="0"/>
                <a:cs typeface="Open Sans"/>
              </a:endParaRPr>
            </a:p>
          </p:txBody>
        </p:sp>
        <p:sp>
          <p:nvSpPr>
            <p:cNvPr id="60" name="Text Box 107"/>
            <p:cNvSpPr txBox="1">
              <a:spLocks noChangeArrowheads="1"/>
            </p:cNvSpPr>
            <p:nvPr/>
          </p:nvSpPr>
          <p:spPr bwMode="gray">
            <a:xfrm>
              <a:off x="7304486" y="1882459"/>
              <a:ext cx="190758" cy="161583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altLang="zh-CN" sz="1050" dirty="0" smtClean="0">
                  <a:solidFill>
                    <a:schemeClr val="bg1"/>
                  </a:solidFill>
                  <a:latin typeface="FjallaOne" panose="02000506040000020004" pitchFamily="50" charset="0"/>
                  <a:cs typeface="Open Sans"/>
                </a:rPr>
                <a:t>150</a:t>
              </a:r>
              <a:endParaRPr lang="en-US" altLang="zh-CN" sz="1050" dirty="0">
                <a:solidFill>
                  <a:schemeClr val="bg1"/>
                </a:solidFill>
                <a:latin typeface="FjallaOne" panose="02000506040000020004" pitchFamily="50" charset="0"/>
                <a:cs typeface="Open Sans"/>
              </a:endParaRPr>
            </a:p>
          </p:txBody>
        </p:sp>
        <p:sp>
          <p:nvSpPr>
            <p:cNvPr id="62" name="Text Box 107"/>
            <p:cNvSpPr txBox="1">
              <a:spLocks noChangeArrowheads="1"/>
            </p:cNvSpPr>
            <p:nvPr/>
          </p:nvSpPr>
          <p:spPr bwMode="gray">
            <a:xfrm>
              <a:off x="6432492" y="2802500"/>
              <a:ext cx="259119" cy="159952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ko-KR" altLang="en-US" sz="10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FjallaOne" panose="02000506040000020004" pitchFamily="50" charset="0"/>
                  <a:cs typeface="Open Sans"/>
                </a:rPr>
                <a:t>매출</a:t>
              </a:r>
              <a:endParaRPr lang="en-US" altLang="zh-CN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FjallaOne" panose="02000506040000020004" pitchFamily="50" charset="0"/>
                <a:cs typeface="Open Sans"/>
              </a:endParaRPr>
            </a:p>
          </p:txBody>
        </p:sp>
        <p:sp>
          <p:nvSpPr>
            <p:cNvPr id="63" name="Text Box 107"/>
            <p:cNvSpPr txBox="1">
              <a:spLocks noChangeArrowheads="1"/>
            </p:cNvSpPr>
            <p:nvPr/>
          </p:nvSpPr>
          <p:spPr bwMode="gray">
            <a:xfrm>
              <a:off x="7154337" y="2802500"/>
              <a:ext cx="518239" cy="159952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ko-KR" altLang="en-US" sz="10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FjallaOne" panose="02000506040000020004" pitchFamily="50" charset="0"/>
                  <a:cs typeface="Open Sans"/>
                </a:rPr>
                <a:t>영업이익</a:t>
              </a:r>
              <a:endParaRPr lang="en-US" altLang="zh-CN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FjallaOne" panose="02000506040000020004" pitchFamily="50" charset="0"/>
                <a:cs typeface="Open Sans"/>
              </a:endParaRPr>
            </a:p>
          </p:txBody>
        </p:sp>
      </p:grpSp>
      <p:sp>
        <p:nvSpPr>
          <p:cNvPr id="72" name="TextBox 71"/>
          <p:cNvSpPr txBox="1"/>
          <p:nvPr/>
        </p:nvSpPr>
        <p:spPr>
          <a:xfrm>
            <a:off x="550513" y="1249015"/>
            <a:ext cx="84112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6213" indent="-17621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o-KR" alt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업계 최고의 위치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1629" y="6524586"/>
            <a:ext cx="142875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TextBox 33"/>
          <p:cNvSpPr txBox="1"/>
          <p:nvPr/>
        </p:nvSpPr>
        <p:spPr>
          <a:xfrm>
            <a:off x="550513" y="4267542"/>
            <a:ext cx="8411264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ko-KR" alt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    </a:t>
            </a:r>
            <a:r>
              <a:rPr lang="en-US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1.</a:t>
            </a:r>
            <a:r>
              <a:rPr lang="ko-KR" alt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  </a:t>
            </a:r>
            <a:r>
              <a:rPr lang="ko-KR" altLang="en-US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타일만으로 이룬 성과</a:t>
            </a:r>
            <a:endParaRPr lang="en-US" altLang="ko-KR" sz="1300" b="1" dirty="0" smtClean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  <a:p>
            <a:pPr>
              <a:spcAft>
                <a:spcPts val="600"/>
              </a:spcAft>
            </a:pPr>
            <a:r>
              <a:rPr lang="en-US" altLang="ko-KR" sz="1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 </a:t>
            </a:r>
            <a:r>
              <a:rPr lang="en-US" altLang="ko-KR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         </a:t>
            </a:r>
            <a:r>
              <a:rPr lang="ko-KR" altLang="en-US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→ 타일은 건설업 면허에 미장</a:t>
            </a:r>
            <a:r>
              <a:rPr lang="en-US" altLang="ko-KR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/</a:t>
            </a:r>
            <a:r>
              <a:rPr lang="ko-KR" altLang="en-US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방수</a:t>
            </a:r>
            <a:r>
              <a:rPr lang="en-US" altLang="ko-KR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/</a:t>
            </a:r>
            <a:r>
              <a:rPr lang="ko-KR" altLang="en-US" sz="13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조적과</a:t>
            </a:r>
            <a:r>
              <a:rPr lang="ko-KR" altLang="en-US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 함께 묶여 있어 이 세 가지를 함께 하는 회사가 대부분</a:t>
            </a:r>
            <a:endParaRPr lang="en-US" altLang="ko-KR" sz="1300" b="1" dirty="0" smtClean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  <a:p>
            <a:pPr>
              <a:spcAft>
                <a:spcPts val="600"/>
              </a:spcAft>
            </a:pPr>
            <a:r>
              <a:rPr lang="en-US" altLang="ko-KR" sz="1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 </a:t>
            </a:r>
            <a:r>
              <a:rPr lang="en-US" altLang="ko-KR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             </a:t>
            </a:r>
            <a:r>
              <a:rPr lang="ko-KR" altLang="en-US" sz="13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제우건재는</a:t>
            </a:r>
            <a:r>
              <a:rPr lang="ko-KR" altLang="en-US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 오로지 타일만으로 국내에서 최고의 위치를 차지</a:t>
            </a:r>
            <a:endParaRPr lang="en-US" altLang="ko-KR" sz="1300" b="1" dirty="0" smtClean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  <a:p>
            <a:pPr>
              <a:spcAft>
                <a:spcPts val="600"/>
              </a:spcAft>
            </a:pPr>
            <a:r>
              <a:rPr lang="en-US" altLang="ko-KR" sz="1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 </a:t>
            </a:r>
            <a:r>
              <a:rPr lang="en-US" altLang="ko-KR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             </a:t>
            </a:r>
            <a:r>
              <a:rPr lang="ko-KR" altLang="en-US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타일 업계 국내 최고의 회사</a:t>
            </a:r>
            <a:endParaRPr lang="en-US" altLang="ko-KR" sz="1300" b="1" dirty="0" smtClean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  <a:p>
            <a:pPr>
              <a:spcAft>
                <a:spcPts val="600"/>
              </a:spcAft>
            </a:pPr>
            <a:r>
              <a:rPr lang="en-US" altLang="ko-KR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   </a:t>
            </a:r>
          </a:p>
          <a:p>
            <a:pPr>
              <a:spcAft>
                <a:spcPts val="600"/>
              </a:spcAft>
            </a:pPr>
            <a:r>
              <a:rPr lang="en-US" altLang="ko-KR" sz="1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 </a:t>
            </a:r>
            <a:r>
              <a:rPr lang="en-US" altLang="ko-KR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    2. </a:t>
            </a:r>
            <a:r>
              <a:rPr lang="ko-KR" altLang="en-US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타일 </a:t>
            </a:r>
            <a:r>
              <a:rPr lang="en-US" altLang="ko-KR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= </a:t>
            </a:r>
            <a:r>
              <a:rPr lang="ko-KR" altLang="en-US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인테리어 마감재 중 가장 고급스럽고 비싼 자재</a:t>
            </a:r>
            <a:endParaRPr lang="en-US" altLang="ko-KR" sz="1300" b="1" dirty="0" smtClean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  <a:p>
            <a:pPr>
              <a:spcAft>
                <a:spcPts val="600"/>
              </a:spcAft>
            </a:pPr>
            <a:r>
              <a:rPr lang="en-US" altLang="ko-KR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          </a:t>
            </a:r>
            <a:r>
              <a:rPr lang="ko-KR" altLang="en-US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</a:rPr>
              <a:t>→ 타일에 관한 전문가로 성장하고 싶다면 우리와 함께</a:t>
            </a:r>
            <a:r>
              <a:rPr lang="en-US" altLang="ko-KR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</a:rPr>
              <a:t>!</a:t>
            </a:r>
            <a:endParaRPr lang="ko-KR" altLang="en-US" sz="1300" b="1" dirty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880175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ko-KR" dirty="0" smtClean="0">
                <a:latin typeface="FjallaOne" panose="02000506040000020004" pitchFamily="50" charset="0"/>
                <a:ea typeface="+mn-ea"/>
              </a:rPr>
              <a:t>Top Tier</a:t>
            </a:r>
            <a:endParaRPr lang="en-US" altLang="ko-KR" dirty="0">
              <a:latin typeface="FjallaOne" panose="02000506040000020004" pitchFamily="50" charset="0"/>
              <a:ea typeface="+mn-ea"/>
            </a:endParaRPr>
          </a:p>
        </p:txBody>
      </p:sp>
      <p:cxnSp>
        <p:nvCxnSpPr>
          <p:cNvPr id="48" name="Straight Connector 47"/>
          <p:cNvCxnSpPr/>
          <p:nvPr/>
        </p:nvCxnSpPr>
        <p:spPr>
          <a:xfrm>
            <a:off x="526394" y="982393"/>
            <a:ext cx="885678" cy="0"/>
          </a:xfrm>
          <a:prstGeom prst="line">
            <a:avLst/>
          </a:prstGeom>
          <a:ln w="57150" cmpd="sng">
            <a:solidFill>
              <a:srgbClr val="64646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1629" y="6524586"/>
            <a:ext cx="142875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TextBox 39"/>
          <p:cNvSpPr txBox="1"/>
          <p:nvPr/>
        </p:nvSpPr>
        <p:spPr>
          <a:xfrm>
            <a:off x="550513" y="1393031"/>
            <a:ext cx="33734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6213" indent="-17621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21</a:t>
            </a:r>
            <a:r>
              <a:rPr lang="ko-KR" alt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년도 시공능력 순위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50513" y="1917120"/>
            <a:ext cx="3517431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ko-KR" alt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    </a:t>
            </a:r>
            <a:r>
              <a:rPr lang="en-US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-</a:t>
            </a:r>
            <a:r>
              <a:rPr lang="ko-KR" alt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 습식방수업체 중 </a:t>
            </a:r>
            <a:endParaRPr lang="en-US" altLang="ko-KR" sz="1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  <a:p>
            <a:pPr>
              <a:spcAft>
                <a:spcPts val="600"/>
              </a:spcAft>
            </a:pPr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 </a:t>
            </a:r>
            <a:r>
              <a:rPr lang="en-US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     </a:t>
            </a:r>
            <a:r>
              <a:rPr lang="ko-KR" alt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서울지역 </a:t>
            </a:r>
            <a:r>
              <a:rPr lang="en-US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7</a:t>
            </a:r>
            <a:r>
              <a:rPr lang="ko-KR" alt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위 </a:t>
            </a:r>
            <a:r>
              <a:rPr lang="en-US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, </a:t>
            </a:r>
            <a:r>
              <a:rPr lang="ko-KR" alt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전국순위 </a:t>
            </a:r>
            <a:r>
              <a:rPr lang="en-US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10</a:t>
            </a:r>
            <a:r>
              <a:rPr lang="ko-KR" alt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위</a:t>
            </a:r>
            <a:endParaRPr lang="en-US" altLang="ko-KR" sz="1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  <a:p>
            <a:pPr>
              <a:spcAft>
                <a:spcPts val="600"/>
              </a:spcAft>
            </a:pPr>
            <a:endParaRPr lang="en-US" altLang="ko-KR" sz="1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  <a:p>
            <a:pPr>
              <a:spcAft>
                <a:spcPts val="600"/>
              </a:spcAft>
            </a:pPr>
            <a:r>
              <a:rPr lang="en-US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    - </a:t>
            </a:r>
            <a:r>
              <a:rPr lang="ko-KR" alt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습식방수 </a:t>
            </a:r>
            <a:r>
              <a:rPr lang="en-US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= </a:t>
            </a:r>
            <a:r>
              <a:rPr lang="ko-KR" alt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미장</a:t>
            </a:r>
            <a:r>
              <a:rPr lang="en-US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, </a:t>
            </a:r>
            <a:r>
              <a:rPr lang="ko-KR" alt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방수</a:t>
            </a:r>
            <a:r>
              <a:rPr lang="en-US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, </a:t>
            </a:r>
            <a:r>
              <a:rPr lang="ko-KR" altLang="en-US" sz="1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조적</a:t>
            </a:r>
            <a:r>
              <a:rPr lang="en-US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, </a:t>
            </a:r>
            <a:r>
              <a:rPr lang="ko-KR" alt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타일</a:t>
            </a:r>
            <a:endParaRPr lang="en-US" altLang="ko-KR" sz="1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  <a:p>
            <a:pPr>
              <a:spcAft>
                <a:spcPts val="600"/>
              </a:spcAft>
            </a:pPr>
            <a:endParaRPr lang="en-US" altLang="ko-KR" sz="1300" b="1" dirty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  <a:p>
            <a:pPr>
              <a:spcAft>
                <a:spcPts val="600"/>
              </a:spcAft>
            </a:pPr>
            <a:r>
              <a:rPr lang="en-US" altLang="ko-KR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    - </a:t>
            </a:r>
            <a:r>
              <a:rPr lang="ko-KR" altLang="en-US" sz="13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제우건재는</a:t>
            </a:r>
            <a:r>
              <a:rPr lang="ko-KR" altLang="en-US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 타일만으로 전국 </a:t>
            </a:r>
            <a:r>
              <a:rPr lang="en-US" altLang="ko-KR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10</a:t>
            </a:r>
            <a:r>
              <a:rPr lang="ko-KR" altLang="en-US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위</a:t>
            </a:r>
            <a:endParaRPr lang="en-US" altLang="ko-KR" sz="1300" b="1" dirty="0" smtClean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  <a:p>
            <a:pPr>
              <a:spcAft>
                <a:spcPts val="600"/>
              </a:spcAft>
            </a:pPr>
            <a:r>
              <a:rPr lang="en-US" altLang="ko-KR" sz="1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 </a:t>
            </a:r>
            <a:r>
              <a:rPr lang="en-US" altLang="ko-KR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     </a:t>
            </a:r>
            <a:r>
              <a:rPr lang="ko-KR" altLang="en-US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→ 타일만 하는 업체 중 </a:t>
            </a:r>
            <a:r>
              <a:rPr lang="en-US" altLang="ko-KR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1</a:t>
            </a:r>
            <a:r>
              <a:rPr lang="ko-KR" altLang="en-US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위</a:t>
            </a:r>
            <a:r>
              <a:rPr lang="en-US" altLang="ko-KR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!</a:t>
            </a:r>
            <a:endParaRPr lang="ko-KR" altLang="en-US" sz="1300" b="1" dirty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  <p:grpSp>
        <p:nvGrpSpPr>
          <p:cNvPr id="3" name="그룹 2"/>
          <p:cNvGrpSpPr/>
          <p:nvPr/>
        </p:nvGrpSpPr>
        <p:grpSpPr>
          <a:xfrm>
            <a:off x="4427984" y="404664"/>
            <a:ext cx="4227195" cy="5947410"/>
            <a:chOff x="4427984" y="404664"/>
            <a:chExt cx="4227195" cy="594741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7984" y="404664"/>
              <a:ext cx="4227195" cy="59474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타원 1"/>
            <p:cNvSpPr/>
            <p:nvPr/>
          </p:nvSpPr>
          <p:spPr>
            <a:xfrm>
              <a:off x="7046150" y="1637450"/>
              <a:ext cx="216024" cy="216000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2" name="타원 41"/>
            <p:cNvSpPr/>
            <p:nvPr/>
          </p:nvSpPr>
          <p:spPr>
            <a:xfrm>
              <a:off x="7921872" y="1628800"/>
              <a:ext cx="216024" cy="216000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346785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TextBox 74"/>
          <p:cNvSpPr txBox="1"/>
          <p:nvPr/>
        </p:nvSpPr>
        <p:spPr>
          <a:xfrm>
            <a:off x="3364763" y="5402158"/>
            <a:ext cx="3651791" cy="784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b="1" dirty="0" smtClean="0">
                <a:solidFill>
                  <a:schemeClr val="bg1"/>
                </a:solidFill>
                <a:latin typeface="FjallaOne" panose="02000506040000020004" pitchFamily="50" charset="0"/>
              </a:rPr>
              <a:t>기업가치 </a:t>
            </a:r>
            <a:r>
              <a:rPr lang="en-US" altLang="ko-KR" b="1" dirty="0" smtClean="0">
                <a:solidFill>
                  <a:schemeClr val="bg1"/>
                </a:solidFill>
                <a:latin typeface="FjallaOne" panose="02000506040000020004" pitchFamily="50" charset="0"/>
              </a:rPr>
              <a:t/>
            </a:r>
            <a:br>
              <a:rPr lang="en-US" altLang="ko-KR" b="1" dirty="0" smtClean="0">
                <a:solidFill>
                  <a:schemeClr val="bg1"/>
                </a:solidFill>
                <a:latin typeface="FjallaOne" panose="02000506040000020004" pitchFamily="50" charset="0"/>
              </a:rPr>
            </a:br>
            <a:r>
              <a:rPr lang="en-US" altLang="ko-KR" sz="2000" b="1" dirty="0" smtClean="0">
                <a:solidFill>
                  <a:schemeClr val="bg1"/>
                </a:solidFill>
                <a:latin typeface="FjallaOne" panose="02000506040000020004" pitchFamily="50" charset="0"/>
              </a:rPr>
              <a:t>3,300 </a:t>
            </a:r>
            <a:r>
              <a:rPr lang="ko-KR" altLang="en-US" sz="2000" b="1" dirty="0" smtClean="0">
                <a:solidFill>
                  <a:schemeClr val="bg1"/>
                </a:solidFill>
                <a:latin typeface="FjallaOne" panose="02000506040000020004" pitchFamily="50" charset="0"/>
              </a:rPr>
              <a:t>억 원</a:t>
            </a:r>
            <a:r>
              <a:rPr lang="en-US" altLang="ko-KR" sz="2000" b="1" dirty="0" smtClean="0">
                <a:solidFill>
                  <a:schemeClr val="bg1"/>
                </a:solidFill>
                <a:latin typeface="FjallaOne" panose="02000506040000020004" pitchFamily="50" charset="0"/>
              </a:rPr>
              <a:t> ~ 1</a:t>
            </a:r>
            <a:r>
              <a:rPr lang="ko-KR" altLang="en-US" sz="2000" b="1" dirty="0" smtClean="0">
                <a:solidFill>
                  <a:schemeClr val="bg1"/>
                </a:solidFill>
                <a:latin typeface="FjallaOne" panose="02000506040000020004" pitchFamily="50" charset="0"/>
              </a:rPr>
              <a:t>조 원</a:t>
            </a:r>
            <a:endParaRPr lang="ko-KR" altLang="en-US" sz="1400" dirty="0">
              <a:solidFill>
                <a:schemeClr val="bg1"/>
              </a:solidFill>
              <a:latin typeface="FjallaOne" panose="02000506040000020004" pitchFamily="50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807346"/>
            <a:ext cx="6480720" cy="3637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ko-KR" dirty="0" smtClean="0">
                <a:latin typeface="FjallaOne" panose="02000506040000020004" pitchFamily="50" charset="0"/>
                <a:ea typeface="+mn-ea"/>
              </a:rPr>
              <a:t>History</a:t>
            </a:r>
            <a:endParaRPr lang="en-US" altLang="ko-KR" dirty="0">
              <a:latin typeface="FjallaOne" panose="02000506040000020004" pitchFamily="50" charset="0"/>
              <a:ea typeface="+mn-ea"/>
            </a:endParaRPr>
          </a:p>
        </p:txBody>
      </p:sp>
      <p:cxnSp>
        <p:nvCxnSpPr>
          <p:cNvPr id="48" name="Straight Connector 47"/>
          <p:cNvCxnSpPr/>
          <p:nvPr/>
        </p:nvCxnSpPr>
        <p:spPr>
          <a:xfrm>
            <a:off x="526394" y="982393"/>
            <a:ext cx="885678" cy="0"/>
          </a:xfrm>
          <a:prstGeom prst="line">
            <a:avLst/>
          </a:prstGeom>
          <a:ln w="57150" cmpd="sng">
            <a:solidFill>
              <a:srgbClr val="64646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2" name="TextBox 71"/>
          <p:cNvSpPr txBox="1"/>
          <p:nvPr/>
        </p:nvSpPr>
        <p:spPr>
          <a:xfrm>
            <a:off x="550513" y="1177007"/>
            <a:ext cx="84112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6213" indent="-17621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o-KR" alt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최우수 </a:t>
            </a:r>
            <a:r>
              <a:rPr lang="ko-KR" altLang="en-US" sz="1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협력사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1629" y="6524586"/>
            <a:ext cx="142875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TextBox 39"/>
          <p:cNvSpPr txBox="1"/>
          <p:nvPr/>
        </p:nvSpPr>
        <p:spPr>
          <a:xfrm>
            <a:off x="550513" y="5661248"/>
            <a:ext cx="84112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ko-KR" alt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    매년 </a:t>
            </a:r>
            <a:r>
              <a:rPr lang="ko-KR" altLang="en-US" sz="1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두산건설</a:t>
            </a:r>
            <a:r>
              <a:rPr lang="en-US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, </a:t>
            </a:r>
            <a:r>
              <a:rPr lang="ko-KR" altLang="en-US" sz="1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한신공영</a:t>
            </a:r>
            <a:r>
              <a:rPr lang="en-US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, </a:t>
            </a:r>
            <a:r>
              <a:rPr lang="ko-KR" altLang="en-US" sz="1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신동아건설</a:t>
            </a:r>
            <a:r>
              <a:rPr lang="ko-KR" alt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 등으로부터 최우수 </a:t>
            </a:r>
            <a:r>
              <a:rPr lang="ko-KR" altLang="en-US" sz="1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협력사로</a:t>
            </a:r>
            <a:r>
              <a:rPr lang="ko-KR" alt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 선정</a:t>
            </a:r>
            <a:endParaRPr lang="en-US" altLang="ko-KR" sz="1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820965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ko-KR" dirty="0" smtClean="0">
                <a:latin typeface="FjallaOne" panose="02000506040000020004" pitchFamily="50" charset="0"/>
                <a:ea typeface="+mn-ea"/>
              </a:rPr>
              <a:t>Your Position</a:t>
            </a:r>
            <a:endParaRPr lang="en-US" altLang="ko-KR" dirty="0">
              <a:latin typeface="FjallaOne" panose="02000506040000020004" pitchFamily="50" charset="0"/>
              <a:ea typeface="+mn-ea"/>
            </a:endParaRPr>
          </a:p>
        </p:txBody>
      </p:sp>
      <p:cxnSp>
        <p:nvCxnSpPr>
          <p:cNvPr id="48" name="Straight Connector 47"/>
          <p:cNvCxnSpPr/>
          <p:nvPr/>
        </p:nvCxnSpPr>
        <p:spPr>
          <a:xfrm>
            <a:off x="526394" y="982393"/>
            <a:ext cx="885678" cy="0"/>
          </a:xfrm>
          <a:prstGeom prst="line">
            <a:avLst/>
          </a:prstGeom>
          <a:ln w="57150" cmpd="sng">
            <a:solidFill>
              <a:srgbClr val="64646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1" name="그룹 40"/>
          <p:cNvGrpSpPr/>
          <p:nvPr/>
        </p:nvGrpSpPr>
        <p:grpSpPr>
          <a:xfrm>
            <a:off x="1043608" y="1630764"/>
            <a:ext cx="2232248" cy="3238396"/>
            <a:chOff x="2208234" y="2459014"/>
            <a:chExt cx="1268143" cy="2923692"/>
          </a:xfrm>
        </p:grpSpPr>
        <p:sp>
          <p:nvSpPr>
            <p:cNvPr id="42" name="Rounded Rectangle 30"/>
            <p:cNvSpPr/>
            <p:nvPr/>
          </p:nvSpPr>
          <p:spPr>
            <a:xfrm>
              <a:off x="2208234" y="2459014"/>
              <a:ext cx="1268143" cy="2923692"/>
            </a:xfrm>
            <a:prstGeom prst="roundRect">
              <a:avLst>
                <a:gd name="adj" fmla="val 7138"/>
              </a:avLst>
            </a:prstGeom>
            <a:solidFill>
              <a:schemeClr val="bg1">
                <a:lumMod val="95000"/>
                <a:alpha val="51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46" name="Picture 25" descr="YM_logo_serface.png"/>
            <p:cNvPicPr>
              <a:picLocks noChangeAspect="1"/>
            </p:cNvPicPr>
            <p:nvPr/>
          </p:nvPicPr>
          <p:blipFill>
            <a:blip r:embed="rId2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63552" y="2657046"/>
              <a:ext cx="950390" cy="710340"/>
            </a:xfrm>
            <a:prstGeom prst="rect">
              <a:avLst/>
            </a:prstGeom>
          </p:spPr>
        </p:pic>
        <p:sp>
          <p:nvSpPr>
            <p:cNvPr id="47" name="직사각형 14"/>
            <p:cNvSpPr/>
            <p:nvPr/>
          </p:nvSpPr>
          <p:spPr>
            <a:xfrm>
              <a:off x="2560001" y="2862878"/>
              <a:ext cx="548405" cy="4449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latinLnBrk="1"/>
              <a:r>
                <a:rPr lang="ko-KR" altLang="en-US" sz="1400" b="1" dirty="0" smtClean="0">
                  <a:solidFill>
                    <a:schemeClr val="bg1"/>
                  </a:solidFill>
                  <a:latin typeface="+mj-ea"/>
                  <a:ea typeface="+mj-ea"/>
                  <a:cs typeface="FjallaOne" charset="0"/>
                </a:rPr>
                <a:t>수량 산출</a:t>
              </a:r>
              <a:endParaRPr lang="en-US" altLang="ko-KR" sz="1400" b="1" dirty="0">
                <a:solidFill>
                  <a:schemeClr val="bg1"/>
                </a:solidFill>
                <a:latin typeface="+mj-ea"/>
                <a:ea typeface="+mj-ea"/>
                <a:cs typeface="FjallaOne" charset="0"/>
              </a:endParaRPr>
            </a:p>
          </p:txBody>
        </p:sp>
        <p:sp>
          <p:nvSpPr>
            <p:cNvPr id="49" name="Rectangle 50"/>
            <p:cNvSpPr/>
            <p:nvPr/>
          </p:nvSpPr>
          <p:spPr>
            <a:xfrm>
              <a:off x="2211205" y="3562417"/>
              <a:ext cx="1265172" cy="8863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84138" indent="-84138">
                <a:lnSpc>
                  <a:spcPct val="120000"/>
                </a:lnSpc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ko-KR" altLang="en-US" sz="1100" b="1" dirty="0" smtClean="0">
                  <a:solidFill>
                    <a:srgbClr val="646464"/>
                  </a:solidFill>
                  <a:latin typeface="+mj-ea"/>
                  <a:ea typeface="+mj-ea"/>
                  <a:cs typeface="SpoqaHanSans" charset="-128"/>
                </a:rPr>
                <a:t>인테리어 도면</a:t>
              </a:r>
              <a:r>
                <a:rPr lang="en-US" altLang="ko-KR" sz="1100" b="1" dirty="0" smtClean="0">
                  <a:solidFill>
                    <a:srgbClr val="646464"/>
                  </a:solidFill>
                  <a:latin typeface="+mj-ea"/>
                  <a:ea typeface="+mj-ea"/>
                  <a:cs typeface="SpoqaHanSans" charset="-128"/>
                </a:rPr>
                <a:t>(CAD</a:t>
              </a:r>
              <a:r>
                <a:rPr lang="ko-KR" altLang="en-US" sz="1100" b="1" dirty="0" smtClean="0">
                  <a:solidFill>
                    <a:srgbClr val="646464"/>
                  </a:solidFill>
                  <a:latin typeface="+mj-ea"/>
                  <a:ea typeface="+mj-ea"/>
                  <a:cs typeface="SpoqaHanSans" charset="-128"/>
                </a:rPr>
                <a:t>파일</a:t>
              </a:r>
              <a:r>
                <a:rPr lang="en-US" altLang="ko-KR" sz="1100" b="1" dirty="0" smtClean="0">
                  <a:solidFill>
                    <a:srgbClr val="646464"/>
                  </a:solidFill>
                  <a:latin typeface="+mj-ea"/>
                  <a:ea typeface="+mj-ea"/>
                  <a:cs typeface="SpoqaHanSans" charset="-128"/>
                </a:rPr>
                <a:t>)</a:t>
              </a:r>
              <a:r>
                <a:rPr lang="ko-KR" altLang="en-US" sz="1100" b="1" dirty="0" smtClean="0">
                  <a:solidFill>
                    <a:srgbClr val="646464"/>
                  </a:solidFill>
                  <a:latin typeface="+mj-ea"/>
                  <a:ea typeface="+mj-ea"/>
                  <a:cs typeface="SpoqaHanSans" charset="-128"/>
                </a:rPr>
                <a:t>을 보고 우리가 </a:t>
              </a:r>
              <a:r>
                <a:rPr lang="ko-KR" altLang="en-US" sz="1100" b="1" dirty="0" smtClean="0">
                  <a:solidFill>
                    <a:srgbClr val="646464"/>
                  </a:solidFill>
                  <a:latin typeface="맑은 고딕"/>
                  <a:ea typeface="맑은 고딕"/>
                  <a:cs typeface="SpoqaHanSans" charset="-128"/>
                </a:rPr>
                <a:t>①</a:t>
              </a:r>
              <a:r>
                <a:rPr lang="ko-KR" altLang="en-US" sz="1100" b="1" dirty="0" smtClean="0">
                  <a:solidFill>
                    <a:srgbClr val="646464"/>
                  </a:solidFill>
                  <a:latin typeface="+mj-ea"/>
                  <a:ea typeface="+mj-ea"/>
                  <a:cs typeface="SpoqaHanSans" charset="-128"/>
                </a:rPr>
                <a:t>시공할 면적 </a:t>
              </a:r>
              <a:r>
                <a:rPr lang="ko-KR" altLang="en-US" sz="1100" b="1" dirty="0" smtClean="0">
                  <a:solidFill>
                    <a:srgbClr val="646464"/>
                  </a:solidFill>
                  <a:cs typeface="SpoqaHanSans" charset="-128"/>
                </a:rPr>
                <a:t>②자재 소요량을 산출</a:t>
              </a:r>
              <a:endParaRPr lang="en-US" altLang="ko-KR" sz="1100" b="1" dirty="0" smtClean="0">
                <a:solidFill>
                  <a:srgbClr val="646464"/>
                </a:solidFill>
                <a:latin typeface="+mj-ea"/>
                <a:ea typeface="+mj-ea"/>
                <a:cs typeface="SpoqaHanSans" charset="-128"/>
              </a:endParaRPr>
            </a:p>
            <a:p>
              <a:pPr marL="84138" indent="-84138" latinLnBrk="1">
                <a:lnSpc>
                  <a:spcPct val="120000"/>
                </a:lnSpc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ko-KR" altLang="en-US" sz="1100" b="1" dirty="0" smtClean="0">
                  <a:solidFill>
                    <a:srgbClr val="646464"/>
                  </a:solidFill>
                  <a:latin typeface="+mj-ea"/>
                  <a:ea typeface="+mj-ea"/>
                  <a:cs typeface="SpoqaHanSans" charset="-128"/>
                </a:rPr>
                <a:t>결과를 엑셀 파일로 정리</a:t>
              </a:r>
              <a:endParaRPr lang="en-US" altLang="ko-KR" sz="1100" b="1" dirty="0">
                <a:solidFill>
                  <a:srgbClr val="646464"/>
                </a:solidFill>
                <a:latin typeface="+mj-ea"/>
                <a:ea typeface="+mj-ea"/>
                <a:cs typeface="SpoqaHanSans" charset="-128"/>
              </a:endParaRPr>
            </a:p>
          </p:txBody>
        </p:sp>
      </p:grp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7096" y="6514434"/>
            <a:ext cx="142875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550513" y="1124744"/>
            <a:ext cx="84112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6213" indent="-17621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o-KR" alt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주요 업무 </a:t>
            </a:r>
            <a:r>
              <a:rPr lang="en-US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(1)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8565" y="4509120"/>
            <a:ext cx="43053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8565" y="1630764"/>
            <a:ext cx="3658172" cy="2590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Isosceles Triangle 53"/>
          <p:cNvSpPr/>
          <p:nvPr/>
        </p:nvSpPr>
        <p:spPr>
          <a:xfrm rot="5400000">
            <a:off x="5909068" y="4264561"/>
            <a:ext cx="373529" cy="259604"/>
          </a:xfrm>
          <a:prstGeom prst="triangle">
            <a:avLst/>
          </a:prstGeom>
          <a:solidFill>
            <a:schemeClr val="bg1">
              <a:lumMod val="75000"/>
            </a:schemeClr>
          </a:solidFill>
          <a:ln w="38100">
            <a:noFill/>
            <a:prstDash val="solid"/>
          </a:ln>
          <a:scene3d>
            <a:camera prst="orthographicFront">
              <a:rot lat="0" lon="0" rev="162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endParaRPr lang="en-US" sz="900" b="1" dirty="0" smtClean="0">
              <a:solidFill>
                <a:srgbClr val="FFF259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22" name="Rectangle 50"/>
          <p:cNvSpPr/>
          <p:nvPr/>
        </p:nvSpPr>
        <p:spPr>
          <a:xfrm>
            <a:off x="1043608" y="4077072"/>
            <a:ext cx="2227018" cy="478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4138" indent="-84138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ko-KR" altLang="en-US" sz="1100" b="1" dirty="0" smtClean="0">
                <a:solidFill>
                  <a:srgbClr val="646464"/>
                </a:solidFill>
                <a:latin typeface="+mj-ea"/>
                <a:ea typeface="+mj-ea"/>
                <a:cs typeface="SpoqaHanSans" charset="-128"/>
              </a:rPr>
              <a:t>사용 프로그램 </a:t>
            </a:r>
            <a:r>
              <a:rPr lang="en-US" altLang="ko-KR" sz="1100" b="1" dirty="0" smtClean="0">
                <a:solidFill>
                  <a:srgbClr val="646464"/>
                </a:solidFill>
                <a:latin typeface="+mj-ea"/>
                <a:ea typeface="+mj-ea"/>
                <a:cs typeface="SpoqaHanSans" charset="-128"/>
              </a:rPr>
              <a:t>: Auto Cad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altLang="ko-KR" sz="1100" b="1" dirty="0">
                <a:solidFill>
                  <a:srgbClr val="646464"/>
                </a:solidFill>
                <a:latin typeface="+mj-ea"/>
                <a:ea typeface="+mj-ea"/>
                <a:cs typeface="SpoqaHanSans" charset="-128"/>
              </a:rPr>
              <a:t> </a:t>
            </a:r>
            <a:r>
              <a:rPr lang="en-US" altLang="ko-KR" sz="1100" b="1" dirty="0" smtClean="0">
                <a:solidFill>
                  <a:srgbClr val="646464"/>
                </a:solidFill>
                <a:latin typeface="+mj-ea"/>
                <a:ea typeface="+mj-ea"/>
                <a:cs typeface="SpoqaHanSans" charset="-128"/>
              </a:rPr>
              <a:t>                      Excel</a:t>
            </a:r>
          </a:p>
        </p:txBody>
      </p:sp>
    </p:spTree>
    <p:extLst>
      <p:ext uri="{BB962C8B-B14F-4D97-AF65-F5344CB8AC3E}">
        <p14:creationId xmlns:p14="http://schemas.microsoft.com/office/powerpoint/2010/main" val="6659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ko-KR" dirty="0" smtClean="0">
                <a:latin typeface="FjallaOne" panose="02000506040000020004" pitchFamily="50" charset="0"/>
                <a:ea typeface="+mn-ea"/>
              </a:rPr>
              <a:t>Your Position</a:t>
            </a:r>
            <a:endParaRPr lang="en-US" altLang="ko-KR" dirty="0">
              <a:latin typeface="FjallaOne" panose="02000506040000020004" pitchFamily="50" charset="0"/>
              <a:ea typeface="+mn-ea"/>
            </a:endParaRPr>
          </a:p>
        </p:txBody>
      </p:sp>
      <p:cxnSp>
        <p:nvCxnSpPr>
          <p:cNvPr id="48" name="Straight Connector 47"/>
          <p:cNvCxnSpPr/>
          <p:nvPr/>
        </p:nvCxnSpPr>
        <p:spPr>
          <a:xfrm>
            <a:off x="526394" y="982393"/>
            <a:ext cx="885678" cy="0"/>
          </a:xfrm>
          <a:prstGeom prst="line">
            <a:avLst/>
          </a:prstGeom>
          <a:ln w="57150" cmpd="sng">
            <a:solidFill>
              <a:srgbClr val="64646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1" name="그룹 40"/>
          <p:cNvGrpSpPr/>
          <p:nvPr/>
        </p:nvGrpSpPr>
        <p:grpSpPr>
          <a:xfrm>
            <a:off x="1043608" y="1630764"/>
            <a:ext cx="2232248" cy="3238396"/>
            <a:chOff x="2208234" y="2459014"/>
            <a:chExt cx="1268143" cy="2923692"/>
          </a:xfrm>
        </p:grpSpPr>
        <p:sp>
          <p:nvSpPr>
            <p:cNvPr id="42" name="Rounded Rectangle 30"/>
            <p:cNvSpPr/>
            <p:nvPr/>
          </p:nvSpPr>
          <p:spPr>
            <a:xfrm>
              <a:off x="2208234" y="2459014"/>
              <a:ext cx="1268143" cy="2923692"/>
            </a:xfrm>
            <a:prstGeom prst="roundRect">
              <a:avLst>
                <a:gd name="adj" fmla="val 7138"/>
              </a:avLst>
            </a:prstGeom>
            <a:solidFill>
              <a:schemeClr val="bg1">
                <a:lumMod val="95000"/>
                <a:alpha val="51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46" name="Picture 25" descr="YM_logo_serface.png"/>
            <p:cNvPicPr>
              <a:picLocks noChangeAspect="1"/>
            </p:cNvPicPr>
            <p:nvPr/>
          </p:nvPicPr>
          <p:blipFill>
            <a:blip r:embed="rId2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63552" y="2657046"/>
              <a:ext cx="950390" cy="710340"/>
            </a:xfrm>
            <a:prstGeom prst="rect">
              <a:avLst/>
            </a:prstGeom>
          </p:spPr>
        </p:pic>
        <p:sp>
          <p:nvSpPr>
            <p:cNvPr id="47" name="직사각형 14"/>
            <p:cNvSpPr/>
            <p:nvPr/>
          </p:nvSpPr>
          <p:spPr>
            <a:xfrm>
              <a:off x="2440247" y="2862878"/>
              <a:ext cx="787910" cy="27786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latinLnBrk="1"/>
              <a:r>
                <a:rPr lang="ko-KR" altLang="en-US" sz="1400" b="1" dirty="0" smtClean="0">
                  <a:solidFill>
                    <a:schemeClr val="bg1"/>
                  </a:solidFill>
                  <a:latin typeface="+mj-ea"/>
                  <a:ea typeface="+mj-ea"/>
                  <a:cs typeface="FjallaOne" charset="0"/>
                </a:rPr>
                <a:t>자재 반입 관리</a:t>
              </a:r>
              <a:endParaRPr lang="en-US" altLang="ko-KR" sz="1400" b="1" dirty="0">
                <a:solidFill>
                  <a:schemeClr val="bg1"/>
                </a:solidFill>
                <a:latin typeface="+mj-ea"/>
                <a:ea typeface="+mj-ea"/>
                <a:cs typeface="FjallaOne" charset="0"/>
              </a:endParaRPr>
            </a:p>
          </p:txBody>
        </p:sp>
        <p:sp>
          <p:nvSpPr>
            <p:cNvPr id="49" name="Rectangle 50"/>
            <p:cNvSpPr/>
            <p:nvPr/>
          </p:nvSpPr>
          <p:spPr>
            <a:xfrm>
              <a:off x="2211205" y="3627427"/>
              <a:ext cx="1265172" cy="70300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84138" indent="-84138" latinLnBrk="1">
                <a:lnSpc>
                  <a:spcPct val="120000"/>
                </a:lnSpc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ko-KR" altLang="en-US" sz="1100" b="1" dirty="0" smtClean="0">
                  <a:solidFill>
                    <a:srgbClr val="646464"/>
                  </a:solidFill>
                  <a:latin typeface="+mj-ea"/>
                  <a:ea typeface="+mj-ea"/>
                  <a:cs typeface="SpoqaHanSans" charset="-128"/>
                </a:rPr>
                <a:t>현장과 협의된 자재 납기 일정에 따라 자재 발주</a:t>
              </a:r>
              <a:endParaRPr lang="en-US" altLang="ko-KR" sz="1100" b="1" dirty="0" smtClean="0">
                <a:solidFill>
                  <a:srgbClr val="646464"/>
                </a:solidFill>
                <a:latin typeface="+mj-ea"/>
                <a:ea typeface="+mj-ea"/>
                <a:cs typeface="SpoqaHanSans" charset="-128"/>
              </a:endParaRPr>
            </a:p>
            <a:p>
              <a:pPr marL="84138" indent="-84138" latinLnBrk="1">
                <a:lnSpc>
                  <a:spcPct val="120000"/>
                </a:lnSpc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ko-KR" altLang="en-US" sz="1100" b="1" dirty="0" smtClean="0">
                  <a:solidFill>
                    <a:srgbClr val="646464"/>
                  </a:solidFill>
                  <a:latin typeface="+mj-ea"/>
                  <a:ea typeface="+mj-ea"/>
                  <a:cs typeface="SpoqaHanSans" charset="-128"/>
                </a:rPr>
                <a:t>자재 반입 현황표 관리</a:t>
              </a:r>
              <a:endParaRPr lang="en-US" altLang="ko-KR" sz="1100" b="1" dirty="0">
                <a:solidFill>
                  <a:srgbClr val="646464"/>
                </a:solidFill>
                <a:latin typeface="+mj-ea"/>
                <a:ea typeface="+mj-ea"/>
                <a:cs typeface="SpoqaHanSans" charset="-128"/>
              </a:endParaRPr>
            </a:p>
          </p:txBody>
        </p:sp>
      </p:grp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7096" y="6514434"/>
            <a:ext cx="142875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550513" y="1124744"/>
            <a:ext cx="84112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6213" indent="-17621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o-KR" alt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주요 업무 </a:t>
            </a:r>
            <a:r>
              <a:rPr lang="en-US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(2)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0450" y="3737896"/>
            <a:ext cx="4491990" cy="2221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0450" y="1630764"/>
            <a:ext cx="2638425" cy="168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Isosceles Triangle 53"/>
          <p:cNvSpPr/>
          <p:nvPr/>
        </p:nvSpPr>
        <p:spPr>
          <a:xfrm rot="5400000">
            <a:off x="5119529" y="3341947"/>
            <a:ext cx="373529" cy="259604"/>
          </a:xfrm>
          <a:prstGeom prst="triangle">
            <a:avLst/>
          </a:prstGeom>
          <a:solidFill>
            <a:schemeClr val="bg1">
              <a:lumMod val="75000"/>
            </a:schemeClr>
          </a:solidFill>
          <a:ln w="38100">
            <a:noFill/>
            <a:prstDash val="solid"/>
          </a:ln>
          <a:scene3d>
            <a:camera prst="orthographicFront">
              <a:rot lat="0" lon="0" rev="162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endParaRPr lang="en-US" sz="900" b="1" dirty="0" smtClean="0">
              <a:solidFill>
                <a:srgbClr val="FFF259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20" name="Rectangle 50"/>
          <p:cNvSpPr/>
          <p:nvPr/>
        </p:nvSpPr>
        <p:spPr>
          <a:xfrm>
            <a:off x="1043608" y="4077072"/>
            <a:ext cx="2227018" cy="2754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4138" indent="-84138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ko-KR" altLang="en-US" sz="1100" b="1" dirty="0" smtClean="0">
                <a:solidFill>
                  <a:srgbClr val="646464"/>
                </a:solidFill>
                <a:latin typeface="+mj-ea"/>
                <a:ea typeface="+mj-ea"/>
                <a:cs typeface="SpoqaHanSans" charset="-128"/>
              </a:rPr>
              <a:t>사용 프로그램 </a:t>
            </a:r>
            <a:r>
              <a:rPr lang="en-US" altLang="ko-KR" sz="1100" b="1" dirty="0" smtClean="0">
                <a:solidFill>
                  <a:srgbClr val="646464"/>
                </a:solidFill>
                <a:latin typeface="+mj-ea"/>
                <a:ea typeface="+mj-ea"/>
                <a:cs typeface="SpoqaHanSans" charset="-128"/>
              </a:rPr>
              <a:t>: </a:t>
            </a:r>
            <a:r>
              <a:rPr lang="en-US" altLang="ko-KR" sz="1100" b="1" dirty="0" smtClean="0">
                <a:solidFill>
                  <a:srgbClr val="646464"/>
                </a:solidFill>
                <a:latin typeface="+mj-ea"/>
                <a:cs typeface="SpoqaHanSans" charset="-128"/>
              </a:rPr>
              <a:t>Excel</a:t>
            </a:r>
            <a:endParaRPr lang="en-US" altLang="ko-KR" sz="1100" b="1" dirty="0">
              <a:solidFill>
                <a:srgbClr val="646464"/>
              </a:solidFill>
              <a:latin typeface="+mj-ea"/>
              <a:cs typeface="SpoqaHanSans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15672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ko-KR" dirty="0" smtClean="0">
                <a:latin typeface="FjallaOne" panose="02000506040000020004" pitchFamily="50" charset="0"/>
                <a:ea typeface="+mn-ea"/>
              </a:rPr>
              <a:t>Your Position</a:t>
            </a:r>
            <a:endParaRPr lang="en-US" altLang="ko-KR" dirty="0">
              <a:latin typeface="FjallaOne" panose="02000506040000020004" pitchFamily="50" charset="0"/>
              <a:ea typeface="+mn-ea"/>
            </a:endParaRPr>
          </a:p>
        </p:txBody>
      </p:sp>
      <p:cxnSp>
        <p:nvCxnSpPr>
          <p:cNvPr id="48" name="Straight Connector 47"/>
          <p:cNvCxnSpPr/>
          <p:nvPr/>
        </p:nvCxnSpPr>
        <p:spPr>
          <a:xfrm>
            <a:off x="526394" y="982393"/>
            <a:ext cx="885678" cy="0"/>
          </a:xfrm>
          <a:prstGeom prst="line">
            <a:avLst/>
          </a:prstGeom>
          <a:ln w="57150" cmpd="sng">
            <a:solidFill>
              <a:srgbClr val="64646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1" name="그룹 40"/>
          <p:cNvGrpSpPr/>
          <p:nvPr/>
        </p:nvGrpSpPr>
        <p:grpSpPr>
          <a:xfrm>
            <a:off x="1043608" y="1630764"/>
            <a:ext cx="2232248" cy="3238396"/>
            <a:chOff x="2208234" y="2459014"/>
            <a:chExt cx="1268143" cy="2923692"/>
          </a:xfrm>
        </p:grpSpPr>
        <p:sp>
          <p:nvSpPr>
            <p:cNvPr id="42" name="Rounded Rectangle 30"/>
            <p:cNvSpPr/>
            <p:nvPr/>
          </p:nvSpPr>
          <p:spPr>
            <a:xfrm>
              <a:off x="2208234" y="2459014"/>
              <a:ext cx="1268143" cy="2923692"/>
            </a:xfrm>
            <a:prstGeom prst="roundRect">
              <a:avLst>
                <a:gd name="adj" fmla="val 7138"/>
              </a:avLst>
            </a:prstGeom>
            <a:solidFill>
              <a:schemeClr val="bg1">
                <a:lumMod val="95000"/>
                <a:alpha val="51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46" name="Picture 25" descr="YM_logo_serface.png"/>
            <p:cNvPicPr>
              <a:picLocks noChangeAspect="1"/>
            </p:cNvPicPr>
            <p:nvPr/>
          </p:nvPicPr>
          <p:blipFill>
            <a:blip r:embed="rId2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63552" y="2657046"/>
              <a:ext cx="950390" cy="710340"/>
            </a:xfrm>
            <a:prstGeom prst="rect">
              <a:avLst/>
            </a:prstGeom>
          </p:spPr>
        </p:pic>
        <p:sp>
          <p:nvSpPr>
            <p:cNvPr id="47" name="직사각형 14"/>
            <p:cNvSpPr/>
            <p:nvPr/>
          </p:nvSpPr>
          <p:spPr>
            <a:xfrm>
              <a:off x="2559996" y="2862878"/>
              <a:ext cx="548405" cy="27786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latinLnBrk="1"/>
              <a:r>
                <a:rPr lang="ko-KR" altLang="en-US" sz="1400" b="1" dirty="0" smtClean="0">
                  <a:solidFill>
                    <a:schemeClr val="bg1"/>
                  </a:solidFill>
                  <a:latin typeface="+mj-ea"/>
                  <a:ea typeface="+mj-ea"/>
                  <a:cs typeface="FjallaOne" charset="0"/>
                </a:rPr>
                <a:t>기성 청구</a:t>
              </a:r>
              <a:endParaRPr lang="en-US" altLang="ko-KR" sz="1400" b="1" dirty="0">
                <a:solidFill>
                  <a:schemeClr val="bg1"/>
                </a:solidFill>
                <a:latin typeface="+mj-ea"/>
                <a:ea typeface="+mj-ea"/>
                <a:cs typeface="FjallaOne" charset="0"/>
              </a:endParaRPr>
            </a:p>
          </p:txBody>
        </p:sp>
        <p:sp>
          <p:nvSpPr>
            <p:cNvPr id="49" name="Rectangle 50"/>
            <p:cNvSpPr/>
            <p:nvPr/>
          </p:nvSpPr>
          <p:spPr>
            <a:xfrm>
              <a:off x="2211205" y="3627427"/>
              <a:ext cx="1265172" cy="8863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84138" indent="-84138" latinLnBrk="1">
                <a:lnSpc>
                  <a:spcPct val="120000"/>
                </a:lnSpc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ko-KR" altLang="en-US" sz="1100" b="1" dirty="0" smtClean="0">
                  <a:solidFill>
                    <a:srgbClr val="646464"/>
                  </a:solidFill>
                  <a:latin typeface="+mj-ea"/>
                  <a:ea typeface="+mj-ea"/>
                  <a:cs typeface="SpoqaHanSans" charset="-128"/>
                </a:rPr>
                <a:t>매월 담당 현장의 자재 반입 현황</a:t>
              </a:r>
              <a:r>
                <a:rPr lang="en-US" altLang="ko-KR" sz="1100" b="1" dirty="0" smtClean="0">
                  <a:solidFill>
                    <a:srgbClr val="646464"/>
                  </a:solidFill>
                  <a:latin typeface="+mj-ea"/>
                  <a:ea typeface="+mj-ea"/>
                  <a:cs typeface="SpoqaHanSans" charset="-128"/>
                </a:rPr>
                <a:t>, </a:t>
              </a:r>
              <a:r>
                <a:rPr lang="ko-KR" altLang="en-US" sz="1100" b="1" dirty="0" smtClean="0">
                  <a:solidFill>
                    <a:srgbClr val="646464"/>
                  </a:solidFill>
                  <a:latin typeface="+mj-ea"/>
                  <a:ea typeface="+mj-ea"/>
                  <a:cs typeface="SpoqaHanSans" charset="-128"/>
                </a:rPr>
                <a:t>시공 현황을 확인</a:t>
              </a:r>
              <a:endParaRPr lang="en-US" altLang="ko-KR" sz="1100" b="1" dirty="0" smtClean="0">
                <a:solidFill>
                  <a:srgbClr val="646464"/>
                </a:solidFill>
                <a:latin typeface="+mj-ea"/>
                <a:ea typeface="+mj-ea"/>
                <a:cs typeface="SpoqaHanSans" charset="-128"/>
              </a:endParaRPr>
            </a:p>
            <a:p>
              <a:pPr marL="84138" indent="-84138" latinLnBrk="1">
                <a:lnSpc>
                  <a:spcPct val="120000"/>
                </a:lnSpc>
                <a:buFont typeface="Arial" panose="020B0604020202020204" pitchFamily="34" charset="0"/>
                <a:buChar char="•"/>
              </a:pPr>
              <a:r>
                <a:rPr lang="ko-KR" altLang="en-US" sz="1100" b="1" dirty="0" smtClean="0">
                  <a:solidFill>
                    <a:srgbClr val="646464"/>
                  </a:solidFill>
                  <a:latin typeface="+mj-ea"/>
                  <a:ea typeface="+mj-ea"/>
                  <a:cs typeface="SpoqaHanSans" charset="-128"/>
                </a:rPr>
                <a:t>각 현장 양식에 맞춰 기성 청구</a:t>
              </a:r>
              <a:endParaRPr lang="en-US" altLang="ko-KR" sz="1100" b="1" dirty="0">
                <a:solidFill>
                  <a:srgbClr val="646464"/>
                </a:solidFill>
                <a:latin typeface="+mj-ea"/>
                <a:ea typeface="+mj-ea"/>
                <a:cs typeface="SpoqaHanSans" charset="-128"/>
              </a:endParaRPr>
            </a:p>
            <a:p>
              <a:pPr latinLnBrk="1">
                <a:lnSpc>
                  <a:spcPct val="120000"/>
                </a:lnSpc>
                <a:spcAft>
                  <a:spcPts val="600"/>
                </a:spcAft>
              </a:pPr>
              <a:r>
                <a:rPr lang="en-US" altLang="ko-KR" sz="1100" b="1" dirty="0">
                  <a:solidFill>
                    <a:srgbClr val="646464"/>
                  </a:solidFill>
                  <a:latin typeface="+mj-ea"/>
                  <a:ea typeface="+mj-ea"/>
                  <a:cs typeface="SpoqaHanSans" charset="-128"/>
                </a:rPr>
                <a:t> </a:t>
              </a:r>
              <a:r>
                <a:rPr lang="en-US" altLang="ko-KR" sz="1100" b="1" dirty="0" smtClean="0">
                  <a:solidFill>
                    <a:srgbClr val="646464"/>
                  </a:solidFill>
                  <a:latin typeface="+mj-ea"/>
                  <a:ea typeface="+mj-ea"/>
                  <a:cs typeface="SpoqaHanSans" charset="-128"/>
                </a:rPr>
                <a:t> (</a:t>
              </a:r>
              <a:r>
                <a:rPr lang="ko-KR" altLang="en-US" sz="1100" b="1" dirty="0" smtClean="0">
                  <a:solidFill>
                    <a:srgbClr val="646464"/>
                  </a:solidFill>
                  <a:latin typeface="+mj-ea"/>
                  <a:ea typeface="+mj-ea"/>
                  <a:cs typeface="SpoqaHanSans" charset="-128"/>
                </a:rPr>
                <a:t>기성 청구액 </a:t>
              </a:r>
              <a:r>
                <a:rPr lang="en-US" altLang="ko-KR" sz="1100" b="1" dirty="0" smtClean="0">
                  <a:solidFill>
                    <a:srgbClr val="646464"/>
                  </a:solidFill>
                  <a:latin typeface="+mj-ea"/>
                  <a:ea typeface="+mj-ea"/>
                  <a:cs typeface="SpoqaHanSans" charset="-128"/>
                </a:rPr>
                <a:t>= </a:t>
              </a:r>
              <a:r>
                <a:rPr lang="ko-KR" altLang="en-US" sz="1100" b="1" dirty="0" smtClean="0">
                  <a:solidFill>
                    <a:srgbClr val="646464"/>
                  </a:solidFill>
                  <a:latin typeface="+mj-ea"/>
                  <a:ea typeface="+mj-ea"/>
                  <a:cs typeface="SpoqaHanSans" charset="-128"/>
                </a:rPr>
                <a:t>매출</a:t>
              </a:r>
              <a:r>
                <a:rPr lang="en-US" altLang="ko-KR" sz="1100" b="1" dirty="0" smtClean="0">
                  <a:solidFill>
                    <a:srgbClr val="646464"/>
                  </a:solidFill>
                  <a:latin typeface="+mj-ea"/>
                  <a:ea typeface="+mj-ea"/>
                  <a:cs typeface="SpoqaHanSans" charset="-128"/>
                </a:rPr>
                <a:t>)</a:t>
              </a:r>
            </a:p>
          </p:txBody>
        </p:sp>
      </p:grp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7096" y="6514434"/>
            <a:ext cx="142875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550513" y="1124744"/>
            <a:ext cx="84112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6213" indent="-17621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o-KR" alt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주요 업무 </a:t>
            </a:r>
            <a:r>
              <a:rPr lang="en-US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(3)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14" name="Rectangle 50"/>
          <p:cNvSpPr/>
          <p:nvPr/>
        </p:nvSpPr>
        <p:spPr>
          <a:xfrm>
            <a:off x="1043608" y="4221088"/>
            <a:ext cx="2227018" cy="2754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4138" indent="-84138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ko-KR" altLang="en-US" sz="1100" b="1" dirty="0" smtClean="0">
                <a:solidFill>
                  <a:srgbClr val="646464"/>
                </a:solidFill>
                <a:latin typeface="+mj-ea"/>
                <a:ea typeface="+mj-ea"/>
                <a:cs typeface="SpoqaHanSans" charset="-128"/>
              </a:rPr>
              <a:t>사용 프로그램 </a:t>
            </a:r>
            <a:r>
              <a:rPr lang="en-US" altLang="ko-KR" sz="1100" b="1" dirty="0" smtClean="0">
                <a:solidFill>
                  <a:srgbClr val="646464"/>
                </a:solidFill>
                <a:latin typeface="+mj-ea"/>
                <a:ea typeface="+mj-ea"/>
                <a:cs typeface="SpoqaHanSans" charset="-128"/>
              </a:rPr>
              <a:t>: </a:t>
            </a:r>
            <a:r>
              <a:rPr lang="en-US" altLang="ko-KR" sz="1100" b="1" dirty="0" smtClean="0">
                <a:solidFill>
                  <a:srgbClr val="646464"/>
                </a:solidFill>
                <a:latin typeface="+mj-ea"/>
                <a:cs typeface="SpoqaHanSans" charset="-128"/>
              </a:rPr>
              <a:t>Excel</a:t>
            </a:r>
            <a:endParaRPr lang="en-US" altLang="ko-KR" sz="1100" b="1" dirty="0">
              <a:solidFill>
                <a:srgbClr val="646464"/>
              </a:solidFill>
              <a:latin typeface="+mj-ea"/>
              <a:cs typeface="SpoqaHanSans" charset="-128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501" y="1630764"/>
            <a:ext cx="5025390" cy="1985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501" y="3763005"/>
            <a:ext cx="5033963" cy="2330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6422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7PtKOPU6EeOWltNt1p5ag"/>
</p:tagLst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392</TotalTime>
  <Words>427</Words>
  <Application>Microsoft Office PowerPoint</Application>
  <PresentationFormat>화면 슬라이드 쇼(4:3)</PresentationFormat>
  <Paragraphs>103</Paragraphs>
  <Slides>11</Slides>
  <Notes>1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11</vt:i4>
      </vt:variant>
    </vt:vector>
  </HeadingPairs>
  <TitlesOfParts>
    <vt:vector size="12" baseType="lpstr">
      <vt:lpstr>Office 테마</vt:lpstr>
      <vt:lpstr>JEAWOO Co.,Ltd</vt:lpstr>
      <vt:lpstr>PowerPoint 프레젠테이션</vt:lpstr>
      <vt:lpstr>PowerPoint 프레젠테이션</vt:lpstr>
      <vt:lpstr>Top Tier</vt:lpstr>
      <vt:lpstr>Top Tier</vt:lpstr>
      <vt:lpstr>History</vt:lpstr>
      <vt:lpstr>Your Position</vt:lpstr>
      <vt:lpstr>Your Position</vt:lpstr>
      <vt:lpstr>Your Position</vt:lpstr>
      <vt:lpstr>PowerPoint 프레젠테이션</vt:lpstr>
      <vt:lpstr>PowerPoint 프레젠테이션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7</dc:creator>
  <cp:lastModifiedBy>7</cp:lastModifiedBy>
  <cp:revision>30</cp:revision>
  <cp:lastPrinted>2022-01-05T06:57:28Z</cp:lastPrinted>
  <dcterms:created xsi:type="dcterms:W3CDTF">2018-11-15T03:36:52Z</dcterms:created>
  <dcterms:modified xsi:type="dcterms:W3CDTF">2022-01-05T06:57:36Z</dcterms:modified>
</cp:coreProperties>
</file>