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7" r:id="rId2"/>
    <p:sldId id="428" r:id="rId3"/>
    <p:sldId id="426" r:id="rId4"/>
    <p:sldId id="429" r:id="rId5"/>
    <p:sldId id="427" r:id="rId6"/>
    <p:sldId id="431" r:id="rId7"/>
    <p:sldId id="434" r:id="rId8"/>
    <p:sldId id="433" r:id="rId9"/>
  </p:sldIdLst>
  <p:sldSz cx="9144000" cy="6858000" type="screen4x3"/>
  <p:notesSz cx="6794500" cy="9931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비즈폼친구4" initials="비" lastIdx="1" clrIdx="0">
    <p:extLst>
      <p:ext uri="{19B8F6BF-5375-455C-9EA6-DF929625EA0E}">
        <p15:presenceInfo xmlns:p15="http://schemas.microsoft.com/office/powerpoint/2012/main" userId="비즈폼친구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9C5"/>
    <a:srgbClr val="196974"/>
    <a:srgbClr val="EC4948"/>
    <a:srgbClr val="63997D"/>
    <a:srgbClr val="8F65D1"/>
    <a:srgbClr val="3038D1"/>
    <a:srgbClr val="F87C84"/>
    <a:srgbClr val="1B211D"/>
    <a:srgbClr val="856F77"/>
    <a:srgbClr val="745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07" autoAdjust="0"/>
  </p:normalViewPr>
  <p:slideViewPr>
    <p:cSldViewPr snapToGrid="0">
      <p:cViewPr varScale="1">
        <p:scale>
          <a:sx n="114" d="100"/>
          <a:sy n="114" d="100"/>
        </p:scale>
        <p:origin x="1332" y="138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4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77770439-869C-4BFF-BAB9-240A98D50226}" type="datetimeFigureOut">
              <a:rPr lang="ko-KR" altLang="en-US"/>
              <a:pPr/>
              <a:t>2022-08-01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AF21144-84BF-4116-995A-447D5092F7F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 dirty="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1D46EA5-1CAD-4CBA-ABCF-657BCB8DC06B}" type="datetimeFigureOut">
              <a:rPr lang="ko-KR" altLang="en-US"/>
              <a:pPr/>
              <a:t>2022-08-01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 dirty="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F28324E-35B4-48F1-9FD9-FC5D3774D13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/>
          <a:lstStyle/>
          <a:p>
            <a:pPr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wrap="square" anchorCtr="0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fld id="{2F7654B2-F134-4CE3-B6FC-E271590037C7}" type="slidenum">
              <a:rPr lang="ko-KR" altLang="en-US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58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" preserve="1" userDrawn="1">
  <p:cSld name="1_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9"/>
          <p:cNvSpPr>
            <a:spLocks noGrp="1"/>
          </p:cNvSpPr>
          <p:nvPr>
            <p:ph type="body" sz="quarter" idx="16"/>
          </p:nvPr>
        </p:nvSpPr>
        <p:spPr>
          <a:xfrm>
            <a:off x="364466" y="364130"/>
            <a:ext cx="8415069" cy="400110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rgbClr val="3038D1"/>
                </a:solidFill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364466" y="831658"/>
            <a:ext cx="8415069" cy="244682"/>
          </a:xfrm>
        </p:spPr>
        <p:txBody>
          <a:bodyPr wrap="square">
            <a:spAutoFit/>
          </a:bodyPr>
          <a:lstStyle>
            <a:lvl1pPr marL="0" indent="0" algn="l">
              <a:buFont typeface="Arial"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83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74F0-9941-489A-950B-90B51175C11A}" type="datetimeFigureOut">
              <a:rPr lang="ko-KR" altLang="en-US"/>
              <a:pPr/>
              <a:t>2022-08-01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8409-F03E-4FE7-82B9-7852488016F0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798D42-5340-47C0-8411-AFD458295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Text Box 10"/>
          <p:cNvSpPr txBox="1">
            <a:spLocks noChangeArrowheads="1"/>
          </p:cNvSpPr>
          <p:nvPr/>
        </p:nvSpPr>
        <p:spPr>
          <a:xfrm>
            <a:off x="545625" y="1702120"/>
            <a:ext cx="4561215" cy="76944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n-ea"/>
              </a:rPr>
              <a:t>DEEP STATION</a:t>
            </a:r>
            <a:endParaRPr lang="en-US" altLang="ko-KR" sz="4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>
          <a:xfrm>
            <a:off x="694429" y="2887022"/>
            <a:ext cx="4088920" cy="3077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ko-KR" altLang="en-US" sz="1400" spc="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>
          <a:xfrm>
            <a:off x="694429" y="5843389"/>
            <a:ext cx="2173605" cy="2308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hangingPunct="1">
              <a:spcBef>
                <a:spcPct val="0"/>
              </a:spcBef>
              <a:buNone/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ea typeface="+mn-ea"/>
              </a:rPr>
              <a:t>Deep station  |  </a:t>
            </a:r>
            <a:r>
              <a:rPr lang="en-US" altLang="ko-KR" sz="90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www.deepstation.kr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E624900-854C-41DF-A486-A78C8C8F8F5F}"/>
              </a:ext>
            </a:extLst>
          </p:cNvPr>
          <p:cNvSpPr/>
          <p:nvPr/>
        </p:nvSpPr>
        <p:spPr>
          <a:xfrm>
            <a:off x="545625" y="1363566"/>
            <a:ext cx="4561216" cy="1908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D36224E6-D53F-484D-86C0-6786C7D7CBA8}"/>
              </a:ext>
            </a:extLst>
          </p:cNvPr>
          <p:cNvSpPr txBox="1">
            <a:spLocks noChangeArrowheads="1"/>
          </p:cNvSpPr>
          <p:nvPr/>
        </p:nvSpPr>
        <p:spPr>
          <a:xfrm>
            <a:off x="587426" y="2640799"/>
            <a:ext cx="4561215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[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company letter of introduction]</a:t>
            </a:r>
            <a:endParaRPr lang="en-US" altLang="ko-KR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:a16="http://schemas.microsoft.com/office/drawing/2014/main" id="{0BF3017A-C8B9-4495-852C-5E35FFF6F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/>
          <a:stretch/>
        </p:blipFill>
        <p:spPr>
          <a:xfrm>
            <a:off x="0" y="1727656"/>
            <a:ext cx="9144000" cy="5136128"/>
          </a:xfrm>
          <a:prstGeom prst="rect">
            <a:avLst/>
          </a:prstGeom>
        </p:spPr>
      </p:pic>
      <p:grpSp>
        <p:nvGrpSpPr>
          <p:cNvPr id="35" name="Group 3">
            <a:extLst>
              <a:ext uri="{FF2B5EF4-FFF2-40B4-BE49-F238E27FC236}">
                <a16:creationId xmlns:a16="http://schemas.microsoft.com/office/drawing/2014/main" id="{A9FCE15C-D10E-42A0-B5B5-0D876AC8F172}"/>
              </a:ext>
            </a:extLst>
          </p:cNvPr>
          <p:cNvGrpSpPr>
            <a:grpSpLocks/>
          </p:cNvGrpSpPr>
          <p:nvPr/>
        </p:nvGrpSpPr>
        <p:grpSpPr bwMode="auto">
          <a:xfrm>
            <a:off x="323917" y="108406"/>
            <a:ext cx="2001838" cy="1403350"/>
            <a:chOff x="580" y="527"/>
            <a:chExt cx="1261" cy="884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0011479F-2995-487D-90EB-89362D11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663"/>
              <a:ext cx="103" cy="103"/>
            </a:xfrm>
            <a:prstGeom prst="rect">
              <a:avLst/>
            </a:prstGeom>
            <a:solidFill>
              <a:srgbClr val="AE0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8F0DB545-A770-4675-AAD7-726C4CE7C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527"/>
              <a:ext cx="651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8600" b="1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O</a:t>
              </a:r>
            </a:p>
          </p:txBody>
        </p:sp>
        <p:sp>
          <p:nvSpPr>
            <p:cNvPr id="38" name="Text Box 6">
              <a:extLst>
                <a:ext uri="{FF2B5EF4-FFF2-40B4-BE49-F238E27FC236}">
                  <a16:creationId xmlns:a16="http://schemas.microsoft.com/office/drawing/2014/main" id="{58ADC280-C276-424C-90D3-EACF786A0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" y="1026"/>
              <a:ext cx="7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Verview</a:t>
              </a:r>
              <a:endPara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endParaRPr>
            </a:p>
          </p:txBody>
        </p: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56041A2-D8D8-4106-946E-BE1416AD071C}"/>
              </a:ext>
            </a:extLst>
          </p:cNvPr>
          <p:cNvSpPr/>
          <p:nvPr/>
        </p:nvSpPr>
        <p:spPr>
          <a:xfrm>
            <a:off x="0" y="1727656"/>
            <a:ext cx="9144000" cy="513034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44055BF-B06C-4AFC-AF41-4D51CFE8971C}"/>
              </a:ext>
            </a:extLst>
          </p:cNvPr>
          <p:cNvGrpSpPr/>
          <p:nvPr/>
        </p:nvGrpSpPr>
        <p:grpSpPr>
          <a:xfrm>
            <a:off x="1021628" y="2338170"/>
            <a:ext cx="2281341" cy="882815"/>
            <a:chOff x="5936973" y="2420689"/>
            <a:chExt cx="2281341" cy="882815"/>
          </a:xfrm>
          <a:noFill/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06EFBD3-A7BE-4512-A465-772776749BF0}"/>
                </a:ext>
              </a:extLst>
            </p:cNvPr>
            <p:cNvGrpSpPr/>
            <p:nvPr/>
          </p:nvGrpSpPr>
          <p:grpSpPr>
            <a:xfrm>
              <a:off x="6263549" y="2420689"/>
              <a:ext cx="1954765" cy="882815"/>
              <a:chOff x="5548655" y="2300919"/>
              <a:chExt cx="1954765" cy="882815"/>
            </a:xfrm>
            <a:grpFill/>
          </p:grpSpPr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D62DD673-46E5-4E9B-B5D0-BCEA98927A2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1954765" cy="3738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법인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A09861D7-38CE-41B5-AD87-1641C4F1C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64714" y="2620503"/>
                <a:ext cx="1896891" cy="5632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주식회사 </a:t>
                </a:r>
                <a:r>
                  <a:rPr lang="ko-KR" altLang="en-US" sz="900" b="1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딥스테이션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대표이사 이종도</a:t>
                </a: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buNone/>
                </a:pP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67655D4-F7AA-4A85-B41E-A399358E9B67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0372A36-685D-4CC9-8278-4B78D8B4B6EE}"/>
              </a:ext>
            </a:extLst>
          </p:cNvPr>
          <p:cNvGrpSpPr/>
          <p:nvPr/>
        </p:nvGrpSpPr>
        <p:grpSpPr>
          <a:xfrm>
            <a:off x="1024198" y="3135575"/>
            <a:ext cx="2281341" cy="610149"/>
            <a:chOff x="5936973" y="2420689"/>
            <a:chExt cx="2281341" cy="610149"/>
          </a:xfrm>
          <a:noFill/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883B6F9-75EB-4D95-AB6B-0FEA602B7ABC}"/>
                </a:ext>
              </a:extLst>
            </p:cNvPr>
            <p:cNvGrpSpPr/>
            <p:nvPr/>
          </p:nvGrpSpPr>
          <p:grpSpPr>
            <a:xfrm>
              <a:off x="6263549" y="2420689"/>
              <a:ext cx="1954765" cy="610149"/>
              <a:chOff x="5548655" y="2300919"/>
              <a:chExt cx="1954765" cy="610149"/>
            </a:xfrm>
            <a:grpFill/>
          </p:grpSpPr>
          <p:sp>
            <p:nvSpPr>
              <p:cNvPr id="45" name="Text Box 7">
                <a:extLst>
                  <a:ext uri="{FF2B5EF4-FFF2-40B4-BE49-F238E27FC236}">
                    <a16:creationId xmlns:a16="http://schemas.microsoft.com/office/drawing/2014/main" id="{F31713F9-F93E-47CB-B70B-37398A863B7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1954765" cy="3738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홈페이지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id="{75CCD065-BE6D-449E-BC41-0B7A80BFBC8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62144" y="2680236"/>
                <a:ext cx="1896891" cy="2308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en-US" altLang="ko-KR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www.deepstation.kr</a:t>
                </a:r>
              </a:p>
            </p:txBody>
          </p:sp>
        </p:grp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28451417-4D26-4675-807C-24309D97056A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rgbClr val="1969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77E7E10-8F6D-4BE4-B211-068B5B2D4B9D}"/>
              </a:ext>
            </a:extLst>
          </p:cNvPr>
          <p:cNvGrpSpPr/>
          <p:nvPr/>
        </p:nvGrpSpPr>
        <p:grpSpPr>
          <a:xfrm>
            <a:off x="1021628" y="3896881"/>
            <a:ext cx="2957782" cy="632132"/>
            <a:chOff x="5936973" y="2420689"/>
            <a:chExt cx="2957782" cy="632132"/>
          </a:xfrm>
          <a:noFill/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7754AED2-F3CB-40E3-98D3-C3ADD001F125}"/>
                </a:ext>
              </a:extLst>
            </p:cNvPr>
            <p:cNvGrpSpPr/>
            <p:nvPr/>
          </p:nvGrpSpPr>
          <p:grpSpPr>
            <a:xfrm>
              <a:off x="6263549" y="2420689"/>
              <a:ext cx="2631206" cy="632132"/>
              <a:chOff x="5548655" y="2300919"/>
              <a:chExt cx="2631206" cy="632132"/>
            </a:xfrm>
            <a:grpFill/>
          </p:grpSpPr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1216362F-6C12-4627-803C-CFEF1CE0B8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1954765" cy="3738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소재지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52" name="Text Box 7">
                <a:extLst>
                  <a:ext uri="{FF2B5EF4-FFF2-40B4-BE49-F238E27FC236}">
                    <a16:creationId xmlns:a16="http://schemas.microsoft.com/office/drawing/2014/main" id="{F2DF93D9-458A-411D-B249-B346374B17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54251" y="2702219"/>
                <a:ext cx="2625610" cy="2308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경기도 용인시 </a:t>
                </a:r>
                <a:r>
                  <a:rPr lang="ko-KR" altLang="en-US" sz="900" b="1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처인구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900" b="1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포곡읍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900" b="1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마성리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72-19</a:t>
                </a:r>
              </a:p>
            </p:txBody>
          </p:sp>
        </p:grp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C1F402E-9B31-4E2A-AE03-5EB2DCB115ED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AFE65E30-BCE1-46BC-B23D-321777F59C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890" y="1511756"/>
            <a:ext cx="2672079" cy="584775"/>
          </a:xfrm>
        </p:spPr>
        <p:txBody>
          <a:bodyPr/>
          <a:lstStyle/>
          <a:p>
            <a:r>
              <a:rPr lang="en-US" altLang="ko-KR" sz="3200" dirty="0">
                <a:solidFill>
                  <a:schemeClr val="tx1"/>
                </a:solidFill>
              </a:rPr>
              <a:t>Deep station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AD079F6B-7CC2-40AA-BAE7-8266A310136D}"/>
              </a:ext>
            </a:extLst>
          </p:cNvPr>
          <p:cNvGrpSpPr/>
          <p:nvPr/>
        </p:nvGrpSpPr>
        <p:grpSpPr>
          <a:xfrm>
            <a:off x="1021628" y="4677498"/>
            <a:ext cx="4095646" cy="632132"/>
            <a:chOff x="5936973" y="2420689"/>
            <a:chExt cx="4095646" cy="632132"/>
          </a:xfrm>
          <a:noFill/>
        </p:grpSpPr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A335044E-4248-458B-85B3-8DDCF636A758}"/>
                </a:ext>
              </a:extLst>
            </p:cNvPr>
            <p:cNvGrpSpPr/>
            <p:nvPr/>
          </p:nvGrpSpPr>
          <p:grpSpPr>
            <a:xfrm>
              <a:off x="6263549" y="2420689"/>
              <a:ext cx="3769070" cy="632132"/>
              <a:chOff x="5548655" y="2300919"/>
              <a:chExt cx="3769070" cy="632132"/>
            </a:xfrm>
            <a:grpFill/>
          </p:grpSpPr>
          <p:sp>
            <p:nvSpPr>
              <p:cNvPr id="71" name="Text Box 7">
                <a:extLst>
                  <a:ext uri="{FF2B5EF4-FFF2-40B4-BE49-F238E27FC236}">
                    <a16:creationId xmlns:a16="http://schemas.microsoft.com/office/drawing/2014/main" id="{45FD962F-B49D-4346-B222-AE707B8D74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1954765" cy="3738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특장점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72" name="Text Box 7">
                <a:extLst>
                  <a:ext uri="{FF2B5EF4-FFF2-40B4-BE49-F238E27FC236}">
                    <a16:creationId xmlns:a16="http://schemas.microsoft.com/office/drawing/2014/main" id="{22C88D2A-D9FB-466C-A648-B9EABA6AF47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54250" y="2702219"/>
                <a:ext cx="3763475" cy="2308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수심 </a:t>
                </a:r>
                <a:r>
                  <a:rPr lang="en-US" altLang="ko-KR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36.4m 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現 아시아</a:t>
                </a:r>
                <a:r>
                  <a:rPr lang="en-US" altLang="ko-KR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최대 전세계 </a:t>
                </a:r>
                <a:r>
                  <a:rPr lang="en-US" altLang="ko-KR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No.3 </a:t>
                </a: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다이빙 시설</a:t>
                </a: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5F643357-0825-4492-BE8A-D56BC05650AD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79A207A5-18D3-4B35-8B92-80971BD4C849}"/>
              </a:ext>
            </a:extLst>
          </p:cNvPr>
          <p:cNvGrpSpPr/>
          <p:nvPr/>
        </p:nvGrpSpPr>
        <p:grpSpPr>
          <a:xfrm>
            <a:off x="1021628" y="5485738"/>
            <a:ext cx="2957782" cy="632132"/>
            <a:chOff x="5936973" y="2420689"/>
            <a:chExt cx="2957782" cy="632132"/>
          </a:xfrm>
          <a:noFill/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EF23F967-1626-4749-AB9D-4D05BE39A0AF}"/>
                </a:ext>
              </a:extLst>
            </p:cNvPr>
            <p:cNvGrpSpPr/>
            <p:nvPr/>
          </p:nvGrpSpPr>
          <p:grpSpPr>
            <a:xfrm>
              <a:off x="6263549" y="2420689"/>
              <a:ext cx="2631206" cy="632132"/>
              <a:chOff x="5548655" y="2300919"/>
              <a:chExt cx="2631206" cy="632132"/>
            </a:xfrm>
            <a:grpFill/>
          </p:grpSpPr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AB42108E-BA48-4B29-BDC4-03B1D858AC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1954765" cy="3738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주요산업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78" name="Text Box 7">
                <a:extLst>
                  <a:ext uri="{FF2B5EF4-FFF2-40B4-BE49-F238E27FC236}">
                    <a16:creationId xmlns:a16="http://schemas.microsoft.com/office/drawing/2014/main" id="{276532B8-D1C6-48B4-B18B-0E7DA1AB760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54251" y="2702219"/>
                <a:ext cx="2625610" cy="2308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다양한 수중 스포츠 트레이닝 시설</a:t>
                </a: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89028DCD-12E3-4C88-91DA-F68C469ADCFF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4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097300E9-BB85-4748-AFE2-34DAC3622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038"/>
          <a:stretch/>
        </p:blipFill>
        <p:spPr>
          <a:xfrm>
            <a:off x="1811089" y="0"/>
            <a:ext cx="4496500" cy="6858000"/>
          </a:xfrm>
          <a:prstGeom prst="rect">
            <a:avLst/>
          </a:prstGeom>
        </p:spPr>
      </p:pic>
      <p:sp>
        <p:nvSpPr>
          <p:cNvPr id="83" name="Rectangle 2">
            <a:extLst>
              <a:ext uri="{FF2B5EF4-FFF2-40B4-BE49-F238E27FC236}">
                <a16:creationId xmlns:a16="http://schemas.microsoft.com/office/drawing/2014/main" id="{6F38CBB5-0C8D-4766-93E1-5325EFA8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28" y="448910"/>
            <a:ext cx="163512" cy="163512"/>
          </a:xfrm>
          <a:prstGeom prst="rect">
            <a:avLst/>
          </a:prstGeom>
          <a:solidFill>
            <a:srgbClr val="AE00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EAC40288-CECF-4165-B553-39877E330E2B}"/>
              </a:ext>
            </a:extLst>
          </p:cNvPr>
          <p:cNvSpPr/>
          <p:nvPr/>
        </p:nvSpPr>
        <p:spPr>
          <a:xfrm>
            <a:off x="1811089" y="-11940"/>
            <a:ext cx="4496496" cy="686994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F30888B-783A-4AD6-8EDC-87D4B2A017E9}"/>
              </a:ext>
            </a:extLst>
          </p:cNvPr>
          <p:cNvCxnSpPr>
            <a:cxnSpLocks/>
          </p:cNvCxnSpPr>
          <p:nvPr/>
        </p:nvCxnSpPr>
        <p:spPr>
          <a:xfrm>
            <a:off x="2910980" y="2125839"/>
            <a:ext cx="2608089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9F5BA3E-7348-452A-9DE5-E262A57C3767}"/>
              </a:ext>
            </a:extLst>
          </p:cNvPr>
          <p:cNvCxnSpPr>
            <a:cxnSpLocks/>
          </p:cNvCxnSpPr>
          <p:nvPr/>
        </p:nvCxnSpPr>
        <p:spPr>
          <a:xfrm>
            <a:off x="4936465" y="2124526"/>
            <a:ext cx="0" cy="406405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C8A437-0B14-4147-9975-831DFC1CC736}"/>
              </a:ext>
            </a:extLst>
          </p:cNvPr>
          <p:cNvSpPr txBox="1"/>
          <p:nvPr/>
        </p:nvSpPr>
        <p:spPr>
          <a:xfrm>
            <a:off x="6484186" y="3026954"/>
            <a:ext cx="1367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Scuba Diving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CE0980-122C-49D2-AFB4-9208D869D401}"/>
              </a:ext>
            </a:extLst>
          </p:cNvPr>
          <p:cNvSpPr txBox="1"/>
          <p:nvPr/>
        </p:nvSpPr>
        <p:spPr>
          <a:xfrm>
            <a:off x="6307585" y="4048509"/>
            <a:ext cx="199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Survival Swimming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2375BC-04CA-4CE1-A445-EB5664FB8997}"/>
              </a:ext>
            </a:extLst>
          </p:cNvPr>
          <p:cNvSpPr txBox="1"/>
          <p:nvPr/>
        </p:nvSpPr>
        <p:spPr>
          <a:xfrm>
            <a:off x="6484186" y="1969563"/>
            <a:ext cx="1367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Free Diving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CE705543-15BD-4F8F-9BCC-97FCC3B6EB6E}"/>
              </a:ext>
            </a:extLst>
          </p:cNvPr>
          <p:cNvCxnSpPr>
            <a:cxnSpLocks/>
          </p:cNvCxnSpPr>
          <p:nvPr/>
        </p:nvCxnSpPr>
        <p:spPr>
          <a:xfrm>
            <a:off x="4951544" y="3180842"/>
            <a:ext cx="575065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7729C2D5-D9A3-4BD1-83A0-8C432AA61EF8}"/>
              </a:ext>
            </a:extLst>
          </p:cNvPr>
          <p:cNvCxnSpPr>
            <a:cxnSpLocks/>
          </p:cNvCxnSpPr>
          <p:nvPr/>
        </p:nvCxnSpPr>
        <p:spPr>
          <a:xfrm>
            <a:off x="4951544" y="6188581"/>
            <a:ext cx="567525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F2B1BED-6038-4329-9381-E13465437699}"/>
              </a:ext>
            </a:extLst>
          </p:cNvPr>
          <p:cNvCxnSpPr>
            <a:cxnSpLocks/>
          </p:cNvCxnSpPr>
          <p:nvPr/>
        </p:nvCxnSpPr>
        <p:spPr>
          <a:xfrm>
            <a:off x="4951544" y="4208839"/>
            <a:ext cx="582604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547A6D-0A87-4B2D-AF5F-33851C52A19B}"/>
              </a:ext>
            </a:extLst>
          </p:cNvPr>
          <p:cNvSpPr txBox="1"/>
          <p:nvPr/>
        </p:nvSpPr>
        <p:spPr>
          <a:xfrm>
            <a:off x="6307585" y="4916175"/>
            <a:ext cx="199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Military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Exercize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25FD7815-02D8-4269-A621-9A8E22DE5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89" y1="43561" x2="32963" y2="42826"/>
                        <a14:backgroundMark x1="32963" y1="42826" x2="37963" y2="37086"/>
                        <a14:backgroundMark x1="37963" y1="37086" x2="27407" y2="24871"/>
                        <a14:backgroundMark x1="27407" y1="24871" x2="36111" y2="25460"/>
                        <a14:backgroundMark x1="36111" y1="25460" x2="40926" y2="31494"/>
                        <a14:backgroundMark x1="40926" y1="31494" x2="43704" y2="24871"/>
                        <a14:backgroundMark x1="43704" y1="24871" x2="52222" y2="21192"/>
                        <a14:backgroundMark x1="52222" y1="21192" x2="60278" y2="24356"/>
                        <a14:backgroundMark x1="60278" y1="24356" x2="61667" y2="31788"/>
                        <a14:backgroundMark x1="61667" y1="31788" x2="79074" y2="32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6910" r="13348" b="13330"/>
          <a:stretch/>
        </p:blipFill>
        <p:spPr>
          <a:xfrm>
            <a:off x="5640744" y="5629583"/>
            <a:ext cx="858401" cy="11098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B52E0C2-5631-4D83-8D2F-AB9D0EB4C486}"/>
              </a:ext>
            </a:extLst>
          </p:cNvPr>
          <p:cNvSpPr txBox="1"/>
          <p:nvPr/>
        </p:nvSpPr>
        <p:spPr>
          <a:xfrm>
            <a:off x="6322667" y="5915671"/>
            <a:ext cx="199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Underwater shooting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E0AAE54B-B17A-4A8F-A447-2EFB215588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9962" y1="77718" x2="78963" y2="37315"/>
                        <a14:backgroundMark x1="78963" y1="37315" x2="78963" y2="37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18031" r="26003" b="44350"/>
          <a:stretch/>
        </p:blipFill>
        <p:spPr>
          <a:xfrm>
            <a:off x="5572404" y="2948460"/>
            <a:ext cx="926741" cy="44408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75052066-AF90-40C8-91ED-79AFBAD70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0104" y1="33489" x2="44375" y2="33879"/>
                        <a14:backgroundMark x1="44375" y1="33879" x2="40052" y2="39330"/>
                        <a14:backgroundMark x1="40052" y1="39330" x2="39740" y2="40343"/>
                        <a14:backgroundMark x1="36615" y1="54206" x2="39635" y2="37928"/>
                        <a14:backgroundMark x1="39635" y1="37928" x2="49583" y2="30296"/>
                        <a14:backgroundMark x1="49583" y1="30296" x2="55104" y2="30841"/>
                        <a14:backgroundMark x1="55104" y1="30841" x2="60052" y2="34268"/>
                        <a14:backgroundMark x1="60052" y1="34268" x2="63906" y2="39798"/>
                        <a14:backgroundMark x1="63906" y1="39798" x2="65156" y2="47819"/>
                        <a14:backgroundMark x1="65156" y1="47819" x2="62552" y2="40576"/>
                        <a14:backgroundMark x1="62552" y1="40576" x2="58333" y2="35047"/>
                        <a14:backgroundMark x1="58333" y1="35047" x2="49115" y2="3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5" y="3767620"/>
            <a:ext cx="1319533" cy="882438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B9FBC7BA-EC60-43F3-B957-BED4EE4B0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5667" y1="46032" x2="50933" y2="42110"/>
                        <a14:foregroundMark x1="50933" y1="42110" x2="49067" y2="34734"/>
                        <a14:foregroundMark x1="49067" y1="34734" x2="53600" y2="30719"/>
                        <a14:foregroundMark x1="53600" y1="30719" x2="63067" y2="36975"/>
                        <a14:foregroundMark x1="63067" y1="36975" x2="74467" y2="33147"/>
                        <a14:foregroundMark x1="74467" y1="33147" x2="79800" y2="35948"/>
                        <a14:foregroundMark x1="79800" y1="35948" x2="81000" y2="46405"/>
                        <a14:foregroundMark x1="81000" y1="46405" x2="77200" y2="54715"/>
                        <a14:foregroundMark x1="77200" y1="54715" x2="72467" y2="57796"/>
                        <a14:foregroundMark x1="72467" y1="57796" x2="66600" y2="58543"/>
                        <a14:foregroundMark x1="66600" y1="58543" x2="57800" y2="69094"/>
                        <a14:foregroundMark x1="57800" y1="69094" x2="52200" y2="70868"/>
                        <a14:foregroundMark x1="52200" y1="70868" x2="36000" y2="62932"/>
                        <a14:foregroundMark x1="36000" y1="62932" x2="33200" y2="55556"/>
                        <a14:foregroundMark x1="33200" y1="55556" x2="35400" y2="48366"/>
                        <a14:foregroundMark x1="35400" y1="48366" x2="41600" y2="45378"/>
                        <a14:foregroundMark x1="41600" y1="45378" x2="47200" y2="46499"/>
                        <a14:foregroundMark x1="47200" y1="46499" x2="52800" y2="46032"/>
                        <a14:foregroundMark x1="52800" y1="46032" x2="53333" y2="45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1387" y="4439573"/>
            <a:ext cx="1926987" cy="1375869"/>
          </a:xfrm>
          <a:prstGeom prst="rect">
            <a:avLst/>
          </a:prstGeom>
        </p:spPr>
      </p:pic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BBD5CFDE-A2EF-4A52-811E-DA755D2E5053}"/>
              </a:ext>
            </a:extLst>
          </p:cNvPr>
          <p:cNvCxnSpPr>
            <a:cxnSpLocks/>
          </p:cNvCxnSpPr>
          <p:nvPr/>
        </p:nvCxnSpPr>
        <p:spPr>
          <a:xfrm>
            <a:off x="4951544" y="5141415"/>
            <a:ext cx="582604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그림 88">
            <a:extLst>
              <a:ext uri="{FF2B5EF4-FFF2-40B4-BE49-F238E27FC236}">
                <a16:creationId xmlns:a16="http://schemas.microsoft.com/office/drawing/2014/main" id="{60B72708-FBA5-4296-B61A-BB2233A78F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797" y1="41526" x2="30185" y2="53901"/>
                        <a14:foregroundMark x1="36296" y1="40426" x2="36159" y2="40728"/>
                        <a14:foregroundMark x1="30185" y1="53901" x2="41204" y2="57163"/>
                        <a14:foregroundMark x1="41204" y1="57163" x2="46944" y2="56454"/>
                        <a14:foregroundMark x1="46944" y1="56454" x2="57500" y2="57021"/>
                        <a14:foregroundMark x1="57500" y1="57021" x2="62500" y2="60426"/>
                        <a14:foregroundMark x1="62500" y1="60426" x2="67870" y2="59433"/>
                        <a14:foregroundMark x1="67870" y1="59433" x2="72315" y2="55177"/>
                        <a14:foregroundMark x1="74406" y1="48369" x2="74537" y2="47943"/>
                        <a14:foregroundMark x1="72315" y1="55177" x2="74392" y2="48416"/>
                        <a14:backgroundMark x1="43889" y1="30638" x2="46667" y2="38014"/>
                        <a14:backgroundMark x1="46667" y1="38014" x2="51111" y2="42553"/>
                        <a14:backgroundMark x1="51111" y1="42553" x2="62593" y2="46809"/>
                        <a14:backgroundMark x1="62593" y1="46809" x2="68333" y2="44965"/>
                        <a14:backgroundMark x1="68333" y1="44965" x2="73611" y2="45390"/>
                        <a14:backgroundMark x1="73611" y1="45390" x2="75000" y2="47092"/>
                        <a14:backgroundMark x1="54259" y1="21560" x2="78148" y2="19291"/>
                        <a14:backgroundMark x1="78148" y1="19291" x2="58889" y2="19149"/>
                        <a14:backgroundMark x1="58889" y1="19149" x2="82593" y2="18014"/>
                        <a14:backgroundMark x1="82593" y1="18014" x2="91574" y2="18014"/>
                        <a14:backgroundMark x1="91574" y1="18014" x2="63981" y2="15745"/>
                        <a14:backgroundMark x1="63981" y1="15745" x2="69167" y2="13050"/>
                        <a14:backgroundMark x1="69167" y1="13050" x2="84167" y2="11489"/>
                        <a14:backgroundMark x1="84167" y1="11489" x2="88889" y2="26525"/>
                        <a14:backgroundMark x1="88889" y1="26525" x2="89815" y2="35177"/>
                        <a14:backgroundMark x1="89815" y1="35177" x2="88519" y2="43972"/>
                        <a14:backgroundMark x1="88519" y1="43972" x2="59630" y2="41560"/>
                        <a14:backgroundMark x1="59630" y1="41560" x2="55000" y2="36879"/>
                        <a14:backgroundMark x1="55000" y1="36879" x2="54352" y2="17447"/>
                        <a14:backgroundMark x1="54352" y1="17447" x2="59352" y2="10355"/>
                        <a14:backgroundMark x1="59352" y1="10355" x2="78704" y2="6950"/>
                        <a14:backgroundMark x1="78704" y1="6950" x2="84907" y2="8085"/>
                        <a14:backgroundMark x1="84907" y1="8085" x2="90370" y2="13617"/>
                        <a14:backgroundMark x1="90370" y1="13617" x2="93333" y2="21135"/>
                        <a14:backgroundMark x1="93333" y1="21135" x2="93889" y2="37447"/>
                        <a14:backgroundMark x1="93889" y1="37447" x2="90370" y2="43972"/>
                        <a14:backgroundMark x1="90370" y1="43972" x2="73611" y2="46241"/>
                        <a14:backgroundMark x1="73611" y1="46241" x2="56481" y2="39574"/>
                        <a14:backgroundMark x1="56481" y1="39574" x2="53333" y2="31631"/>
                        <a14:backgroundMark x1="53333" y1="31631" x2="52963" y2="23546"/>
                        <a14:backgroundMark x1="52963" y1="23546" x2="54167" y2="15319"/>
                        <a14:backgroundMark x1="54167" y1="15319" x2="54722" y2="14752"/>
                        <a14:backgroundMark x1="27315" y1="38865" x2="31204" y2="44681"/>
                        <a14:backgroundMark x1="31204" y1="44681" x2="35926" y2="40000"/>
                        <a14:backgroundMark x1="35926" y1="40000" x2="31019" y2="36170"/>
                        <a14:backgroundMark x1="31019" y1="36170" x2="27130" y2="39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31028" r="26588" b="39002"/>
          <a:stretch/>
        </p:blipFill>
        <p:spPr>
          <a:xfrm>
            <a:off x="5396636" y="1801256"/>
            <a:ext cx="1112818" cy="470182"/>
          </a:xfrm>
          <a:prstGeom prst="rect">
            <a:avLst/>
          </a:prstGeom>
        </p:spPr>
      </p:pic>
      <p:grpSp>
        <p:nvGrpSpPr>
          <p:cNvPr id="90" name="그룹 89">
            <a:extLst>
              <a:ext uri="{FF2B5EF4-FFF2-40B4-BE49-F238E27FC236}">
                <a16:creationId xmlns:a16="http://schemas.microsoft.com/office/drawing/2014/main" id="{FB3CDD08-EBE2-4B05-B60A-78BCAFDAF5EF}"/>
              </a:ext>
            </a:extLst>
          </p:cNvPr>
          <p:cNvGrpSpPr/>
          <p:nvPr/>
        </p:nvGrpSpPr>
        <p:grpSpPr>
          <a:xfrm>
            <a:off x="460832" y="2778775"/>
            <a:ext cx="3949925" cy="604717"/>
            <a:chOff x="5936973" y="2420689"/>
            <a:chExt cx="3949925" cy="604717"/>
          </a:xfrm>
          <a:noFill/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4C901F6A-DEC5-4BEC-98E7-EEB076BF6ED0}"/>
                </a:ext>
              </a:extLst>
            </p:cNvPr>
            <p:cNvGrpSpPr/>
            <p:nvPr/>
          </p:nvGrpSpPr>
          <p:grpSpPr>
            <a:xfrm>
              <a:off x="6263549" y="2420689"/>
              <a:ext cx="3623349" cy="604717"/>
              <a:chOff x="5548655" y="2300919"/>
              <a:chExt cx="3623349" cy="604717"/>
            </a:xfrm>
            <a:grpFill/>
          </p:grpSpPr>
          <p:sp>
            <p:nvSpPr>
              <p:cNvPr id="94" name="Text Box 7">
                <a:extLst>
                  <a:ext uri="{FF2B5EF4-FFF2-40B4-BE49-F238E27FC236}">
                    <a16:creationId xmlns:a16="http://schemas.microsoft.com/office/drawing/2014/main" id="{A29C4B54-E1FB-4889-8A7E-DBF50EA7A2B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3623349" cy="3738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아시아 최대규모 시설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D42A580D-E743-4659-8CA3-57083682F2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85728" y="2674804"/>
                <a:ext cx="2625610" cy="2308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다양한 수상스포츠 체험 및 트레이닝 가능</a:t>
                </a: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3AB50BF1-6EF8-4BD6-9CE4-F1F3906BFE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텍스트 개체 틀 1">
            <a:extLst>
              <a:ext uri="{FF2B5EF4-FFF2-40B4-BE49-F238E27FC236}">
                <a16:creationId xmlns:a16="http://schemas.microsoft.com/office/drawing/2014/main" id="{B52BD67C-1671-444C-A9DC-CCA43CB98C3D}"/>
              </a:ext>
            </a:extLst>
          </p:cNvPr>
          <p:cNvSpPr txBox="1">
            <a:spLocks/>
          </p:cNvSpPr>
          <p:nvPr/>
        </p:nvSpPr>
        <p:spPr>
          <a:xfrm>
            <a:off x="371307" y="1906124"/>
            <a:ext cx="2715632" cy="338554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marL="0" indent="0" algn="l" defTabSz="685800" rtl="0" eaLnBrk="1" latinLnBrk="1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rgbClr val="3038D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water sports center</a:t>
            </a:r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8BA072B4-6201-45AA-96C2-50D6EB3B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53" y="233010"/>
            <a:ext cx="9731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8600" b="1" dirty="0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B</a:t>
            </a:r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5658428B-5623-4707-A676-1788B3171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028" y="1025172"/>
            <a:ext cx="1168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 err="1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Usiness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890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6E9186C-88FD-4E03-9AD9-1276EC61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40" y="1191237"/>
            <a:ext cx="6402700" cy="4864934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A33F127-5DD1-4637-A2E8-5468A386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13" y="472275"/>
            <a:ext cx="163512" cy="163512"/>
          </a:xfrm>
          <a:prstGeom prst="rect">
            <a:avLst/>
          </a:prstGeom>
          <a:solidFill>
            <a:srgbClr val="AE00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BD800BD-1D43-41C2-BCEB-44A902AF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82" y="215012"/>
            <a:ext cx="920445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8600" b="1" dirty="0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E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E7C3F30-3D19-47AF-A86C-721EABC6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913" y="1048537"/>
            <a:ext cx="1609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 err="1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Nvironment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2B4852-51D7-4853-A840-4C4C37B52B7A}"/>
              </a:ext>
            </a:extLst>
          </p:cNvPr>
          <p:cNvSpPr txBox="1"/>
          <p:nvPr/>
        </p:nvSpPr>
        <p:spPr>
          <a:xfrm>
            <a:off x="544782" y="1928610"/>
            <a:ext cx="2589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■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다양한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즐길거리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성전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바오밥등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 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6E6D1D-0DF3-4786-B458-AD01FD470792}"/>
              </a:ext>
            </a:extLst>
          </p:cNvPr>
          <p:cNvSpPr txBox="1"/>
          <p:nvPr/>
        </p:nvSpPr>
        <p:spPr>
          <a:xfrm>
            <a:off x="5316984" y="1331079"/>
            <a:ext cx="1213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■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Golf Zone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1A99ADC-0504-479C-8381-D26E31FD2CE1}"/>
              </a:ext>
            </a:extLst>
          </p:cNvPr>
          <p:cNvSpPr/>
          <p:nvPr/>
        </p:nvSpPr>
        <p:spPr>
          <a:xfrm>
            <a:off x="1591061" y="2263886"/>
            <a:ext cx="6224026" cy="338268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FDAF8C44-DE7D-411B-9AB4-39C6EF60CB66}"/>
              </a:ext>
            </a:extLst>
          </p:cNvPr>
          <p:cNvSpPr/>
          <p:nvPr/>
        </p:nvSpPr>
        <p:spPr>
          <a:xfrm>
            <a:off x="3691156" y="4546833"/>
            <a:ext cx="117446" cy="117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1EBA95F-672D-4B16-991A-A0B6510E8AD8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2888216" y="2233931"/>
            <a:ext cx="820140" cy="23301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AAEC523B-90FA-4C61-803C-2AC716117152}"/>
              </a:ext>
            </a:extLst>
          </p:cNvPr>
          <p:cNvCxnSpPr>
            <a:cxnSpLocks/>
          </p:cNvCxnSpPr>
          <p:nvPr/>
        </p:nvCxnSpPr>
        <p:spPr>
          <a:xfrm>
            <a:off x="755009" y="2242319"/>
            <a:ext cx="21224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F5AB0D16-5E3C-4ADA-8250-99997D38E640}"/>
              </a:ext>
            </a:extLst>
          </p:cNvPr>
          <p:cNvSpPr/>
          <p:nvPr/>
        </p:nvSpPr>
        <p:spPr>
          <a:xfrm>
            <a:off x="3561516" y="3295909"/>
            <a:ext cx="117446" cy="117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1B26E38B-6743-41CE-AC3C-51E5A45C676B}"/>
              </a:ext>
            </a:extLst>
          </p:cNvPr>
          <p:cNvCxnSpPr>
            <a:cxnSpLocks/>
            <a:stCxn id="61" idx="7"/>
          </p:cNvCxnSpPr>
          <p:nvPr/>
        </p:nvCxnSpPr>
        <p:spPr>
          <a:xfrm flipV="1">
            <a:off x="3661762" y="1593653"/>
            <a:ext cx="1698471" cy="1719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25976EF4-DE76-49FD-9AFE-BBC0B3BD0F7F}"/>
              </a:ext>
            </a:extLst>
          </p:cNvPr>
          <p:cNvCxnSpPr>
            <a:cxnSpLocks/>
          </p:cNvCxnSpPr>
          <p:nvPr/>
        </p:nvCxnSpPr>
        <p:spPr>
          <a:xfrm>
            <a:off x="5351844" y="1597510"/>
            <a:ext cx="903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타원 66">
            <a:extLst>
              <a:ext uri="{FF2B5EF4-FFF2-40B4-BE49-F238E27FC236}">
                <a16:creationId xmlns:a16="http://schemas.microsoft.com/office/drawing/2014/main" id="{5E7CC30A-D9D9-466D-B8A3-A9DBE06B6934}"/>
              </a:ext>
            </a:extLst>
          </p:cNvPr>
          <p:cNvSpPr/>
          <p:nvPr/>
        </p:nvSpPr>
        <p:spPr>
          <a:xfrm>
            <a:off x="5449610" y="4362709"/>
            <a:ext cx="117446" cy="117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5B6D2BFE-B466-40BC-9336-0E5DBC9218DC}"/>
              </a:ext>
            </a:extLst>
          </p:cNvPr>
          <p:cNvCxnSpPr>
            <a:cxnSpLocks/>
            <a:stCxn id="67" idx="4"/>
          </p:cNvCxnSpPr>
          <p:nvPr/>
        </p:nvCxnSpPr>
        <p:spPr>
          <a:xfrm>
            <a:off x="5508333" y="4480155"/>
            <a:ext cx="535169" cy="107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FE8A89B-FC92-436A-81A4-7607170FC616}"/>
              </a:ext>
            </a:extLst>
          </p:cNvPr>
          <p:cNvSpPr txBox="1"/>
          <p:nvPr/>
        </p:nvSpPr>
        <p:spPr>
          <a:xfrm>
            <a:off x="5943150" y="5614473"/>
            <a:ext cx="25400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■ 국내 최고 설비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디펜더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여과기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-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일반 수영장 여과기 대비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 이상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성능강화 수질정화 시스템</a:t>
            </a:r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7BA35A54-1959-43EA-BFFD-EC2D76E97999}"/>
              </a:ext>
            </a:extLst>
          </p:cNvPr>
          <p:cNvCxnSpPr>
            <a:cxnSpLocks/>
          </p:cNvCxnSpPr>
          <p:nvPr/>
        </p:nvCxnSpPr>
        <p:spPr>
          <a:xfrm>
            <a:off x="6043502" y="5551525"/>
            <a:ext cx="1917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>
            <a:extLst>
              <a:ext uri="{FF2B5EF4-FFF2-40B4-BE49-F238E27FC236}">
                <a16:creationId xmlns:a16="http://schemas.microsoft.com/office/drawing/2014/main" id="{B2DB6DC4-8B61-4E02-B87F-5F0BD34EE83B}"/>
              </a:ext>
            </a:extLst>
          </p:cNvPr>
          <p:cNvSpPr/>
          <p:nvPr/>
        </p:nvSpPr>
        <p:spPr>
          <a:xfrm>
            <a:off x="5234398" y="3376023"/>
            <a:ext cx="117446" cy="117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CF392-B59F-4AAF-870A-9AA916E55B9B}"/>
              </a:ext>
            </a:extLst>
          </p:cNvPr>
          <p:cNvSpPr txBox="1"/>
          <p:nvPr/>
        </p:nvSpPr>
        <p:spPr>
          <a:xfrm>
            <a:off x="6968228" y="2200972"/>
            <a:ext cx="2317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■ 국내최초 암반수 공급 샤워시설</a:t>
            </a: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14756406-F806-46E9-8B22-534D1C77D694}"/>
              </a:ext>
            </a:extLst>
          </p:cNvPr>
          <p:cNvCxnSpPr>
            <a:cxnSpLocks/>
            <a:stCxn id="75" idx="7"/>
          </p:cNvCxnSpPr>
          <p:nvPr/>
        </p:nvCxnSpPr>
        <p:spPr>
          <a:xfrm flipV="1">
            <a:off x="5334644" y="2481088"/>
            <a:ext cx="1667683" cy="912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6D5132ED-550C-4280-9D01-E765B79172F3}"/>
              </a:ext>
            </a:extLst>
          </p:cNvPr>
          <p:cNvCxnSpPr>
            <a:cxnSpLocks/>
          </p:cNvCxnSpPr>
          <p:nvPr/>
        </p:nvCxnSpPr>
        <p:spPr>
          <a:xfrm>
            <a:off x="7002327" y="2481088"/>
            <a:ext cx="21416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C97BF08-740E-4582-A628-113222ABDC88}"/>
              </a:ext>
            </a:extLst>
          </p:cNvPr>
          <p:cNvSpPr txBox="1"/>
          <p:nvPr/>
        </p:nvSpPr>
        <p:spPr>
          <a:xfrm>
            <a:off x="540977" y="2332543"/>
            <a:ext cx="27826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수심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36m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대형 다이빙풀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수증 그네 및 수중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폴댄스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연출 가능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수중 포세이돈 성전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수중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바오밥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나무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수중 보트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포세이돈 삼지창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챌린지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1CCED40-20DB-42AD-A312-8CAA67305059}"/>
              </a:ext>
            </a:extLst>
          </p:cNvPr>
          <p:cNvSpPr txBox="1"/>
          <p:nvPr/>
        </p:nvSpPr>
        <p:spPr>
          <a:xfrm>
            <a:off x="5316984" y="1660425"/>
            <a:ext cx="188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Trac man Golf Zone</a:t>
            </a:r>
          </a:p>
          <a:p>
            <a:pPr marL="228600" indent="-228600">
              <a:buAutoNum type="arabicPeriod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프로골퍼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레슨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C32EBC-D132-4C36-96E0-DA0B9942E0DF}"/>
              </a:ext>
            </a:extLst>
          </p:cNvPr>
          <p:cNvSpPr txBox="1"/>
          <p:nvPr/>
        </p:nvSpPr>
        <p:spPr>
          <a:xfrm>
            <a:off x="6968227" y="2485247"/>
            <a:ext cx="2317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국내 수영장 최초 샤워시설 內 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천연 지하 암반수 공급 </a:t>
            </a:r>
          </a:p>
        </p:txBody>
      </p:sp>
    </p:spTree>
    <p:extLst>
      <p:ext uri="{BB962C8B-B14F-4D97-AF65-F5344CB8AC3E}">
        <p14:creationId xmlns:p14="http://schemas.microsoft.com/office/powerpoint/2010/main" val="401949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3082841-6B1F-421D-ADA1-3543536C4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29471"/>
          <a:stretch/>
        </p:blipFill>
        <p:spPr>
          <a:xfrm>
            <a:off x="3658748" y="0"/>
            <a:ext cx="3389153" cy="6858000"/>
          </a:xfrm>
          <a:prstGeom prst="rect">
            <a:avLst/>
          </a:prstGeom>
        </p:spPr>
      </p:pic>
      <p:grpSp>
        <p:nvGrpSpPr>
          <p:cNvPr id="17" name="Group 75">
            <a:extLst>
              <a:ext uri="{FF2B5EF4-FFF2-40B4-BE49-F238E27FC236}">
                <a16:creationId xmlns:a16="http://schemas.microsoft.com/office/drawing/2014/main" id="{8BE9DBAB-A334-49C7-BD85-967D831ECFFE}"/>
              </a:ext>
            </a:extLst>
          </p:cNvPr>
          <p:cNvGrpSpPr>
            <a:grpSpLocks/>
          </p:cNvGrpSpPr>
          <p:nvPr/>
        </p:nvGrpSpPr>
        <p:grpSpPr bwMode="auto">
          <a:xfrm>
            <a:off x="438642" y="186974"/>
            <a:ext cx="1716089" cy="1416050"/>
            <a:chOff x="580" y="519"/>
            <a:chExt cx="1081" cy="892"/>
          </a:xfrm>
        </p:grpSpPr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FD74CFD8-E0A3-4665-AB8C-33B8C9A0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663"/>
              <a:ext cx="103" cy="103"/>
            </a:xfrm>
            <a:prstGeom prst="rect">
              <a:avLst/>
            </a:prstGeom>
            <a:solidFill>
              <a:srgbClr val="AE0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Text Box 77">
              <a:extLst>
                <a:ext uri="{FF2B5EF4-FFF2-40B4-BE49-F238E27FC236}">
                  <a16:creationId xmlns:a16="http://schemas.microsoft.com/office/drawing/2014/main" id="{597BD9FA-0C40-43FA-AC7C-3FE8D82A3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519"/>
              <a:ext cx="580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86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V</a:t>
              </a:r>
            </a:p>
          </p:txBody>
        </p:sp>
        <p:sp>
          <p:nvSpPr>
            <p:cNvPr id="20" name="Text Box 78">
              <a:extLst>
                <a:ext uri="{FF2B5EF4-FFF2-40B4-BE49-F238E27FC236}">
                  <a16:creationId xmlns:a16="http://schemas.microsoft.com/office/drawing/2014/main" id="{48540942-9EDA-4B62-9184-18592133F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" y="1026"/>
              <a:ext cx="5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Ision</a:t>
              </a:r>
              <a:r>
                <a:rPr lang="en-US" altLang="ko-KR" sz="20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 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0A43CD8-24C8-4EED-A264-39D4A785764B}"/>
              </a:ext>
            </a:extLst>
          </p:cNvPr>
          <p:cNvSpPr/>
          <p:nvPr/>
        </p:nvSpPr>
        <p:spPr>
          <a:xfrm>
            <a:off x="3658747" y="0"/>
            <a:ext cx="3389154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11" descr="page06_1">
            <a:extLst>
              <a:ext uri="{FF2B5EF4-FFF2-40B4-BE49-F238E27FC236}">
                <a16:creationId xmlns:a16="http://schemas.microsoft.com/office/drawing/2014/main" id="{AC7DC623-683E-403C-A54E-48A73A22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95" y="5192008"/>
            <a:ext cx="219191" cy="2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page06_1">
            <a:extLst>
              <a:ext uri="{FF2B5EF4-FFF2-40B4-BE49-F238E27FC236}">
                <a16:creationId xmlns:a16="http://schemas.microsoft.com/office/drawing/2014/main" id="{5884DA46-218E-442E-AFF0-F5733545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84" y="3324881"/>
            <a:ext cx="219191" cy="2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8">
            <a:extLst>
              <a:ext uri="{FF2B5EF4-FFF2-40B4-BE49-F238E27FC236}">
                <a16:creationId xmlns:a16="http://schemas.microsoft.com/office/drawing/2014/main" id="{37CA65ED-F771-4120-9EA6-6325AC079A23}"/>
              </a:ext>
            </a:extLst>
          </p:cNvPr>
          <p:cNvGrpSpPr>
            <a:grpSpLocks/>
          </p:cNvGrpSpPr>
          <p:nvPr/>
        </p:nvGrpSpPr>
        <p:grpSpPr bwMode="auto">
          <a:xfrm>
            <a:off x="7556748" y="1941048"/>
            <a:ext cx="1076061" cy="1073734"/>
            <a:chOff x="737" y="2299"/>
            <a:chExt cx="1171" cy="1171"/>
          </a:xfrm>
        </p:grpSpPr>
        <p:pic>
          <p:nvPicPr>
            <p:cNvPr id="25" name="Picture 24" descr="page7_1">
              <a:extLst>
                <a:ext uri="{FF2B5EF4-FFF2-40B4-BE49-F238E27FC236}">
                  <a16:creationId xmlns:a16="http://schemas.microsoft.com/office/drawing/2014/main" id="{F8E22066-4A4B-48B9-88B1-12658DA66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2299"/>
              <a:ext cx="1171" cy="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13">
              <a:extLst>
                <a:ext uri="{FF2B5EF4-FFF2-40B4-BE49-F238E27FC236}">
                  <a16:creationId xmlns:a16="http://schemas.microsoft.com/office/drawing/2014/main" id="{CF051F56-DF7B-47C4-AD75-ACB4C1127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" y="2498"/>
              <a:ext cx="850" cy="760"/>
              <a:chOff x="711" y="3244"/>
              <a:chExt cx="850" cy="760"/>
            </a:xfrm>
          </p:grpSpPr>
          <p:sp>
            <p:nvSpPr>
              <p:cNvPr id="27" name="Text Box 14">
                <a:extLst>
                  <a:ext uri="{FF2B5EF4-FFF2-40B4-BE49-F238E27FC236}">
                    <a16:creationId xmlns:a16="http://schemas.microsoft.com/office/drawing/2014/main" id="{B60CB903-4403-4CB5-8A74-1F0206904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" y="3244"/>
                <a:ext cx="850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200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Multi</a:t>
                </a:r>
              </a:p>
            </p:txBody>
          </p:sp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6DADA4F6-3BD4-4A96-BD87-37FFF8A02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" y="3702"/>
                <a:ext cx="693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다양한</a:t>
                </a:r>
              </a:p>
            </p:txBody>
          </p:sp>
        </p:grp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22CFFBE2-806C-4A2C-8FAF-8C8E226EFD60}"/>
              </a:ext>
            </a:extLst>
          </p:cNvPr>
          <p:cNvGrpSpPr>
            <a:grpSpLocks/>
          </p:cNvGrpSpPr>
          <p:nvPr/>
        </p:nvGrpSpPr>
        <p:grpSpPr bwMode="auto">
          <a:xfrm>
            <a:off x="7559722" y="3858712"/>
            <a:ext cx="1076061" cy="1073734"/>
            <a:chOff x="2197" y="2299"/>
            <a:chExt cx="1171" cy="1171"/>
          </a:xfrm>
        </p:grpSpPr>
        <p:pic>
          <p:nvPicPr>
            <p:cNvPr id="30" name="Picture 25" descr="page7_1">
              <a:extLst>
                <a:ext uri="{FF2B5EF4-FFF2-40B4-BE49-F238E27FC236}">
                  <a16:creationId xmlns:a16="http://schemas.microsoft.com/office/drawing/2014/main" id="{97306876-CD4F-4EAE-9FBC-7CE8383E2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2299"/>
              <a:ext cx="1171" cy="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16">
              <a:extLst>
                <a:ext uri="{FF2B5EF4-FFF2-40B4-BE49-F238E27FC236}">
                  <a16:creationId xmlns:a16="http://schemas.microsoft.com/office/drawing/2014/main" id="{8B02EB67-B4C9-401B-BFCD-E137A19D4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9" y="2493"/>
              <a:ext cx="420" cy="636"/>
              <a:chOff x="920" y="3239"/>
              <a:chExt cx="420" cy="636"/>
            </a:xfrm>
          </p:grpSpPr>
          <p:sp>
            <p:nvSpPr>
              <p:cNvPr id="32" name="Text Box 17">
                <a:extLst>
                  <a:ext uri="{FF2B5EF4-FFF2-40B4-BE49-F238E27FC236}">
                    <a16:creationId xmlns:a16="http://schemas.microsoft.com/office/drawing/2014/main" id="{876D6BB8-8BDE-42EB-9576-E821D3F4B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" y="3239"/>
                <a:ext cx="42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200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Fun</a:t>
                </a:r>
              </a:p>
            </p:txBody>
          </p:sp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377A5C36-7B17-44E1-BA26-E5CED8149B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" y="3702"/>
                <a:ext cx="3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즐거움</a:t>
                </a:r>
              </a:p>
            </p:txBody>
          </p:sp>
        </p:grpSp>
      </p:grpSp>
      <p:grpSp>
        <p:nvGrpSpPr>
          <p:cNvPr id="34" name="Group 29">
            <a:extLst>
              <a:ext uri="{FF2B5EF4-FFF2-40B4-BE49-F238E27FC236}">
                <a16:creationId xmlns:a16="http://schemas.microsoft.com/office/drawing/2014/main" id="{50E00041-E7D9-46E2-884F-A2C098CBE715}"/>
              </a:ext>
            </a:extLst>
          </p:cNvPr>
          <p:cNvGrpSpPr>
            <a:grpSpLocks/>
          </p:cNvGrpSpPr>
          <p:nvPr/>
        </p:nvGrpSpPr>
        <p:grpSpPr bwMode="auto">
          <a:xfrm>
            <a:off x="7556505" y="5602997"/>
            <a:ext cx="1076062" cy="1073734"/>
            <a:chOff x="4374" y="2299"/>
            <a:chExt cx="1171" cy="1171"/>
          </a:xfrm>
        </p:grpSpPr>
        <p:pic>
          <p:nvPicPr>
            <p:cNvPr id="35" name="Picture 26" descr="page7_1">
              <a:extLst>
                <a:ext uri="{FF2B5EF4-FFF2-40B4-BE49-F238E27FC236}">
                  <a16:creationId xmlns:a16="http://schemas.microsoft.com/office/drawing/2014/main" id="{CF2188EE-A5CF-4F9E-BAF3-635A6C483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2299"/>
              <a:ext cx="1171" cy="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19">
              <a:extLst>
                <a:ext uri="{FF2B5EF4-FFF2-40B4-BE49-F238E27FC236}">
                  <a16:creationId xmlns:a16="http://schemas.microsoft.com/office/drawing/2014/main" id="{156C930D-91C2-4CA8-9CF7-B6EE04DB1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7" y="2494"/>
              <a:ext cx="680" cy="764"/>
              <a:chOff x="792" y="3240"/>
              <a:chExt cx="680" cy="764"/>
            </a:xfrm>
          </p:grpSpPr>
          <p:sp>
            <p:nvSpPr>
              <p:cNvPr id="37" name="Text Box 20">
                <a:extLst>
                  <a:ext uri="{FF2B5EF4-FFF2-40B4-BE49-F238E27FC236}">
                    <a16:creationId xmlns:a16="http://schemas.microsoft.com/office/drawing/2014/main" id="{AE85121C-03F8-45F8-BCEA-CE7AA1A7C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" y="3240"/>
                <a:ext cx="680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200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Best</a:t>
                </a:r>
              </a:p>
            </p:txBody>
          </p:sp>
          <p:sp>
            <p:nvSpPr>
              <p:cNvPr id="38" name="Text Box 21">
                <a:extLst>
                  <a:ext uri="{FF2B5EF4-FFF2-40B4-BE49-F238E27FC236}">
                    <a16:creationId xmlns:a16="http://schemas.microsoft.com/office/drawing/2014/main" id="{8B504303-8836-4950-B91C-40A25786E3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3702"/>
                <a:ext cx="529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최고</a:t>
                </a:r>
              </a:p>
            </p:txBody>
          </p:sp>
        </p:grpSp>
      </p:grpSp>
      <p:pic>
        <p:nvPicPr>
          <p:cNvPr id="39" name="Picture 12" descr="page06_1">
            <a:extLst>
              <a:ext uri="{FF2B5EF4-FFF2-40B4-BE49-F238E27FC236}">
                <a16:creationId xmlns:a16="http://schemas.microsoft.com/office/drawing/2014/main" id="{02A42030-88DE-4318-84FB-E3B2F8C7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78" y="1449004"/>
            <a:ext cx="219191" cy="2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28">
            <a:extLst>
              <a:ext uri="{FF2B5EF4-FFF2-40B4-BE49-F238E27FC236}">
                <a16:creationId xmlns:a16="http://schemas.microsoft.com/office/drawing/2014/main" id="{A6A10079-3B3A-4869-B117-146F51702863}"/>
              </a:ext>
            </a:extLst>
          </p:cNvPr>
          <p:cNvGrpSpPr>
            <a:grpSpLocks/>
          </p:cNvGrpSpPr>
          <p:nvPr/>
        </p:nvGrpSpPr>
        <p:grpSpPr bwMode="auto">
          <a:xfrm>
            <a:off x="7546640" y="115708"/>
            <a:ext cx="1086169" cy="1073734"/>
            <a:chOff x="726" y="2299"/>
            <a:chExt cx="1182" cy="1171"/>
          </a:xfrm>
        </p:grpSpPr>
        <p:pic>
          <p:nvPicPr>
            <p:cNvPr id="41" name="Picture 24" descr="page7_1">
              <a:extLst>
                <a:ext uri="{FF2B5EF4-FFF2-40B4-BE49-F238E27FC236}">
                  <a16:creationId xmlns:a16="http://schemas.microsoft.com/office/drawing/2014/main" id="{9ABE47EE-247E-4453-974B-BE8A552E0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2299"/>
              <a:ext cx="1171" cy="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D1C3AB43-F5BB-4B0E-AB46-AFF8DE11D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" y="2462"/>
              <a:ext cx="1174" cy="668"/>
              <a:chOff x="537" y="3208"/>
              <a:chExt cx="1174" cy="668"/>
            </a:xfrm>
          </p:grpSpPr>
          <p:sp>
            <p:nvSpPr>
              <p:cNvPr id="43" name="Text Box 14">
                <a:extLst>
                  <a:ext uri="{FF2B5EF4-FFF2-40B4-BE49-F238E27FC236}">
                    <a16:creationId xmlns:a16="http://schemas.microsoft.com/office/drawing/2014/main" id="{C78424E0-9811-4CF0-9180-4F051F9CD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" y="3208"/>
                <a:ext cx="1174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200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Unique</a:t>
                </a:r>
              </a:p>
            </p:txBody>
          </p:sp>
          <p:sp>
            <p:nvSpPr>
              <p:cNvPr id="44" name="Text Box 15">
                <a:extLst>
                  <a:ext uri="{FF2B5EF4-FFF2-40B4-BE49-F238E27FC236}">
                    <a16:creationId xmlns:a16="http://schemas.microsoft.com/office/drawing/2014/main" id="{4A1D3516-D4E9-4781-B2F2-729463A51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" y="3702"/>
                <a:ext cx="49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</a:rPr>
                  <a:t>독보적인</a:t>
                </a:r>
              </a:p>
            </p:txBody>
          </p:sp>
        </p:grpSp>
      </p:grpSp>
      <p:pic>
        <p:nvPicPr>
          <p:cNvPr id="50" name="그림 21" descr="5.png">
            <a:extLst>
              <a:ext uri="{FF2B5EF4-FFF2-40B4-BE49-F238E27FC236}">
                <a16:creationId xmlns:a16="http://schemas.microsoft.com/office/drawing/2014/main" id="{BC082B12-0D5C-47E7-AE99-4AFD1027A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2" y="1699485"/>
            <a:ext cx="188436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그림 24" descr="4.png">
            <a:extLst>
              <a:ext uri="{FF2B5EF4-FFF2-40B4-BE49-F238E27FC236}">
                <a16:creationId xmlns:a16="http://schemas.microsoft.com/office/drawing/2014/main" id="{201AA2F2-1F27-429E-B1A0-8372E92240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02" y="3947385"/>
            <a:ext cx="3260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23" descr="3.png">
            <a:extLst>
              <a:ext uri="{FF2B5EF4-FFF2-40B4-BE49-F238E27FC236}">
                <a16:creationId xmlns:a16="http://schemas.microsoft.com/office/drawing/2014/main" id="{F333B7F1-1CE2-41F7-9890-2332ADD5C7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45" y="1669322"/>
            <a:ext cx="200025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8">
            <a:extLst>
              <a:ext uri="{FF2B5EF4-FFF2-40B4-BE49-F238E27FC236}">
                <a16:creationId xmlns:a16="http://schemas.microsoft.com/office/drawing/2014/main" id="{C4C2A2AA-1911-49D5-BB77-745FC7A6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60" y="2631947"/>
            <a:ext cx="2260566" cy="854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DEEPSTATION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용인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B0E9216B-B4E9-43AC-9FF9-186A5A07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466" y="4714284"/>
            <a:ext cx="2587012" cy="854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DEEPSTATION 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부산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예정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Text Box 18">
            <a:extLst>
              <a:ext uri="{FF2B5EF4-FFF2-40B4-BE49-F238E27FC236}">
                <a16:creationId xmlns:a16="http://schemas.microsoft.com/office/drawing/2014/main" id="{40509C7E-1073-40BC-A341-C30F452B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778" y="2588351"/>
            <a:ext cx="2779411" cy="852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DEEPSTATION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김포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2024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예정</a:t>
            </a:r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132D34C-6AF3-4D15-B366-08F8036AB676}"/>
              </a:ext>
            </a:extLst>
          </p:cNvPr>
          <p:cNvGrpSpPr/>
          <p:nvPr/>
        </p:nvGrpSpPr>
        <p:grpSpPr>
          <a:xfrm>
            <a:off x="2550786" y="714016"/>
            <a:ext cx="4235908" cy="697050"/>
            <a:chOff x="5936973" y="2420689"/>
            <a:chExt cx="3949925" cy="697050"/>
          </a:xfrm>
          <a:noFill/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351B05EF-D6ED-42B8-88C9-1F84BE09F971}"/>
                </a:ext>
              </a:extLst>
            </p:cNvPr>
            <p:cNvGrpSpPr/>
            <p:nvPr/>
          </p:nvGrpSpPr>
          <p:grpSpPr>
            <a:xfrm>
              <a:off x="6263549" y="2420689"/>
              <a:ext cx="3623349" cy="697050"/>
              <a:chOff x="5548655" y="2300919"/>
              <a:chExt cx="3623349" cy="697050"/>
            </a:xfrm>
            <a:grpFill/>
          </p:grpSpPr>
          <p:sp>
            <p:nvSpPr>
              <p:cNvPr id="59" name="Text Box 7">
                <a:extLst>
                  <a:ext uri="{FF2B5EF4-FFF2-40B4-BE49-F238E27FC236}">
                    <a16:creationId xmlns:a16="http://schemas.microsoft.com/office/drawing/2014/main" id="{4D9AC601-54DB-445A-A2DD-4A7A141282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8655" y="2300919"/>
                <a:ext cx="3623349" cy="697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 hangingPunct="1">
                  <a:lnSpc>
                    <a:spcPct val="150000"/>
                  </a:lnSpc>
                  <a:spcBef>
                    <a:spcPct val="0"/>
                  </a:spcBef>
                  <a:buNone/>
                  <a:tabLst>
                    <a:tab pos="810101" algn="l"/>
                  </a:tabLst>
                </a:pPr>
                <a:r>
                  <a:rPr lang="ko-KR" altLang="en-US" sz="1400" b="1" dirty="0">
                    <a:latin typeface="+mn-ea"/>
                    <a:ea typeface="+mn-ea"/>
                  </a:rPr>
                  <a:t>국내 최대 다이빙 산업을 통한 산업발전 도모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60" name="Text Box 7">
                <a:extLst>
                  <a:ext uri="{FF2B5EF4-FFF2-40B4-BE49-F238E27FC236}">
                    <a16:creationId xmlns:a16="http://schemas.microsoft.com/office/drawing/2014/main" id="{EFB59DCC-ADDD-4BB0-AAF2-277A28D77DE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85728" y="2674804"/>
                <a:ext cx="2625610" cy="2308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t">
                <a:spAutoFit/>
              </a:bodyPr>
              <a:lstStyle>
                <a:lvl1pPr latinLnBrk="1"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typeface="맑은 고딕"/>
                    <a:ea typeface="맑은 고딕"/>
                  </a:defRPr>
                </a:lvl9pPr>
              </a:lstStyle>
              <a:p>
                <a:pPr>
                  <a:buNone/>
                </a:pPr>
                <a:r>
                  <a:rPr lang="ko-KR" altLang="en-US" sz="9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지사 설립을 통한 사업 전국 확대 </a:t>
                </a:r>
                <a:endParaRPr lang="en-US" altLang="ko-KR" sz="9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C30B0FD4-5B9F-492F-B335-362048C8E8D5}"/>
                </a:ext>
              </a:extLst>
            </p:cNvPr>
            <p:cNvCxnSpPr>
              <a:cxnSpLocks/>
            </p:cNvCxnSpPr>
            <p:nvPr/>
          </p:nvCxnSpPr>
          <p:spPr>
            <a:xfrm>
              <a:off x="5936973" y="2551998"/>
              <a:ext cx="0" cy="441152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892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D10EDB-6CB6-45E3-AA6A-E5233B86C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187"/>
            <a:ext cx="9144000" cy="46196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499CE7C-E57F-4C52-9D8E-6256A7F5339C}"/>
              </a:ext>
            </a:extLst>
          </p:cNvPr>
          <p:cNvSpPr/>
          <p:nvPr/>
        </p:nvSpPr>
        <p:spPr>
          <a:xfrm>
            <a:off x="0" y="1119187"/>
            <a:ext cx="9143999" cy="461962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A45A4427-91BA-465A-B7AB-6923F49C40A6}"/>
              </a:ext>
            </a:extLst>
          </p:cNvPr>
          <p:cNvSpPr txBox="1">
            <a:spLocks/>
          </p:cNvSpPr>
          <p:nvPr/>
        </p:nvSpPr>
        <p:spPr>
          <a:xfrm>
            <a:off x="591248" y="1445959"/>
            <a:ext cx="7961501" cy="5386090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marL="0" indent="0" algn="l" defTabSz="685800" rtl="0" eaLnBrk="1" latinLnBrk="1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rgbClr val="3038D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모집 분야 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딥스테이션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운영팀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담당업무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강습 및 체험 프로그램 진행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운영관리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고객 및 회원 응대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수영장 시설 및 위생관리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자격조건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다이빙 강사 또는 희망자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-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동료들과 유연하고 논리적인 커뮤니케이션 가능하신 분</a:t>
            </a:r>
            <a:endParaRPr lang="ko-KR" altLang="en-US" sz="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-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고객을 진심으로 대할 수 있는 자</a:t>
            </a:r>
            <a:endParaRPr lang="ko-KR" altLang="en-US" sz="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-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열정이 충만하고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, 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배우기 위해서 물불 안 가리시는 분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성별 무관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나이 무관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우대조건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군필자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남성에 한함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)  </a:t>
            </a: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즉시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출근자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주말근무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가능자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장기근무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가능자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프리 또는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스쿠바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강사자격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라이프 가드 또는 생활체육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지도사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자격증 소지자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문서작성능력 우수자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</a:rPr>
              <a:t>   ※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</a:rPr>
              <a:t>다이빙 경력 또는 무 경험자도 채용연계형 인턴쉽으로도 채용 가능하니 얼마든지 지원 바랍니다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.</a:t>
            </a: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  </a:t>
            </a:r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D1FA9AAA-C799-48B7-8E50-0643D9837513}"/>
              </a:ext>
            </a:extLst>
          </p:cNvPr>
          <p:cNvGrpSpPr>
            <a:grpSpLocks/>
          </p:cNvGrpSpPr>
          <p:nvPr/>
        </p:nvGrpSpPr>
        <p:grpSpPr bwMode="auto">
          <a:xfrm>
            <a:off x="356256" y="189263"/>
            <a:ext cx="3144841" cy="1403350"/>
            <a:chOff x="580" y="527"/>
            <a:chExt cx="1981" cy="884"/>
          </a:xfrm>
        </p:grpSpPr>
        <p:sp>
          <p:nvSpPr>
            <p:cNvPr id="5" name="Rectangle 76">
              <a:extLst>
                <a:ext uri="{FF2B5EF4-FFF2-40B4-BE49-F238E27FC236}">
                  <a16:creationId xmlns:a16="http://schemas.microsoft.com/office/drawing/2014/main" id="{001779E8-4FC5-4A2D-8925-D7CE7E45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663"/>
              <a:ext cx="103" cy="103"/>
            </a:xfrm>
            <a:prstGeom prst="rect">
              <a:avLst/>
            </a:prstGeom>
            <a:solidFill>
              <a:srgbClr val="AE0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Text Box 77">
              <a:extLst>
                <a:ext uri="{FF2B5EF4-FFF2-40B4-BE49-F238E27FC236}">
                  <a16:creationId xmlns:a16="http://schemas.microsoft.com/office/drawing/2014/main" id="{81585400-7EEF-499F-A1E9-F2A31BADE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527"/>
              <a:ext cx="613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86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H</a:t>
              </a:r>
            </a:p>
          </p:txBody>
        </p:sp>
        <p:sp>
          <p:nvSpPr>
            <p:cNvPr id="7" name="Text Box 78">
              <a:extLst>
                <a:ext uri="{FF2B5EF4-FFF2-40B4-BE49-F238E27FC236}">
                  <a16:creationId xmlns:a16="http://schemas.microsoft.com/office/drawing/2014/main" id="{C2D37A00-5FCB-4ACA-AD90-4F3CD90AC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" y="1026"/>
              <a:ext cx="14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Uman</a:t>
              </a:r>
              <a:r>
                <a:rPr lang="en-US" altLang="ko-KR" sz="20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59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459B7C-5B30-4E9E-864E-681F7D05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23912"/>
            <a:ext cx="7391400" cy="52101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A6ABFE5-3311-43A3-8ED6-F899345C9CA3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D1FA9AAA-C799-48B7-8E50-0643D9837513}"/>
              </a:ext>
            </a:extLst>
          </p:cNvPr>
          <p:cNvGrpSpPr>
            <a:grpSpLocks/>
          </p:cNvGrpSpPr>
          <p:nvPr/>
        </p:nvGrpSpPr>
        <p:grpSpPr bwMode="auto">
          <a:xfrm>
            <a:off x="356256" y="189263"/>
            <a:ext cx="1760540" cy="1416050"/>
            <a:chOff x="580" y="527"/>
            <a:chExt cx="1109" cy="892"/>
          </a:xfrm>
        </p:grpSpPr>
        <p:sp>
          <p:nvSpPr>
            <p:cNvPr id="5" name="Rectangle 76">
              <a:extLst>
                <a:ext uri="{FF2B5EF4-FFF2-40B4-BE49-F238E27FC236}">
                  <a16:creationId xmlns:a16="http://schemas.microsoft.com/office/drawing/2014/main" id="{001779E8-4FC5-4A2D-8925-D7CE7E45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663"/>
              <a:ext cx="103" cy="103"/>
            </a:xfrm>
            <a:prstGeom prst="rect">
              <a:avLst/>
            </a:prstGeom>
            <a:solidFill>
              <a:srgbClr val="AE0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Text Box 77">
              <a:extLst>
                <a:ext uri="{FF2B5EF4-FFF2-40B4-BE49-F238E27FC236}">
                  <a16:creationId xmlns:a16="http://schemas.microsoft.com/office/drawing/2014/main" id="{81585400-7EEF-499F-A1E9-F2A31BADE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527"/>
              <a:ext cx="618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86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B</a:t>
              </a:r>
            </a:p>
          </p:txBody>
        </p:sp>
        <p:sp>
          <p:nvSpPr>
            <p:cNvPr id="7" name="Text Box 78">
              <a:extLst>
                <a:ext uri="{FF2B5EF4-FFF2-40B4-BE49-F238E27FC236}">
                  <a16:creationId xmlns:a16="http://schemas.microsoft.com/office/drawing/2014/main" id="{C2D37A00-5FCB-4ACA-AD90-4F3CD90AC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" y="1026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Enefit</a:t>
              </a:r>
              <a:endPara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endParaRPr>
            </a:p>
          </p:txBody>
        </p:sp>
      </p:grp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A45A4427-91BA-465A-B7AB-6923F49C40A6}"/>
              </a:ext>
            </a:extLst>
          </p:cNvPr>
          <p:cNvSpPr txBox="1">
            <a:spLocks/>
          </p:cNvSpPr>
          <p:nvPr/>
        </p:nvSpPr>
        <p:spPr>
          <a:xfrm>
            <a:off x="519769" y="1215824"/>
            <a:ext cx="8154448" cy="4893647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marL="0" indent="0" algn="l" defTabSz="685800" rtl="0" eaLnBrk="1" latinLnBrk="1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rgbClr val="3038D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정규직 채용자 근로조건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1. 3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개월 수습 후 정규직 전환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2.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주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40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시간 근무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주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5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일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 ※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초과근로시 수당지급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3.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급여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회사내규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+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인센티브별도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■ 교육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교육프로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그램지원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스쿠바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프리 다이빙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2.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근무 외 시간 시설 이용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■ 비전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다이빙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(free/scuba)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강사취득 및 관련분야 활동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다양한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Career Path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설계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가능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pPr lvl="0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  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강사 활동 외 본인이 관심있는 분야 인사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총무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마케팅 경영 등 본인 역량과 관심에 따른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OJT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교육 지원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pPr lvl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</a:rPr>
              <a:t>지사 설립에 따른 관리자 파견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1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04A47F-67BB-46E7-9F31-D528D6BB5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" y="0"/>
            <a:ext cx="9062357" cy="68580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E8C0CF13-566E-4CF1-B8D2-6EF6A7515A7D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26ED9357-7FC0-4377-8B5B-938F3E014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09" y="1771299"/>
            <a:ext cx="2935288" cy="1957388"/>
          </a:xfrm>
          <a:prstGeom prst="ellipse">
            <a:avLst/>
          </a:prstGeom>
          <a:noFill/>
          <a:ln w="82550" algn="ctr">
            <a:solidFill>
              <a:srgbClr val="98A0B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6A9ABA05-C5C0-405F-B168-FC4055DDE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09" y="1801462"/>
            <a:ext cx="712788" cy="712787"/>
          </a:xfrm>
          <a:prstGeom prst="ellipse">
            <a:avLst/>
          </a:prstGeom>
          <a:solidFill>
            <a:srgbClr val="E41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Picture 10" descr="5">
            <a:extLst>
              <a:ext uri="{FF2B5EF4-FFF2-40B4-BE49-F238E27FC236}">
                <a16:creationId xmlns:a16="http://schemas.microsoft.com/office/drawing/2014/main" id="{343B5128-320D-46AE-BD2A-306C8E1B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09" y="2366612"/>
            <a:ext cx="390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5">
            <a:extLst>
              <a:ext uri="{FF2B5EF4-FFF2-40B4-BE49-F238E27FC236}">
                <a16:creationId xmlns:a16="http://schemas.microsoft.com/office/drawing/2014/main" id="{CA9EF9FF-1506-4C85-97D0-F539C588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709" y="1771299"/>
            <a:ext cx="2935288" cy="1957388"/>
          </a:xfrm>
          <a:prstGeom prst="ellipse">
            <a:avLst/>
          </a:prstGeom>
          <a:noFill/>
          <a:ln w="82550" algn="ctr">
            <a:solidFill>
              <a:srgbClr val="98A0B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A9023058-5B97-48CE-945C-E28DDEEE0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709" y="1777649"/>
            <a:ext cx="712788" cy="712788"/>
          </a:xfrm>
          <a:prstGeom prst="ellipse">
            <a:avLst/>
          </a:prstGeom>
          <a:solidFill>
            <a:srgbClr val="E41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9" name="Picture 17" descr="5">
            <a:extLst>
              <a:ext uri="{FF2B5EF4-FFF2-40B4-BE49-F238E27FC236}">
                <a16:creationId xmlns:a16="http://schemas.microsoft.com/office/drawing/2014/main" id="{9E540B8F-04B4-422F-8C0A-2799E949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09" y="2366612"/>
            <a:ext cx="390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0">
            <a:extLst>
              <a:ext uri="{FF2B5EF4-FFF2-40B4-BE49-F238E27FC236}">
                <a16:creationId xmlns:a16="http://schemas.microsoft.com/office/drawing/2014/main" id="{1EC8FAB8-B3B4-4BE2-8ABF-77F17760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647" y="3919187"/>
            <a:ext cx="2935287" cy="1957387"/>
          </a:xfrm>
          <a:prstGeom prst="ellipse">
            <a:avLst/>
          </a:prstGeom>
          <a:noFill/>
          <a:ln w="82550" algn="ctr">
            <a:solidFill>
              <a:srgbClr val="98A0B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1E66B9F9-16FD-42C2-BA5F-9E520B90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647" y="3925537"/>
            <a:ext cx="712787" cy="712787"/>
          </a:xfrm>
          <a:prstGeom prst="ellipse">
            <a:avLst/>
          </a:prstGeom>
          <a:solidFill>
            <a:srgbClr val="E41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61BB0617-667A-47C2-B890-27A5D3441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397" y="3919187"/>
            <a:ext cx="2935287" cy="1957387"/>
          </a:xfrm>
          <a:prstGeom prst="ellipse">
            <a:avLst/>
          </a:prstGeom>
          <a:noFill/>
          <a:ln w="82550" algn="ctr">
            <a:solidFill>
              <a:srgbClr val="98A0B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12AE29AA-8087-4556-A4C4-58CC6566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397" y="3925537"/>
            <a:ext cx="712787" cy="712787"/>
          </a:xfrm>
          <a:prstGeom prst="ellipse">
            <a:avLst/>
          </a:prstGeom>
          <a:solidFill>
            <a:srgbClr val="E41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/>
            <a:endParaRPr lang="ko-KR" altLang="en-US" sz="1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8DA1EC0B-573F-4121-8BB1-145625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97" y="2193574"/>
            <a:ext cx="2628900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서류심사</a:t>
            </a:r>
          </a:p>
          <a:p>
            <a:pPr eaLnBrk="1" hangingPunct="1">
              <a:lnSpc>
                <a:spcPct val="120000"/>
              </a:lnSpc>
            </a:pPr>
            <a:endParaRPr lang="ko-KR" altLang="en-US" sz="1100" b="1" dirty="0">
              <a:solidFill>
                <a:srgbClr val="E41B2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현재 거주지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이사가능성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학력 및 전공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졸업년도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경력사항 조회 및 퇴사사유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자기소개서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지원동기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BE7839E3-A8BF-409C-B845-24170807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697" y="2112612"/>
            <a:ext cx="2628900" cy="1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 면접</a:t>
            </a:r>
            <a:r>
              <a:rPr lang="en-US" altLang="ko-KR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실무자 면접</a:t>
            </a:r>
            <a:r>
              <a:rPr lang="en-US" altLang="ko-KR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z="1100" dirty="0">
              <a:solidFill>
                <a:srgbClr val="E41B2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표정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인상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음성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건강 상태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태도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판단력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이해력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적극성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성실성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테스트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취미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특기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병역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신용상태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희망 연봉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15ED564B-64C9-41F1-BE65-C97F2739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634" y="4260499"/>
            <a:ext cx="2628900" cy="1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 면접</a:t>
            </a:r>
            <a:r>
              <a:rPr lang="en-US" altLang="ko-KR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임원 면접</a:t>
            </a:r>
            <a:r>
              <a:rPr lang="en-US" altLang="ko-KR" sz="1100" b="1" dirty="0">
                <a:solidFill>
                  <a:srgbClr val="E41B2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z="1100" dirty="0">
              <a:solidFill>
                <a:srgbClr val="E41B2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회사에 대한 관심도 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유머와 위트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지원동기와 자신의 포부</a:t>
            </a:r>
          </a:p>
          <a:p>
            <a:pPr eaLnBrk="1" hangingPunct="1">
              <a:lnSpc>
                <a:spcPct val="120000"/>
              </a:lnSpc>
            </a:pPr>
            <a:endParaRPr lang="ko-KR" altLang="en-US" sz="900" dirty="0">
              <a:solidFill>
                <a:srgbClr val="646A76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E4AB0D52-F44A-4F7E-A75C-83A408360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384" y="4343049"/>
            <a:ext cx="26289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11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OJP </a:t>
            </a:r>
            <a:r>
              <a:rPr lang="ko-KR" altLang="en-US" sz="11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및 교육실시</a:t>
            </a:r>
          </a:p>
          <a:p>
            <a:pPr eaLnBrk="1" hangingPunct="1">
              <a:lnSpc>
                <a:spcPct val="120000"/>
              </a:lnSpc>
            </a:pPr>
            <a:endParaRPr lang="ko-KR" altLang="en-US" sz="1100" dirty="0">
              <a:solidFill>
                <a:srgbClr val="E41B2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직장인 기본 예절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사규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근무수칙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브랜드와 직무에 대한 정확한 이해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CS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기본예절 및 고객 클레임 교육</a:t>
            </a:r>
          </a:p>
          <a:p>
            <a:pPr eaLnBrk="1" hangingPunct="1">
              <a:lnSpc>
                <a:spcPct val="120000"/>
              </a:lnSpc>
              <a:buFont typeface="돋움" panose="020B0600000101010101" pitchFamily="50" charset="-127"/>
              <a:buChar char="-"/>
            </a:pP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향후 진료 및 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Vision 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설계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1A75818C-2B23-40DD-86C5-9E44EBF4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522" y="4012849"/>
            <a:ext cx="371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3500"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3</a:t>
            </a: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4D695C79-D913-470E-AE2D-42F15B5C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947" y="1864962"/>
            <a:ext cx="371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3500"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2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3561C8FB-0820-4BA1-A395-E9052E954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272" y="4012849"/>
            <a:ext cx="371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3500"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4</a:t>
            </a: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8A592A7A-0817-4551-9B3E-E95997B0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84" y="1888774"/>
            <a:ext cx="371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3500"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1</a:t>
            </a:r>
          </a:p>
        </p:txBody>
      </p:sp>
      <p:pic>
        <p:nvPicPr>
          <p:cNvPr id="22" name="Picture 32" descr="12_도형">
            <a:extLst>
              <a:ext uri="{FF2B5EF4-FFF2-40B4-BE49-F238E27FC236}">
                <a16:creationId xmlns:a16="http://schemas.microsoft.com/office/drawing/2014/main" id="{E03107A7-2A9E-4FC9-9D1D-F31E8356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59" y="2366612"/>
            <a:ext cx="396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3" descr="12_도형">
            <a:extLst>
              <a:ext uri="{FF2B5EF4-FFF2-40B4-BE49-F238E27FC236}">
                <a16:creationId xmlns:a16="http://schemas.microsoft.com/office/drawing/2014/main" id="{B081C5DA-85DA-4F5E-A563-D4672DDD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59" y="2366612"/>
            <a:ext cx="396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 descr="12_도형">
            <a:extLst>
              <a:ext uri="{FF2B5EF4-FFF2-40B4-BE49-F238E27FC236}">
                <a16:creationId xmlns:a16="http://schemas.microsoft.com/office/drawing/2014/main" id="{B01A49A8-57C0-4662-8BE7-5AFF2C9D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47" y="4514499"/>
            <a:ext cx="396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75">
            <a:extLst>
              <a:ext uri="{FF2B5EF4-FFF2-40B4-BE49-F238E27FC236}">
                <a16:creationId xmlns:a16="http://schemas.microsoft.com/office/drawing/2014/main" id="{25D1558C-555E-448F-AF70-7230DFDEF69C}"/>
              </a:ext>
            </a:extLst>
          </p:cNvPr>
          <p:cNvGrpSpPr>
            <a:grpSpLocks/>
          </p:cNvGrpSpPr>
          <p:nvPr/>
        </p:nvGrpSpPr>
        <p:grpSpPr bwMode="auto">
          <a:xfrm>
            <a:off x="356256" y="189263"/>
            <a:ext cx="3511554" cy="1416050"/>
            <a:chOff x="580" y="527"/>
            <a:chExt cx="2212" cy="892"/>
          </a:xfrm>
        </p:grpSpPr>
        <p:sp>
          <p:nvSpPr>
            <p:cNvPr id="32" name="Rectangle 76">
              <a:extLst>
                <a:ext uri="{FF2B5EF4-FFF2-40B4-BE49-F238E27FC236}">
                  <a16:creationId xmlns:a16="http://schemas.microsoft.com/office/drawing/2014/main" id="{7741C99D-2229-4CCE-8714-8FDE3FD6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663"/>
              <a:ext cx="103" cy="103"/>
            </a:xfrm>
            <a:prstGeom prst="rect">
              <a:avLst/>
            </a:prstGeom>
            <a:solidFill>
              <a:srgbClr val="AE0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Text Box 77">
              <a:extLst>
                <a:ext uri="{FF2B5EF4-FFF2-40B4-BE49-F238E27FC236}">
                  <a16:creationId xmlns:a16="http://schemas.microsoft.com/office/drawing/2014/main" id="{3F269ABA-0D17-4F72-83E4-6E34F473B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527"/>
              <a:ext cx="618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86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R</a:t>
              </a:r>
            </a:p>
          </p:txBody>
        </p:sp>
        <p:sp>
          <p:nvSpPr>
            <p:cNvPr id="34" name="Text Box 78">
              <a:extLst>
                <a:ext uri="{FF2B5EF4-FFF2-40B4-BE49-F238E27FC236}">
                  <a16:creationId xmlns:a16="http://schemas.microsoft.com/office/drawing/2014/main" id="{A2C20DC9-075A-4F28-A0F2-BD955D33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" y="1026"/>
              <a:ext cx="16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Ecruitment</a:t>
              </a:r>
              <a:r>
                <a:rPr lang="en-US" altLang="ko-KR" sz="2000" b="1" dirty="0">
                  <a:solidFill>
                    <a:srgbClr val="000000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 process</a:t>
              </a:r>
            </a:p>
          </p:txBody>
        </p:sp>
      </p:grpSp>
      <p:sp>
        <p:nvSpPr>
          <p:cNvPr id="29" name="텍스트 개체 틀 1">
            <a:extLst>
              <a:ext uri="{FF2B5EF4-FFF2-40B4-BE49-F238E27FC236}">
                <a16:creationId xmlns:a16="http://schemas.microsoft.com/office/drawing/2014/main" id="{8C6C5D33-DA19-43EF-8F20-C5756B5EFE7C}"/>
              </a:ext>
            </a:extLst>
          </p:cNvPr>
          <p:cNvSpPr txBox="1">
            <a:spLocks/>
          </p:cNvSpPr>
          <p:nvPr/>
        </p:nvSpPr>
        <p:spPr>
          <a:xfrm>
            <a:off x="671633" y="5876857"/>
            <a:ext cx="7474939" cy="923330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marL="0" indent="0" algn="l" defTabSz="685800" rtl="0" eaLnBrk="1" latinLnBrk="1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rgbClr val="3038D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접수처 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잡코리아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사람인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딥스테이션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’ 검색 → 모집요강 확인후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운영팀 또는 채용연계형 인턴쉽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지원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담  당  자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신 동 해 차장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문의 전화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딥스테이션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1544-9766</a:t>
            </a:r>
          </a:p>
        </p:txBody>
      </p:sp>
    </p:spTree>
    <p:extLst>
      <p:ext uri="{BB962C8B-B14F-4D97-AF65-F5344CB8AC3E}">
        <p14:creationId xmlns:p14="http://schemas.microsoft.com/office/powerpoint/2010/main" val="127607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75782</TotalTime>
  <Words>585</Words>
  <Application>Microsoft Office PowerPoint</Application>
  <PresentationFormat>화면 슬라이드 쇼(4:3)</PresentationFormat>
  <Paragraphs>149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파워포인트배경(파란물감)</dc:title>
  <dc:subject/>
  <dc:creator>㈜비즈폼</dc:creator>
  <cp:keywords/>
  <dc:description>무단 복제 배포시 법적 불이익을 받을 수 있습니다.</dc:description>
  <cp:lastModifiedBy>na</cp:lastModifiedBy>
  <cp:revision>2088</cp:revision>
  <cp:lastPrinted>2022-08-01T03:40:25Z</cp:lastPrinted>
  <dcterms:created xsi:type="dcterms:W3CDTF">2013-12-05T04:50:26Z</dcterms:created>
  <dcterms:modified xsi:type="dcterms:W3CDTF">2022-08-01T03:45:05Z</dcterms:modified>
  <cp:category>본 문서의 저작권은 비즈폼에 있습니다.</cp:category>
  <cp:contentStatus/>
</cp:coreProperties>
</file>