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906000" type="A4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924" autoAdjust="0"/>
    <p:restoredTop sz="94660"/>
  </p:normalViewPr>
  <p:slideViewPr>
    <p:cSldViewPr>
      <p:cViewPr>
        <p:scale>
          <a:sx n="125" d="100"/>
          <a:sy n="125" d="100"/>
        </p:scale>
        <p:origin x="816" y="-3341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2DF7-8A44-4DDE-BFE0-4DB5F3DD4821}" type="datetimeFigureOut">
              <a:rPr lang="ko-KR" altLang="en-US" smtClean="0"/>
              <a:pPr/>
              <a:t>2022-08-05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3DB53-5DB3-4856-8BA9-160E16CCA5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sa@k-mec.co.kr" TargetMode="External"/><Relationship Id="rId2" Type="http://schemas.openxmlformats.org/officeDocument/2006/relationships/hyperlink" Target="http://www.mitsubishielevator.co.k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6B6922BE-ACCA-41A3-A917-AC3F332D1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36829"/>
              </p:ext>
            </p:extLst>
          </p:nvPr>
        </p:nvGraphicFramePr>
        <p:xfrm>
          <a:off x="0" y="-1"/>
          <a:ext cx="6863481" cy="163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" name="Image" r:id="rId3" imgW="33866640" imgH="8139600" progId="Photoshop.Image.13">
                  <p:embed/>
                </p:oleObj>
              </mc:Choice>
              <mc:Fallback>
                <p:oleObj name="Image" r:id="rId3" imgW="33866640" imgH="8139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6863481" cy="1639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3408" y="2422450"/>
            <a:ext cx="2609528" cy="2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100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+mn-ea"/>
                <a:cs typeface="굴림" pitchFamily="50" charset="-127"/>
              </a:rPr>
              <a:t>1. </a:t>
            </a:r>
            <a:r>
              <a:rPr kumimoji="1" lang="ko-KR" sz="1100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+mn-ea"/>
                <a:cs typeface="굴림" pitchFamily="50" charset="-127"/>
              </a:rPr>
              <a:t>모집부문</a:t>
            </a:r>
            <a:endParaRPr kumimoji="1" lang="en-US" altLang="ko-KR" sz="1100" b="1" i="0" u="none" strike="noStrike" cap="none" normalizeH="0" baseline="0" dirty="0">
              <a:ln>
                <a:noFill/>
              </a:ln>
              <a:solidFill>
                <a:srgbClr val="464646"/>
              </a:solidFill>
              <a:effectLst/>
              <a:latin typeface="+mn-ea"/>
              <a:cs typeface="굴림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68974"/>
              </p:ext>
            </p:extLst>
          </p:nvPr>
        </p:nvGraphicFramePr>
        <p:xfrm>
          <a:off x="0" y="1424608"/>
          <a:ext cx="6858000" cy="828136"/>
        </p:xfrm>
        <a:graphic>
          <a:graphicData uri="http://schemas.openxmlformats.org/drawingml/2006/table">
            <a:tbl>
              <a:tblPr/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81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u="sng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ea"/>
                          <a:ea typeface="+mn-ea"/>
                        </a:rPr>
                        <a:t>한국미쓰비시엘리베이터</a:t>
                      </a:r>
                      <a:r>
                        <a:rPr lang="ko-KR" altLang="en-US" sz="2000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2000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lang="ko-KR" altLang="en-US" sz="2000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ea"/>
                          <a:ea typeface="+mn-ea"/>
                        </a:rPr>
                        <a:t>년 하반기</a:t>
                      </a:r>
                      <a:r>
                        <a:rPr lang="ko-KR" altLang="en-US" sz="2000" b="1" u="sng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ea"/>
                          <a:ea typeface="+mn-ea"/>
                        </a:rPr>
                        <a:t> 공개</a:t>
                      </a:r>
                      <a:r>
                        <a:rPr lang="ko-KR" altLang="en-US" sz="2000" b="1" u="sng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ea"/>
                          <a:ea typeface="+mn-ea"/>
                        </a:rPr>
                        <a:t>채용</a:t>
                      </a:r>
                      <a:endParaRPr lang="en-US" altLang="ko-KR" sz="2000" b="1" u="sng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51758" marR="51758" marT="25879" marB="258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063388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당사는 전세계 </a:t>
            </a:r>
            <a:r>
              <a:rPr kumimoji="1" lang="ko-KR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약 </a:t>
            </a:r>
            <a:r>
              <a:rPr kumimoji="1" lang="ko-KR" alt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90</a:t>
            </a:r>
            <a:r>
              <a:rPr kumimoji="1" 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개국에 현지법인 및 지사를 운영하고 있는 일본 </a:t>
            </a:r>
            <a:r>
              <a:rPr kumimoji="1" lang="ko-KR" sz="8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미쓰비시전기㈜의</a:t>
            </a:r>
            <a:r>
              <a:rPr kumimoji="1" 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 엘리베이터와 에스컬레이터를 </a:t>
            </a:r>
            <a:endParaRPr kumimoji="1" lang="en-US" altLang="ko-KR" sz="8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한국 내에서 제조</a:t>
            </a:r>
            <a:r>
              <a:rPr kumimoji="1" lang="ko-KR" alt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·</a:t>
            </a:r>
            <a:r>
              <a:rPr kumimoji="1" 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공급하는 한국 법인으로서</a:t>
            </a:r>
            <a:r>
              <a:rPr kumimoji="1" lang="ko-KR" alt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, </a:t>
            </a:r>
            <a:r>
              <a:rPr kumimoji="1" 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세계 최고의 기술력을 바탕으로 세계 엘리베이터 산업을</a:t>
            </a:r>
            <a:r>
              <a:rPr kumimoji="1" lang="en-US" alt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 </a:t>
            </a:r>
            <a:r>
              <a:rPr kumimoji="1" 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이끌어가고 있습니다</a:t>
            </a:r>
            <a:r>
              <a:rPr kumimoji="1" lang="ko-KR" alt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. </a:t>
            </a:r>
            <a:endParaRPr kumimoji="1" lang="en-US" altLang="ko-KR" sz="800" b="0" i="0" u="none" strike="noStrike" cap="none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신입 및 경력 직원을 다음과 같이 채용하고자 하오니 유능한 인재들의 많은 지원 바랍니다</a:t>
            </a:r>
            <a:r>
              <a:rPr kumimoji="1" lang="ko-KR" altLang="ko-KR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ea"/>
                <a:cs typeface="굴림" pitchFamily="50" charset="-127"/>
              </a:rPr>
              <a:t>.</a:t>
            </a:r>
          </a:p>
        </p:txBody>
      </p:sp>
      <p:pic>
        <p:nvPicPr>
          <p:cNvPr id="21" name="그림 20" descr="로고A.png">
            <a:extLst>
              <a:ext uri="{FF2B5EF4-FFF2-40B4-BE49-F238E27FC236}">
                <a16:creationId xmlns:a16="http://schemas.microsoft.com/office/drawing/2014/main" id="{5EF79CF8-AFE3-4C19-824D-5C5A795C70B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131930"/>
            <a:ext cx="803151" cy="47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7C3FB8D8-8804-4EBB-9259-4B5867546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98220"/>
              </p:ext>
            </p:extLst>
          </p:nvPr>
        </p:nvGraphicFramePr>
        <p:xfrm>
          <a:off x="342900" y="2675992"/>
          <a:ext cx="6182444" cy="7056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직종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  <a:p>
                      <a:pPr algn="ctr" rtl="0" fontAlgn="ctr"/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고용형태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en-US" altLang="ko-KR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모집분야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학력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수행업무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우대사항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>
                          <a:effectLst/>
                          <a:latin typeface="맑은 고딕 (본문)"/>
                        </a:rPr>
                        <a:t>근무지</a:t>
                      </a:r>
                      <a:endParaRPr lang="ko-KR" altLang="en-US" sz="600" b="1" i="0" u="none" strike="noStrike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모집인원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비고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사무직</a:t>
                      </a:r>
                      <a:br>
                        <a:rPr lang="ko-KR" altLang="en-US" sz="600" u="none" strike="noStrike" dirty="0">
                          <a:effectLst/>
                          <a:latin typeface="맑은 고딕 (본문)"/>
                        </a:rPr>
                      </a:b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정규직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원가관리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신입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맑은 고딕" panose="020B0503020000020004" pitchFamily="50" charset="-127"/>
                        </a:rPr>
                        <a:t>학사이상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원가관리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+mn-ea"/>
                          <a:cs typeface="+mn-cs"/>
                        </a:rPr>
                        <a:t>회계 전공자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인천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송도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8526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사무직</a:t>
                      </a:r>
                      <a:br>
                        <a:rPr lang="ko-KR" altLang="en-US" sz="600" u="none" strike="noStrike" dirty="0">
                          <a:effectLst/>
                          <a:latin typeface="맑은 고딕 (본문)"/>
                        </a:rPr>
                      </a:b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정규직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법무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신입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맑은 고딕" panose="020B0503020000020004" pitchFamily="50" charset="-127"/>
                        </a:rPr>
                        <a:t>학사이상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법률검토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지적재산관리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일본어 </a:t>
                      </a:r>
                      <a:r>
                        <a:rPr lang="ko-KR" altLang="en-US" sz="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인천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송도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신규영업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신입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맑은 고딕" panose="020B0503020000020004" pitchFamily="50" charset="-127"/>
                        </a:rPr>
                        <a:t>학사이상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승강기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 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신규영업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관련업종 근무 경력자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운전면허 보유자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커뮤니케이션 스킬 및 리더십 보유자</a:t>
                      </a:r>
                      <a:endParaRPr lang="en-US" altLang="ko-KR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-OA 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활용 우수자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충청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대전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u="none" strike="noStrike" dirty="0">
                        <a:effectLst/>
                        <a:latin typeface="맑은 고딕 (본문)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9499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경북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대구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632504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MOD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영업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(5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년 이상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맑은 고딕" panose="020B0503020000020004" pitchFamily="50" charset="-127"/>
                        </a:rPr>
                        <a:t>학사이상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승강기 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MOD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영업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-MOD(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교체공사</a:t>
                      </a: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영업 경력자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운전면허 보유자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커뮤니케이션 스킬 및 리더십 보유자</a:t>
                      </a:r>
                      <a:endParaRPr lang="en-US" altLang="ko-KR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-OA 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활용 우수자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여의도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기계개발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(2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년 이상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+mn-ea"/>
                        </a:rPr>
                        <a:t>학사이상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승강기 기계 및 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System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 개발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공학계열</a:t>
                      </a: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기계</a:t>
                      </a: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전공</a:t>
                      </a:r>
                      <a:endParaRPr lang="ko-KR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관련업종 근무 경력자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일본어 </a:t>
                      </a:r>
                      <a:r>
                        <a:rPr lang="ko-KR" altLang="en-US" sz="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인천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송도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9145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구매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기획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(12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년 이상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+mn-ea"/>
                        </a:rPr>
                        <a:t>학사이상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구매기획 및 전략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, 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조달관리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관련업종 근무 경력자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팀장급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관리직 유경험자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일본어 </a:t>
                      </a:r>
                      <a:r>
                        <a:rPr lang="ko-KR" altLang="en-US" sz="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>
                          <a:effectLst/>
                          <a:latin typeface="맑은 고딕 (본문)"/>
                        </a:rPr>
                        <a:t>인천</a:t>
                      </a:r>
                      <a:r>
                        <a:rPr lang="en-US" altLang="ko-KR" sz="600" u="none" strike="noStrike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>
                          <a:effectLst/>
                          <a:latin typeface="맑은 고딕 (본문)"/>
                        </a:rPr>
                        <a:t>송도</a:t>
                      </a:r>
                      <a:r>
                        <a:rPr lang="en-US" altLang="ko-KR" sz="600" u="none" strike="noStrike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3344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구매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조달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(5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년 이상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+mn-ea"/>
                        </a:rPr>
                        <a:t>학사이상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구매조달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 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및 외주관리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관련업종 근무 경력자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일본어 </a:t>
                      </a:r>
                      <a:r>
                        <a:rPr lang="ko-KR" altLang="en-US" sz="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인천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송도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6749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공정관리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신입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+mn-ea"/>
                        </a:rPr>
                        <a:t>학사이상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설치공정 및 협력사 관리</a:t>
                      </a:r>
                      <a:endParaRPr lang="ko-KR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공학계열</a:t>
                      </a: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기계</a:t>
                      </a: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설비</a:t>
                      </a: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전공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관련업종 근무 경력자</a:t>
                      </a:r>
                      <a:endParaRPr lang="ko-KR" alt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본어 </a:t>
                      </a:r>
                      <a:r>
                        <a:rPr lang="ko-KR" altLang="en-US" sz="600" u="none" strike="noStrike" dirty="0" err="1">
                          <a:effectLst/>
                          <a:latin typeface="+mn-ea"/>
                          <a:ea typeface="+mn-ea"/>
                        </a:rPr>
                        <a:t>가능자</a:t>
                      </a:r>
                      <a:endParaRPr lang="ko-KR" alt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여의도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4492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보수지원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효율화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(3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년 이상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+mn-ea"/>
                        </a:rPr>
                        <a:t>학사이상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서비스업무 </a:t>
                      </a: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Process 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개발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-BOM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DATA 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구성 및 활용</a:t>
                      </a:r>
                      <a:endParaRPr lang="ko-KR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승강기 설계</a:t>
                      </a: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구매자재 근무 경력자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일본어 </a:t>
                      </a:r>
                      <a:r>
                        <a:rPr lang="ko-KR" altLang="en-US" sz="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가능자</a:t>
                      </a:r>
                      <a:endParaRPr lang="ko-KR" alt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여의도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588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보수영업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신입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+mn-ea"/>
                        </a:rPr>
                        <a:t>학사이상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승강기 보수영업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고객현장 및 매출관리</a:t>
                      </a:r>
                      <a:endParaRPr lang="ko-KR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관련업종 경력자</a:t>
                      </a:r>
                      <a:endParaRPr lang="en-US" altLang="ko-KR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</a:t>
                      </a:r>
                      <a:r>
                        <a:rPr lang="en-US" altLang="ko-KR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상경계열 전공자</a:t>
                      </a:r>
                      <a:endParaRPr lang="en-US" altLang="ko-KR" sz="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승강기 관련 자격증 소지자</a:t>
                      </a:r>
                      <a:endParaRPr lang="ko-KR" alt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충청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대전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u="none" strike="noStrike" dirty="0">
                        <a:effectLst/>
                        <a:latin typeface="맑은 고딕 (본문)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78995"/>
                  </a:ext>
                </a:extLst>
              </a:tr>
              <a:tr h="43200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기술직</a:t>
                      </a:r>
                      <a:br>
                        <a:rPr lang="ko-KR" altLang="en-US" sz="600" u="none" strike="noStrike" dirty="0">
                          <a:effectLst/>
                          <a:latin typeface="맑은 고딕 (본문)"/>
                        </a:rPr>
                      </a:b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계약직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생산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기계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신입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고졸이상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승강기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 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기계부품 조립 및 생산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기계 관련 전공자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인천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송도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계약직 평가를 통해 정규직 전환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68680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생산</a:t>
                      </a:r>
                      <a:endParaRPr lang="en-US" altLang="ko-KR" sz="600" u="none" strike="noStrike" dirty="0">
                        <a:effectLst/>
                        <a:latin typeface="맑은 고딕 (본문)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전기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신입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고졸이상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승강기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 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전기부품 조립 및 생산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전기 관련 전공자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인천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송도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계약직 평가를 통해 정규직 전환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871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>
                          <a:effectLst/>
                          <a:latin typeface="맑은 고딕 (본문)"/>
                        </a:rPr>
                        <a:t>자재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신입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+mn-ea"/>
                        </a:rPr>
                        <a:t>전문학사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 (본문)"/>
                          <a:ea typeface="+mn-ea"/>
                        </a:rPr>
                        <a:t>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자재 입출고 및 창고관리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기계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전기 관련 전공자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인천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송도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계약직 평가를 통해 정규직 전환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3527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설치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신입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고졸이상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승강기 설치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기계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전기 관련 전공자</a:t>
                      </a:r>
                      <a:b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승강기기능사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자체검사자</a:t>
                      </a:r>
                      <a:b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승강기 설치 경력자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여의도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계약직 평가를 통해 정규직 전환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8432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보수점검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신입</a:t>
                      </a: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경력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고졸이상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승강기 점검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기계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전기 관련 전공자</a:t>
                      </a:r>
                      <a:b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승강기기능사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자체검사자</a:t>
                      </a:r>
                      <a:b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승강기 유지보수 경력자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서울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600" u="none" strike="noStrike" dirty="0">
                          <a:effectLst/>
                          <a:latin typeface="맑은 고딕 (본문)"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  <a:latin typeface="맑은 고딕 (본문)"/>
                        </a:rPr>
                        <a:t>명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+mn-ea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계약직 평가를 통해 정규직 전환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맑은 고딕" panose="020B0503020000020004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01585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경기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인천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평택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15659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충청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대전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89023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경남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부산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  <a:latin typeface="+mn-ea"/>
                          <a:ea typeface="+mn-ea"/>
                        </a:rPr>
                        <a:t>창원</a:t>
                      </a:r>
                      <a:r>
                        <a:rPr lang="en-US" altLang="ko-KR" sz="6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 (본문)"/>
                        <a:ea typeface="돋움" panose="020B0600000101010101" pitchFamily="50" charset="-127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73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3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648" y="1915577"/>
            <a:ext cx="6858000" cy="793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464646"/>
                </a:solidFill>
                <a:latin typeface="+mn-ea"/>
                <a:cs typeface="굴림" pitchFamily="50" charset="-127"/>
              </a:rPr>
              <a:t>4</a:t>
            </a:r>
            <a:r>
              <a:rPr kumimoji="1" lang="ko-KR" altLang="ko-KR" sz="1100" b="1" dirty="0">
                <a:solidFill>
                  <a:srgbClr val="464646"/>
                </a:solidFill>
                <a:latin typeface="+mn-ea"/>
                <a:cs typeface="굴림" pitchFamily="50" charset="-127"/>
              </a:rPr>
              <a:t>. 지원서 접수</a:t>
            </a:r>
            <a:endParaRPr kumimoji="1" lang="en-US" altLang="ko-KR" sz="1100" b="1" dirty="0">
              <a:solidFill>
                <a:srgbClr val="464646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(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1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접수기간 : </a:t>
            </a:r>
            <a:r>
              <a:rPr kumimoji="1" lang="ko-KR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20</a:t>
            </a:r>
            <a:r>
              <a:rPr kumimoji="1" lang="en-US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22</a:t>
            </a:r>
            <a:r>
              <a:rPr kumimoji="1" lang="ko-KR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. </a:t>
            </a:r>
            <a:r>
              <a:rPr kumimoji="1" lang="en-US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8</a:t>
            </a:r>
            <a:r>
              <a:rPr kumimoji="1" lang="ko-KR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. </a:t>
            </a:r>
            <a:r>
              <a:rPr kumimoji="1" lang="en-US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4</a:t>
            </a:r>
            <a:r>
              <a:rPr kumimoji="1" lang="ko-KR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(</a:t>
            </a:r>
            <a:r>
              <a:rPr kumimoji="1" lang="ko-KR" altLang="en-US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목</a:t>
            </a:r>
            <a:r>
              <a:rPr kumimoji="1" lang="ko-KR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 ~ </a:t>
            </a:r>
            <a:r>
              <a:rPr kumimoji="1" lang="en-US" altLang="ko-KR" sz="1000" b="1" dirty="0">
                <a:solidFill>
                  <a:srgbClr val="CC0000"/>
                </a:solidFill>
                <a:latin typeface="+mn-ea"/>
                <a:cs typeface="굴림" pitchFamily="50" charset="-127"/>
              </a:rPr>
              <a:t>8. 23</a:t>
            </a:r>
            <a:r>
              <a:rPr kumimoji="1" lang="ko-KR" altLang="ko-KR" sz="1000" b="1" dirty="0">
                <a:solidFill>
                  <a:srgbClr val="CC0000"/>
                </a:solidFill>
                <a:latin typeface="+mn-ea"/>
                <a:cs typeface="굴림" pitchFamily="50" charset="-127"/>
              </a:rPr>
              <a:t>(</a:t>
            </a:r>
            <a:r>
              <a:rPr kumimoji="1" lang="ko-KR" altLang="en-US" sz="1000" b="1" dirty="0">
                <a:solidFill>
                  <a:srgbClr val="CC0000"/>
                </a:solidFill>
                <a:latin typeface="+mn-ea"/>
                <a:cs typeface="굴림" pitchFamily="50" charset="-127"/>
              </a:rPr>
              <a:t>화</a:t>
            </a:r>
            <a:r>
              <a:rPr kumimoji="1" lang="ko-KR" altLang="ko-KR" sz="1000" b="1" dirty="0">
                <a:solidFill>
                  <a:srgbClr val="CC0000"/>
                </a:solidFill>
                <a:latin typeface="+mn-ea"/>
                <a:cs typeface="굴림" pitchFamily="50" charset="-127"/>
              </a:rPr>
              <a:t>)</a:t>
            </a:r>
            <a:r>
              <a:rPr kumimoji="1" lang="en-US" altLang="ko-KR" sz="1000" b="1" dirty="0">
                <a:solidFill>
                  <a:srgbClr val="CC0000"/>
                </a:solidFill>
                <a:latin typeface="+mn-ea"/>
                <a:cs typeface="굴림" pitchFamily="50" charset="-127"/>
              </a:rPr>
              <a:t> 14</a:t>
            </a:r>
            <a:r>
              <a:rPr kumimoji="1" lang="ko-KR" altLang="en-US" sz="1000" b="1" dirty="0">
                <a:solidFill>
                  <a:srgbClr val="CC0000"/>
                </a:solidFill>
                <a:latin typeface="+mn-ea"/>
                <a:cs typeface="굴림" pitchFamily="50" charset="-127"/>
              </a:rPr>
              <a:t>시限</a:t>
            </a:r>
            <a:endParaRPr kumimoji="1" lang="ko-KR" altLang="ko-KR" sz="1000" dirty="0">
              <a:solidFill>
                <a:srgbClr val="CC0000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(2)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면접일시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: </a:t>
            </a:r>
            <a:r>
              <a:rPr kumimoji="1" lang="ko-KR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20</a:t>
            </a:r>
            <a:r>
              <a:rPr kumimoji="1" lang="en-US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22</a:t>
            </a:r>
            <a:r>
              <a:rPr kumimoji="1" lang="ko-KR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. </a:t>
            </a:r>
            <a:r>
              <a:rPr kumimoji="1" lang="en-US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9</a:t>
            </a:r>
            <a:r>
              <a:rPr kumimoji="1" lang="ko-KR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. </a:t>
            </a:r>
            <a:r>
              <a:rPr kumimoji="1" lang="en-US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5(</a:t>
            </a:r>
            <a:r>
              <a:rPr kumimoji="1" lang="ko-KR" altLang="en-US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월</a:t>
            </a:r>
            <a:r>
              <a:rPr kumimoji="1" lang="en-US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(3)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입사예정일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: </a:t>
            </a:r>
            <a:r>
              <a:rPr kumimoji="1" lang="en-US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2022. 10. 17(</a:t>
            </a:r>
            <a:r>
              <a:rPr kumimoji="1" lang="ko-KR" altLang="en-US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월</a:t>
            </a:r>
            <a:r>
              <a:rPr kumimoji="1" lang="en-US" altLang="ko-KR" sz="1000" b="1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(4)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접수방법 :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당사 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홈페이지 접수 (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  <a:hlinkClick r:id="rId2"/>
              </a:rPr>
              <a:t>http://www.mitsubishielevator.co.kr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(5)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문의 : 인사팀 채용담당자 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(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  <a:hlinkClick r:id="rId3"/>
              </a:rPr>
              <a:t>insa@k-mec.co.kr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      </a:t>
            </a:r>
            <a:r>
              <a:rPr kumimoji="1" lang="en-US" altLang="ko-KR" sz="900" b="1" u="sng" dirty="0">
                <a:solidFill>
                  <a:srgbClr val="FF0000"/>
                </a:solidFill>
                <a:latin typeface="+mn-ea"/>
                <a:cs typeface="굴림" pitchFamily="50" charset="-127"/>
              </a:rPr>
              <a:t>※</a:t>
            </a:r>
            <a:r>
              <a:rPr kumimoji="1" lang="ko-KR" altLang="ko-KR" sz="900" b="1" u="sng" dirty="0">
                <a:solidFill>
                  <a:srgbClr val="FF0000"/>
                </a:solidFill>
                <a:latin typeface="+mn-ea"/>
                <a:cs typeface="굴림" pitchFamily="50" charset="-127"/>
              </a:rPr>
              <a:t> </a:t>
            </a:r>
            <a:r>
              <a:rPr kumimoji="1" lang="ko-KR" altLang="en-US" sz="900" b="1" u="sng" dirty="0">
                <a:solidFill>
                  <a:srgbClr val="FF0000"/>
                </a:solidFill>
                <a:latin typeface="+mn-ea"/>
                <a:cs typeface="굴림" pitchFamily="50" charset="-127"/>
              </a:rPr>
              <a:t>입사지원서 마감일의 경우 지원자의 접속이 많아 원활하지 않을 수 있으니</a:t>
            </a:r>
            <a:r>
              <a:rPr kumimoji="1" lang="en-US" altLang="ko-KR" sz="900" b="1" u="sng" dirty="0">
                <a:solidFill>
                  <a:srgbClr val="FF0000"/>
                </a:solidFill>
                <a:latin typeface="+mn-ea"/>
                <a:cs typeface="굴림" pitchFamily="50" charset="-127"/>
              </a:rPr>
              <a:t>,</a:t>
            </a:r>
            <a:r>
              <a:rPr kumimoji="1" lang="ko-KR" altLang="en-US" sz="900" b="1" u="sng" dirty="0">
                <a:solidFill>
                  <a:srgbClr val="FF0000"/>
                </a:solidFill>
                <a:latin typeface="+mn-ea"/>
                <a:cs typeface="굴림" pitchFamily="50" charset="-127"/>
              </a:rPr>
              <a:t> 충분히 여유를 두고 지원해주시기 바라며</a:t>
            </a:r>
            <a:r>
              <a:rPr kumimoji="1" lang="en-US" altLang="ko-KR" sz="900" b="1" u="sng" dirty="0">
                <a:solidFill>
                  <a:srgbClr val="FF0000"/>
                </a:solidFill>
                <a:latin typeface="+mn-ea"/>
                <a:cs typeface="굴림" pitchFamily="50" charset="-127"/>
              </a:rPr>
              <a:t> 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FF0000"/>
                </a:solidFill>
                <a:latin typeface="+mn-ea"/>
                <a:cs typeface="굴림" pitchFamily="50" charset="-127"/>
              </a:rPr>
              <a:t>         </a:t>
            </a:r>
            <a:r>
              <a:rPr kumimoji="1" lang="ko-KR" altLang="en-US" sz="900" b="1" u="sng" dirty="0">
                <a:solidFill>
                  <a:srgbClr val="FF0000"/>
                </a:solidFill>
                <a:latin typeface="+mn-ea"/>
                <a:cs typeface="굴림" pitchFamily="50" charset="-127"/>
              </a:rPr>
              <a:t>위와 같은 사유로 접속하지 못할 경우에도 추가 접수는 불가합니다</a:t>
            </a:r>
            <a:r>
              <a:rPr kumimoji="1" lang="en-US" altLang="ko-KR" sz="500" b="1" u="sng" dirty="0">
                <a:solidFill>
                  <a:srgbClr val="FF0000"/>
                </a:solidFill>
                <a:latin typeface="+mn-ea"/>
                <a:cs typeface="굴림" pitchFamily="50" charset="-127"/>
              </a:rPr>
              <a:t>.</a:t>
            </a:r>
            <a:endParaRPr kumimoji="1" lang="en-US" altLang="ko-KR" sz="5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6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464646"/>
                </a:solidFill>
                <a:latin typeface="+mn-ea"/>
                <a:cs typeface="굴림" pitchFamily="50" charset="-127"/>
              </a:rPr>
              <a:t>5</a:t>
            </a:r>
            <a:r>
              <a:rPr kumimoji="1" lang="ko-KR" altLang="ko-KR" sz="1100" b="1" dirty="0">
                <a:solidFill>
                  <a:srgbClr val="464646"/>
                </a:solidFill>
                <a:latin typeface="+mn-ea"/>
                <a:cs typeface="굴림" pitchFamily="50" charset="-127"/>
              </a:rPr>
              <a:t>. </a:t>
            </a:r>
            <a:r>
              <a:rPr kumimoji="1" lang="ko-KR" altLang="en-US" sz="1100" b="1" dirty="0">
                <a:solidFill>
                  <a:srgbClr val="464646"/>
                </a:solidFill>
                <a:latin typeface="+mn-ea"/>
                <a:cs typeface="굴림" pitchFamily="50" charset="-127"/>
              </a:rPr>
              <a:t>근무조건 및 복리후생</a:t>
            </a:r>
            <a:endParaRPr kumimoji="1" lang="en-US" altLang="ko-KR" sz="1100" b="1" dirty="0">
              <a:solidFill>
                <a:srgbClr val="464646"/>
              </a:solidFill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(1)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근무조건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: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주 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5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일 근무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(2)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복리후생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1)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자녀학자금 지원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(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고등학교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/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대학교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2)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자녀 유치원 입학축하금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3)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본인의료비 지원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4)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임직원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&amp;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배우자 건강검진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5)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경조금 및 경조휴가 지원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6)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사내 동호회비 지원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7)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출산선물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&amp;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축하금 지원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8)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장기근속자 포상금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&amp;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휴가 지원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9)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우수사원 포상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10)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일본 본사 파견 근무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(1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년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~2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년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,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직무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/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어학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/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업무 능력 평가하여 선발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11)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복지포인트 지급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</a:t>
            </a:r>
            <a:r>
              <a:rPr kumimoji="1" lang="en-US" altLang="ko-KR" sz="1000" dirty="0">
                <a:solidFill>
                  <a:srgbClr val="6F6F6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굴림" pitchFamily="50" charset="-127"/>
              </a:rPr>
              <a:t>          (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숙박시설 이용료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/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생일축하금 지원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,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명절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/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창립기념일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/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근로자의 날 격려금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6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464646"/>
                </a:solidFill>
                <a:latin typeface="+mn-ea"/>
                <a:cs typeface="굴림" pitchFamily="50" charset="-127"/>
              </a:rPr>
              <a:t>6</a:t>
            </a:r>
            <a:r>
              <a:rPr kumimoji="1" lang="ko-KR" altLang="ko-KR" sz="1100" b="1" dirty="0">
                <a:solidFill>
                  <a:srgbClr val="464646"/>
                </a:solidFill>
                <a:latin typeface="+mn-ea"/>
                <a:cs typeface="굴림" pitchFamily="50" charset="-127"/>
              </a:rPr>
              <a:t>. 기타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(1)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지원내용 및 제출서류에 허위 기재 사실이 있을 시, 채용을 취소할 수 있음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(2)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국가보훈대상자 및 장애인은 관계법령에 의거 우대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(3)</a:t>
            </a:r>
            <a:r>
              <a: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‘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채용절차의 공정화에 관한 법률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’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제 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11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조에 따른 채용서류 반환 안내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 -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입사지원자 중 최종합격이 되지 못한 자는 최종합격발표일 이후 </a:t>
            </a:r>
            <a:r>
              <a:rPr kumimoji="1" lang="en-US" altLang="ko-KR" sz="1000" b="1" u="sng" dirty="0">
                <a:solidFill>
                  <a:srgbClr val="6F6F6F"/>
                </a:solidFill>
                <a:latin typeface="+mn-ea"/>
                <a:cs typeface="굴림" pitchFamily="50" charset="-127"/>
              </a:rPr>
              <a:t>14</a:t>
            </a:r>
            <a:r>
              <a:rPr kumimoji="1" lang="ko-KR" altLang="en-US" sz="1000" b="1" u="sng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일 이내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채용서류 반환청구 가능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   (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천재지변 등 당사의 책임 없는 사유로 채용서류가 </a:t>
            </a:r>
            <a:r>
              <a:rPr kumimoji="1" lang="ko-KR" altLang="en-US" sz="1000" dirty="0" err="1">
                <a:solidFill>
                  <a:srgbClr val="6F6F6F"/>
                </a:solidFill>
                <a:latin typeface="+mn-ea"/>
                <a:cs typeface="굴림" pitchFamily="50" charset="-127"/>
              </a:rPr>
              <a:t>멸실된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경우 반환 의무를 이행한 것으로 간주함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 -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채용서류 반환 요청은 당사 홈페이지 고객자료실 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&gt;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기타자료 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&gt; ‘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채용서류 반환청구서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’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다운로드 후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   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  <a:hlinkClick r:id="rId3"/>
              </a:rPr>
              <a:t>insa@k-mec.co.kr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로 작성 및 제출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 -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반환비용은 당사가 부담하며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,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제출된 서류 및 자료 일체 반환청구 가능</a:t>
            </a:r>
            <a:endParaRPr kumimoji="1" lang="en-US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E65CA20-6252-42DB-90DF-513D910A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08" y="1158777"/>
            <a:ext cx="6858000" cy="98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464646"/>
                </a:solidFill>
                <a:latin typeface="+mn-ea"/>
                <a:cs typeface="굴림" pitchFamily="50" charset="-127"/>
              </a:rPr>
              <a:t>3. </a:t>
            </a:r>
            <a:r>
              <a:rPr kumimoji="1" lang="ko-KR" altLang="en-US" sz="1100" b="1" dirty="0">
                <a:solidFill>
                  <a:srgbClr val="464646"/>
                </a:solidFill>
                <a:latin typeface="+mn-ea"/>
                <a:cs typeface="굴림" pitchFamily="50" charset="-127"/>
              </a:rPr>
              <a:t>제출서류</a:t>
            </a:r>
            <a:endParaRPr kumimoji="1" lang="en-US" altLang="ko-KR" sz="1100" b="1" dirty="0">
              <a:solidFill>
                <a:srgbClr val="464646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300" b="1" dirty="0">
              <a:solidFill>
                <a:srgbClr val="464646"/>
              </a:solidFill>
              <a:latin typeface="+mn-ea"/>
              <a:cs typeface="굴림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latin typeface="+mn-ea"/>
                <a:cs typeface="굴림" pitchFamily="50" charset="-127"/>
              </a:rPr>
              <a:t>    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(1) 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경력증명서 또는 재직증명서 사본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(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해당자에 한함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 </a:t>
            </a:r>
            <a:r>
              <a:rPr kumimoji="1" lang="en-US" altLang="ko-KR" sz="1000" b="1" u="sng" dirty="0">
                <a:solidFill>
                  <a:srgbClr val="FF0000"/>
                </a:solidFill>
                <a:latin typeface="+mn-ea"/>
                <a:cs typeface="굴림" pitchFamily="50" charset="-127"/>
              </a:rPr>
              <a:t>※ </a:t>
            </a:r>
            <a:r>
              <a:rPr kumimoji="1" lang="ko-KR" altLang="en-US" sz="1000" b="1" u="sng" dirty="0">
                <a:solidFill>
                  <a:srgbClr val="FF0000"/>
                </a:solidFill>
                <a:latin typeface="+mn-ea"/>
                <a:cs typeface="굴림" pitchFamily="50" charset="-127"/>
              </a:rPr>
              <a:t>면접 참여인원에 한해 제출</a:t>
            </a:r>
            <a:b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</a:b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        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(</a:t>
            </a:r>
            <a:r>
              <a:rPr kumimoji="1" lang="ko-KR" altLang="en-US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입사지원과 관련하여 개인정보 제공에 동의하며 지원서의 내용이 사실과 다를 경우 합격을 취소함</a:t>
            </a:r>
            <a:r>
              <a:rPr kumimoji="1" lang="en-US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rPr>
              <a:t>)</a:t>
            </a:r>
            <a:endParaRPr kumimoji="1" lang="en-US" altLang="ko-KR" sz="1000" b="1" dirty="0">
              <a:solidFill>
                <a:srgbClr val="464646"/>
              </a:solidFill>
              <a:latin typeface="+mn-ea"/>
              <a:cs typeface="굴림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ko-KR" sz="1000" dirty="0">
              <a:solidFill>
                <a:srgbClr val="6F6F6F"/>
              </a:solidFill>
              <a:latin typeface="+mn-ea"/>
              <a:cs typeface="굴림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4C36F9B-8BE3-40CA-A9D7-300A0367A8AD}"/>
              </a:ext>
            </a:extLst>
          </p:cNvPr>
          <p:cNvGrpSpPr/>
          <p:nvPr/>
        </p:nvGrpSpPr>
        <p:grpSpPr>
          <a:xfrm>
            <a:off x="232816" y="94055"/>
            <a:ext cx="6858000" cy="1546577"/>
            <a:chOff x="132486" y="5543054"/>
            <a:chExt cx="6858000" cy="1546577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41554636-0FF3-459E-A248-F764D5732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86" y="5543054"/>
              <a:ext cx="6858000" cy="154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ko-KR" sz="1100" b="1" dirty="0">
                  <a:solidFill>
                    <a:srgbClr val="464646"/>
                  </a:solidFill>
                  <a:latin typeface="+mn-ea"/>
                  <a:cs typeface="굴림" pitchFamily="50" charset="-127"/>
                </a:rPr>
                <a:t>2. 전형</a:t>
              </a:r>
              <a:r>
                <a:rPr kumimoji="1" lang="ko-KR" altLang="en-US" sz="1100" b="1" dirty="0">
                  <a:solidFill>
                    <a:srgbClr val="464646"/>
                  </a:solidFill>
                  <a:latin typeface="+mn-ea"/>
                  <a:cs typeface="굴림" pitchFamily="50" charset="-127"/>
                </a:rPr>
                <a:t>일정</a:t>
              </a:r>
              <a:endParaRPr kumimoji="1" lang="en-US" altLang="ko-KR" sz="1100" b="1" dirty="0">
                <a:solidFill>
                  <a:srgbClr val="464646"/>
                </a:solidFill>
                <a:latin typeface="+mn-ea"/>
                <a:cs typeface="굴림" pitchFamily="50" charset="-127"/>
              </a:endParaRPr>
            </a:p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800" b="1" dirty="0">
                <a:solidFill>
                  <a:srgbClr val="464646"/>
                </a:solidFill>
                <a:latin typeface="+mn-ea"/>
                <a:cs typeface="굴림" pitchFamily="50" charset="-127"/>
              </a:endParaRPr>
            </a:p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800" b="1" dirty="0">
                <a:solidFill>
                  <a:srgbClr val="464646"/>
                </a:solidFill>
                <a:latin typeface="+mn-ea"/>
                <a:cs typeface="굴림" pitchFamily="50" charset="-127"/>
              </a:endParaRPr>
            </a:p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400" b="1" dirty="0">
                <a:solidFill>
                  <a:srgbClr val="464646"/>
                </a:solidFill>
                <a:latin typeface="+mn-ea"/>
                <a:cs typeface="굴림" pitchFamily="50" charset="-127"/>
              </a:endParaRPr>
            </a:p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464646"/>
                </a:solidFill>
                <a:latin typeface="+mn-ea"/>
                <a:cs typeface="굴림" pitchFamily="50" charset="-127"/>
              </a:endParaRPr>
            </a:p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1000" b="1" dirty="0">
                <a:solidFill>
                  <a:srgbClr val="464646"/>
                </a:solidFill>
                <a:latin typeface="+mn-ea"/>
                <a:cs typeface="굴림" pitchFamily="50" charset="-127"/>
              </a:endParaRPr>
            </a:p>
            <a:p>
              <a:pPr lv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600" b="1" dirty="0">
                <a:solidFill>
                  <a:srgbClr val="464646"/>
                </a:solidFill>
                <a:latin typeface="+mn-ea"/>
                <a:cs typeface="굴림" pitchFamily="50" charset="-127"/>
              </a:endParaRPr>
            </a:p>
            <a:p>
              <a:pPr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ko-KR" sz="1000" dirty="0">
                <a:solidFill>
                  <a:srgbClr val="6F6F6F"/>
                </a:solidFill>
                <a:latin typeface="+mn-ea"/>
                <a:cs typeface="굴림" pitchFamily="50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9B490F53-5677-4118-89D7-814DD2D35CE0}"/>
                </a:ext>
              </a:extLst>
            </p:cNvPr>
            <p:cNvGrpSpPr/>
            <p:nvPr/>
          </p:nvGrpSpPr>
          <p:grpSpPr>
            <a:xfrm>
              <a:off x="550273" y="6038128"/>
              <a:ext cx="5651885" cy="432048"/>
              <a:chOff x="638837" y="6758208"/>
              <a:chExt cx="5651885" cy="432048"/>
            </a:xfrm>
          </p:grpSpPr>
          <p:sp>
            <p:nvSpPr>
              <p:cNvPr id="8" name="AutoShape 5">
                <a:extLst>
                  <a:ext uri="{FF2B5EF4-FFF2-40B4-BE49-F238E27FC236}">
                    <a16:creationId xmlns:a16="http://schemas.microsoft.com/office/drawing/2014/main" id="{1CDA6ED2-F178-4529-B2FF-4C4334981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6868" y="6758208"/>
                <a:ext cx="864000" cy="432048"/>
              </a:xfrm>
              <a:prstGeom prst="homePlate">
                <a:avLst>
                  <a:gd name="adj" fmla="val 23348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bg2">
                    <a:alpha val="56000"/>
                  </a:schemeClr>
                </a:outerShdw>
              </a:effectLst>
            </p:spPr>
            <p:txBody>
              <a:bodyPr lIns="36000" rIns="36000" anchor="ctr"/>
              <a:lstStyle/>
              <a:p>
                <a:pPr algn="ctr" latinLnBrk="0"/>
                <a:r>
                  <a:rPr kumimoji="0" lang="ko-KR" altLang="en-US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채용검진</a:t>
                </a:r>
                <a:endParaRPr kumimoji="0" lang="ko-KR" altLang="ko-KR" sz="9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688F4676-67B5-4521-9B50-2170AF353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689" y="6758208"/>
                <a:ext cx="864000" cy="432048"/>
              </a:xfrm>
              <a:prstGeom prst="homePlate">
                <a:avLst>
                  <a:gd name="adj" fmla="val 23617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bg2">
                    <a:alpha val="56000"/>
                  </a:schemeClr>
                </a:outerShdw>
              </a:effectLst>
            </p:spPr>
            <p:txBody>
              <a:bodyPr lIns="36000" rIns="36000" anchor="ctr"/>
              <a:lstStyle/>
              <a:p>
                <a:pPr algn="ctr" latinLnBrk="0"/>
                <a:r>
                  <a:rPr kumimoji="0" lang="ko-KR" altLang="en-US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면접전형</a:t>
                </a:r>
                <a:endParaRPr kumimoji="0" lang="en-US" altLang="ko-KR" sz="9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  <a:p>
                <a:pPr algn="ctr" latinLnBrk="0"/>
                <a:r>
                  <a:rPr lang="en-US" altLang="ko-KR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(9/5 </a:t>
                </a:r>
                <a:r>
                  <a:rPr lang="ko-KR" altLang="en-US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예정</a:t>
                </a:r>
                <a:r>
                  <a:rPr lang="en-US" altLang="ko-KR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)</a:t>
                </a:r>
                <a:endParaRPr lang="en-US" altLang="ko-KR" sz="6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AutoShape 7">
                <a:extLst>
                  <a:ext uri="{FF2B5EF4-FFF2-40B4-BE49-F238E27FC236}">
                    <a16:creationId xmlns:a16="http://schemas.microsoft.com/office/drawing/2014/main" id="{EDF95DFD-1D99-4FD2-9A10-9F8B97F56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37" y="6758208"/>
                <a:ext cx="864001" cy="432048"/>
              </a:xfrm>
              <a:prstGeom prst="homePlate">
                <a:avLst>
                  <a:gd name="adj" fmla="val 23642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bg2">
                    <a:alpha val="56000"/>
                  </a:schemeClr>
                </a:outerShdw>
              </a:effectLst>
            </p:spPr>
            <p:txBody>
              <a:bodyPr lIns="36000" rIns="36000" anchor="ctr"/>
              <a:lstStyle/>
              <a:p>
                <a:pPr algn="ctr" latinLnBrk="0"/>
                <a:r>
                  <a:rPr kumimoji="0" lang="ko-KR" altLang="en-US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서류전형</a:t>
                </a:r>
                <a:endParaRPr kumimoji="0" lang="en-US" altLang="ko-KR" sz="9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  <a:p>
                <a:pPr algn="ctr" latinLnBrk="0"/>
                <a:r>
                  <a:rPr lang="en-US" altLang="ko-KR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(8/29 </a:t>
                </a:r>
                <a:r>
                  <a:rPr lang="ko-KR" altLang="en-US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예정</a:t>
                </a:r>
                <a:r>
                  <a:rPr lang="en-US" altLang="ko-KR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)</a:t>
                </a:r>
                <a:endParaRPr kumimoji="0" lang="en-US" altLang="ko-KR" sz="9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  <a:p>
                <a:pPr algn="ctr" latinLnBrk="0"/>
                <a:r>
                  <a:rPr lang="en-US" altLang="ko-KR" sz="55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(E-mail or SMS </a:t>
                </a:r>
                <a:r>
                  <a:rPr lang="ko-KR" altLang="en-US" sz="55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통보</a:t>
                </a:r>
                <a:r>
                  <a:rPr lang="en-US" altLang="ko-KR" sz="55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)</a:t>
                </a:r>
                <a:endParaRPr kumimoji="0" lang="ko-KR" altLang="ko-KR" sz="55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id="{0B012138-D8F7-46B5-A09D-1E12B0B6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1794" y="6758208"/>
                <a:ext cx="864000" cy="432048"/>
              </a:xfrm>
              <a:prstGeom prst="homePlate">
                <a:avLst>
                  <a:gd name="adj" fmla="val 23348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bg2">
                    <a:alpha val="56000"/>
                  </a:schemeClr>
                </a:outerShdw>
              </a:effectLst>
            </p:spPr>
            <p:txBody>
              <a:bodyPr lIns="36000" rIns="36000" anchor="ctr"/>
              <a:lstStyle/>
              <a:p>
                <a:pPr algn="ctr" latinLnBrk="0"/>
                <a:r>
                  <a:rPr kumimoji="0" lang="ko-KR" altLang="en-US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결과 발표</a:t>
                </a:r>
                <a:endParaRPr kumimoji="0" lang="ko-KR" altLang="ko-KR" sz="8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" name="AutoShape 5">
                <a:extLst>
                  <a:ext uri="{FF2B5EF4-FFF2-40B4-BE49-F238E27FC236}">
                    <a16:creationId xmlns:a16="http://schemas.microsoft.com/office/drawing/2014/main" id="{6EBC116D-83BE-4865-87CC-550625B37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6722" y="6758208"/>
                <a:ext cx="864000" cy="432048"/>
              </a:xfrm>
              <a:prstGeom prst="homePlate">
                <a:avLst>
                  <a:gd name="adj" fmla="val 23348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bg2">
                    <a:alpha val="56000"/>
                  </a:schemeClr>
                </a:outerShdw>
              </a:effectLst>
            </p:spPr>
            <p:txBody>
              <a:bodyPr lIns="36000" rIns="36000" anchor="ctr"/>
              <a:lstStyle/>
              <a:p>
                <a:pPr algn="ctr" latinLnBrk="0"/>
                <a:r>
                  <a:rPr kumimoji="0" lang="ko-KR" altLang="en-US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입사</a:t>
                </a:r>
                <a:endParaRPr kumimoji="0" lang="en-US" altLang="ko-KR" sz="9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  <a:p>
                <a:pPr algn="ctr" latinLnBrk="0"/>
                <a:r>
                  <a:rPr lang="en-US" altLang="ko-KR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(10/17 </a:t>
                </a:r>
                <a:r>
                  <a:rPr lang="ko-KR" altLang="en-US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예정</a:t>
                </a:r>
                <a:r>
                  <a:rPr lang="en-US" altLang="ko-KR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)</a:t>
                </a:r>
              </a:p>
            </p:txBody>
          </p:sp>
          <p:sp>
            <p:nvSpPr>
              <p:cNvPr id="13" name="AutoShape 5">
                <a:extLst>
                  <a:ext uri="{FF2B5EF4-FFF2-40B4-BE49-F238E27FC236}">
                    <a16:creationId xmlns:a16="http://schemas.microsoft.com/office/drawing/2014/main" id="{0A645781-9E45-400D-8E4D-B5AF34E79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763" y="6758208"/>
                <a:ext cx="864000" cy="432048"/>
              </a:xfrm>
              <a:prstGeom prst="homePlate">
                <a:avLst>
                  <a:gd name="adj" fmla="val 23348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chemeClr val="bg2">
                    <a:alpha val="56000"/>
                  </a:schemeClr>
                </a:outerShdw>
              </a:effectLst>
            </p:spPr>
            <p:txBody>
              <a:bodyPr lIns="36000" rIns="36000" anchor="ctr"/>
              <a:lstStyle/>
              <a:p>
                <a:pPr algn="ctr" latinLnBrk="0"/>
                <a:r>
                  <a:rPr kumimoji="0" lang="ko-KR" altLang="en-US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인성검사</a:t>
                </a:r>
                <a:endParaRPr kumimoji="0" lang="en-US" altLang="ko-KR" sz="9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  <a:p>
                <a:pPr algn="ctr" latinLnBrk="0"/>
                <a:r>
                  <a:rPr lang="en-US" altLang="ko-KR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(</a:t>
                </a:r>
                <a:r>
                  <a:rPr lang="ko-KR" altLang="en-US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온라인</a:t>
                </a:r>
                <a:r>
                  <a:rPr lang="en-US" altLang="ko-KR" sz="9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)</a:t>
                </a:r>
                <a:endParaRPr kumimoji="0" lang="ko-KR" altLang="ko-KR" sz="90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937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976</Words>
  <Application>Microsoft Office PowerPoint</Application>
  <PresentationFormat>A4 용지(210x297mm)</PresentationFormat>
  <Paragraphs>215</Paragraphs>
  <Slides>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맑은 고딕 (본문)</vt:lpstr>
      <vt:lpstr>Arial</vt:lpstr>
      <vt:lpstr>Office 테마</vt:lpstr>
      <vt:lpstr>Image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khwon</dc:creator>
  <cp:lastModifiedBy>JEONG YOUNGJUN/정영준 鄭榮俊(ＫＭＥＣ/Business Support)</cp:lastModifiedBy>
  <cp:revision>534</cp:revision>
  <cp:lastPrinted>2022-05-27T06:17:04Z</cp:lastPrinted>
  <dcterms:created xsi:type="dcterms:W3CDTF">2016-10-07T04:51:17Z</dcterms:created>
  <dcterms:modified xsi:type="dcterms:W3CDTF">2022-08-05T00:19:32Z</dcterms:modified>
</cp:coreProperties>
</file>