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48" r:id="rId2"/>
  </p:sldMasterIdLst>
  <p:notesMasterIdLst>
    <p:notesMasterId r:id="rId15"/>
  </p:notesMasterIdLst>
  <p:handoutMasterIdLst>
    <p:handoutMasterId r:id="rId16"/>
  </p:handoutMasterIdLst>
  <p:sldIdLst>
    <p:sldId id="298" r:id="rId3"/>
    <p:sldId id="263" r:id="rId4"/>
    <p:sldId id="355" r:id="rId5"/>
    <p:sldId id="326" r:id="rId6"/>
    <p:sldId id="352" r:id="rId7"/>
    <p:sldId id="357" r:id="rId8"/>
    <p:sldId id="324" r:id="rId9"/>
    <p:sldId id="308" r:id="rId10"/>
    <p:sldId id="336" r:id="rId11"/>
    <p:sldId id="325" r:id="rId12"/>
    <p:sldId id="315" r:id="rId13"/>
    <p:sldId id="354" r:id="rId14"/>
  </p:sldIdLst>
  <p:sldSz cx="9906000" cy="6858000" type="A4"/>
  <p:notesSz cx="6669088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돋움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돋움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돋움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돋움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CCCCFF"/>
    <a:srgbClr val="B4C5EA"/>
    <a:srgbClr val="99CCFF"/>
    <a:srgbClr val="EAEAEA"/>
    <a:srgbClr val="CCFFFF"/>
    <a:srgbClr val="FF99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4" autoAdjust="0"/>
    <p:restoredTop sz="99395" autoAdjust="0"/>
  </p:normalViewPr>
  <p:slideViewPr>
    <p:cSldViewPr>
      <p:cViewPr varScale="1">
        <p:scale>
          <a:sx n="110" d="100"/>
          <a:sy n="110" d="100"/>
        </p:scale>
        <p:origin x="1434" y="78"/>
      </p:cViewPr>
      <p:guideLst>
        <p:guide orient="horz" pos="2160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515455420878415E-2"/>
          <c:y val="2.8166071099168931E-2"/>
          <c:w val="0.89529531015629416"/>
          <c:h val="0.951625444907149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69-40F3-829B-0A84DF25CDC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69-40F3-829B-0A84DF25CDC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69-40F3-829B-0A84DF25CDC3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969-40F3-829B-0A84DF25CDC3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69-40F3-829B-0A84DF25C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0004" tIns="45002" rIns="90004" bIns="45002" rtlCol="0"/>
          <a:lstStyle>
            <a:lvl1pPr algn="l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0004" tIns="45002" rIns="90004" bIns="45002" rtlCol="0"/>
          <a:lstStyle>
            <a:lvl1pPr algn="r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1C091923-6D44-467D-A87C-F1CCC2A39C27}" type="datetimeFigureOut">
              <a:rPr lang="ko-KR" altLang="en-US"/>
              <a:pPr>
                <a:defRPr/>
              </a:pPr>
              <a:t>2022-08-05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0004" tIns="45002" rIns="90004" bIns="45002" rtlCol="0" anchor="b"/>
          <a:lstStyle>
            <a:lvl1pPr algn="l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0004" tIns="45002" rIns="90004" bIns="45002" rtlCol="0" anchor="b"/>
          <a:lstStyle>
            <a:lvl1pPr algn="r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7507438A-E505-44EA-A14E-56C105E9229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5838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84" tIns="45592" rIns="91184" bIns="45592" numCol="1" anchor="t" anchorCtr="0" compatLnSpc="1">
            <a:prstTxWarp prst="textNoShape">
              <a:avLst/>
            </a:prstTxWarp>
          </a:bodyPr>
          <a:lstStyle>
            <a:lvl1pPr algn="l" defTabSz="912545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84" tIns="45592" rIns="91184" bIns="45592" numCol="1" anchor="t" anchorCtr="0" compatLnSpc="1">
            <a:prstTxWarp prst="textNoShape">
              <a:avLst/>
            </a:prstTxWarp>
          </a:bodyPr>
          <a:lstStyle>
            <a:lvl1pPr algn="r" defTabSz="912545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7700" y="746125"/>
            <a:ext cx="537527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84" tIns="45592" rIns="91184" bIns="455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84" tIns="45592" rIns="91184" bIns="45592" numCol="1" anchor="b" anchorCtr="0" compatLnSpc="1">
            <a:prstTxWarp prst="textNoShape">
              <a:avLst/>
            </a:prstTxWarp>
          </a:bodyPr>
          <a:lstStyle>
            <a:lvl1pPr algn="l" defTabSz="912545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84" tIns="45592" rIns="91184" bIns="45592" numCol="1" anchor="b" anchorCtr="0" compatLnSpc="1">
            <a:prstTxWarp prst="textNoShape">
              <a:avLst/>
            </a:prstTxWarp>
          </a:bodyPr>
          <a:lstStyle>
            <a:lvl1pPr algn="r" defTabSz="912545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02CCD71-07D7-43E4-A4CA-D8DB106940B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823571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  <p:sp>
        <p:nvSpPr>
          <p:cNvPr id="26628" name="바닥글 개체 틀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eaLnBrk="1" hangingPunct="1"/>
            <a:endParaRPr lang="en-US" altLang="ko-KR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012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2" rIns="91184" bIns="45592" anchor="b"/>
          <a:lstStyle>
            <a:lvl1pPr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algn="r" eaLnBrk="1" hangingPunct="1"/>
            <a:fld id="{0AFEA946-A1F7-414E-AD73-3E1DC693FF4E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 eaLnBrk="1" hangingPunct="1"/>
              <a:t>10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  <p:sp>
        <p:nvSpPr>
          <p:cNvPr id="39941" name="바닥글 개체 틀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eaLnBrk="1" hangingPunct="1"/>
            <a:endParaRPr lang="en-US" altLang="ko-KR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8070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2" rIns="91184" bIns="45592" anchor="b"/>
          <a:lstStyle>
            <a:lvl1pPr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algn="r" eaLnBrk="1" hangingPunct="1"/>
            <a:fld id="{BE299890-BCE1-4FA6-935B-A9AEA20C95A6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 eaLnBrk="1" hangingPunct="1"/>
              <a:t>11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  <p:sp>
        <p:nvSpPr>
          <p:cNvPr id="40965" name="바닥글 개체 틀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eaLnBrk="1" hangingPunct="1"/>
            <a:endParaRPr lang="en-US" altLang="ko-KR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7362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  <p:sp>
        <p:nvSpPr>
          <p:cNvPr id="27652" name="바닥글 개체 틀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eaLnBrk="1" hangingPunct="1"/>
            <a:endParaRPr lang="en-US" altLang="ko-KR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2585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2" rIns="91184" bIns="45592" anchor="b"/>
          <a:lstStyle>
            <a:lvl1pPr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marL="0" marR="0" lvl="0" indent="0" algn="r" defTabSz="9271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BC0979-245F-4F31-84A6-26837DCAB6C5}" type="slidenum">
              <a: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271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  <p:sp>
        <p:nvSpPr>
          <p:cNvPr id="28677" name="바닥글 개체 틀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marL="0" marR="0" lvl="0" indent="0" algn="l" defTabSz="91122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16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2" rIns="91184" bIns="45592" anchor="b"/>
          <a:lstStyle>
            <a:lvl1pPr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algn="r" eaLnBrk="1" hangingPunct="1"/>
            <a:fld id="{69BC0979-245F-4F31-84A6-26837DCAB6C5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 eaLnBrk="1" hangingPunct="1"/>
              <a:t>4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  <p:sp>
        <p:nvSpPr>
          <p:cNvPr id="28677" name="바닥글 개체 틀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eaLnBrk="1" hangingPunct="1"/>
            <a:endParaRPr lang="en-US" altLang="ko-KR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3409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2" rIns="91184" bIns="45592" anchor="b"/>
          <a:lstStyle>
            <a:lvl1pPr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algn="r" eaLnBrk="1" hangingPunct="1"/>
            <a:fld id="{2DC1E575-00EB-4B80-8DA9-394F61016D25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 eaLnBrk="1" hangingPunct="1"/>
              <a:t>5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  <p:sp>
        <p:nvSpPr>
          <p:cNvPr id="30725" name="바닥글 개체 틀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eaLnBrk="1" hangingPunct="1"/>
            <a:endParaRPr lang="en-US" altLang="ko-KR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2352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2" rIns="91184" bIns="45592" anchor="b"/>
          <a:lstStyle>
            <a:lvl1pPr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marL="0" marR="0" lvl="0" indent="0" algn="r" defTabSz="9271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C1E575-00EB-4B80-8DA9-394F61016D25}" type="slidenum">
              <a: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271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  <p:sp>
        <p:nvSpPr>
          <p:cNvPr id="30725" name="바닥글 개체 틀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marL="0" marR="0" lvl="0" indent="0" algn="l" defTabSz="91122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77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2" rIns="91184" bIns="45592" anchor="b"/>
          <a:lstStyle>
            <a:lvl1pPr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defTabSz="9271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algn="r" eaLnBrk="1" hangingPunct="1"/>
            <a:fld id="{2A3CA8E9-F0D0-4D56-A398-B8F8574C8409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 eaLnBrk="1" hangingPunct="1"/>
              <a:t>7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  <p:sp>
        <p:nvSpPr>
          <p:cNvPr id="37893" name="바닥글 개체 틀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eaLnBrk="1" hangingPunct="1"/>
            <a:endParaRPr lang="en-US" altLang="ko-KR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6288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  <p:sp>
        <p:nvSpPr>
          <p:cNvPr id="38916" name="바닥글 개체 틀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eaLnBrk="1" hangingPunct="1"/>
            <a:endParaRPr lang="en-US" altLang="ko-KR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1769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  <p:sp>
        <p:nvSpPr>
          <p:cNvPr id="34820" name="바닥글 개체 틀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eaLnBrk="1" hangingPunct="1"/>
            <a:endParaRPr lang="en-US" altLang="ko-KR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2069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1" y="2130427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90824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1" y="1600202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39053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89986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1" y="2130427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71024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629829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41013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241433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6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6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013118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558022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277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2"/>
            <a:ext cx="55371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14606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1" y="1600202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781688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296440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96247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295541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95301" y="274640"/>
            <a:ext cx="89154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59623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03150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26730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6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6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3699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21813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32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2"/>
            <a:ext cx="553719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95858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7235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-1588" y="-17463"/>
            <a:ext cx="9907588" cy="6902451"/>
            <a:chOff x="-1" y="-11"/>
            <a:chExt cx="6241" cy="4348"/>
          </a:xfrm>
        </p:grpSpPr>
        <p:sp>
          <p:nvSpPr>
            <p:cNvPr id="1031" name="Rectangle 8"/>
            <p:cNvSpPr>
              <a:spLocks noChangeArrowheads="1"/>
            </p:cNvSpPr>
            <p:nvPr/>
          </p:nvSpPr>
          <p:spPr bwMode="auto">
            <a:xfrm rot="-5400000">
              <a:off x="-1892" y="1892"/>
              <a:ext cx="4320" cy="535"/>
            </a:xfrm>
            <a:prstGeom prst="rect">
              <a:avLst/>
            </a:prstGeom>
            <a:gradFill rotWithShape="1">
              <a:gsLst>
                <a:gs pos="0">
                  <a:srgbClr val="B8D6EE"/>
                </a:gs>
                <a:gs pos="100000">
                  <a:srgbClr val="7AA9D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ko-KR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032" name="Rectangle 9"/>
            <p:cNvSpPr>
              <a:spLocks noChangeArrowheads="1"/>
            </p:cNvSpPr>
            <p:nvPr/>
          </p:nvSpPr>
          <p:spPr bwMode="auto">
            <a:xfrm rot="-5400000">
              <a:off x="-2104" y="2103"/>
              <a:ext cx="4320" cy="113"/>
            </a:xfrm>
            <a:prstGeom prst="rect">
              <a:avLst/>
            </a:prstGeom>
            <a:solidFill>
              <a:srgbClr val="1A5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1033" name="Group 10"/>
            <p:cNvGrpSpPr>
              <a:grpSpLocks/>
            </p:cNvGrpSpPr>
            <p:nvPr/>
          </p:nvGrpSpPr>
          <p:grpSpPr bwMode="auto">
            <a:xfrm>
              <a:off x="535" y="-11"/>
              <a:ext cx="5705" cy="4335"/>
              <a:chOff x="0" y="-11"/>
              <a:chExt cx="6240" cy="4335"/>
            </a:xfrm>
          </p:grpSpPr>
          <p:grpSp>
            <p:nvGrpSpPr>
              <p:cNvPr id="1037" name="Group 11"/>
              <p:cNvGrpSpPr>
                <a:grpSpLocks/>
              </p:cNvGrpSpPr>
              <p:nvPr/>
            </p:nvGrpSpPr>
            <p:grpSpPr bwMode="auto">
              <a:xfrm>
                <a:off x="0" y="4205"/>
                <a:ext cx="6240" cy="119"/>
                <a:chOff x="0" y="4205"/>
                <a:chExt cx="6240" cy="119"/>
              </a:xfrm>
            </p:grpSpPr>
            <p:sp>
              <p:nvSpPr>
                <p:cNvPr id="1041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205"/>
                  <a:ext cx="4320" cy="113"/>
                </a:xfrm>
                <a:prstGeom prst="rect">
                  <a:avLst/>
                </a:prstGeom>
                <a:gradFill rotWithShape="1">
                  <a:gsLst>
                    <a:gs pos="0">
                      <a:srgbClr val="7AA9DC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ko-KR" altLang="en-US"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1042" name="Rectangle 13" descr="좁은 수평선"/>
                <p:cNvSpPr>
                  <a:spLocks noChangeArrowheads="1"/>
                </p:cNvSpPr>
                <p:nvPr/>
              </p:nvSpPr>
              <p:spPr bwMode="auto">
                <a:xfrm>
                  <a:off x="0" y="4205"/>
                  <a:ext cx="6240" cy="119"/>
                </a:xfrm>
                <a:prstGeom prst="rect">
                  <a:avLst/>
                </a:prstGeom>
                <a:pattFill prst="narHorz">
                  <a:fgClr>
                    <a:schemeClr val="bg1">
                      <a:alpha val="30196"/>
                    </a:schemeClr>
                  </a:fgClr>
                  <a:bgClr>
                    <a:schemeClr val="bg2">
                      <a:alpha val="30196"/>
                    </a:schemeClr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ko-KR" altLang="en-US"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  <p:grpSp>
            <p:nvGrpSpPr>
              <p:cNvPr id="1038" name="Group 14"/>
              <p:cNvGrpSpPr>
                <a:grpSpLocks/>
              </p:cNvGrpSpPr>
              <p:nvPr/>
            </p:nvGrpSpPr>
            <p:grpSpPr bwMode="auto">
              <a:xfrm>
                <a:off x="0" y="-11"/>
                <a:ext cx="6240" cy="124"/>
                <a:chOff x="0" y="-11"/>
                <a:chExt cx="6240" cy="124"/>
              </a:xfrm>
            </p:grpSpPr>
            <p:sp>
              <p:nvSpPr>
                <p:cNvPr id="1039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320" cy="113"/>
                </a:xfrm>
                <a:prstGeom prst="rect">
                  <a:avLst/>
                </a:prstGeom>
                <a:gradFill rotWithShape="1">
                  <a:gsLst>
                    <a:gs pos="0">
                      <a:srgbClr val="7AA9DC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ko-KR" altLang="en-US"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1040" name="Rectangle 16" descr="좁은 수평선"/>
                <p:cNvSpPr>
                  <a:spLocks noChangeArrowheads="1"/>
                </p:cNvSpPr>
                <p:nvPr/>
              </p:nvSpPr>
              <p:spPr bwMode="auto">
                <a:xfrm>
                  <a:off x="0" y="-11"/>
                  <a:ext cx="6240" cy="119"/>
                </a:xfrm>
                <a:prstGeom prst="rect">
                  <a:avLst/>
                </a:prstGeom>
                <a:pattFill prst="narHorz">
                  <a:fgClr>
                    <a:schemeClr val="bg1">
                      <a:alpha val="30196"/>
                    </a:schemeClr>
                  </a:fgClr>
                  <a:bgClr>
                    <a:schemeClr val="bg2">
                      <a:alpha val="30196"/>
                    </a:schemeClr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ko-KR" altLang="en-US"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</p:grpSp>
        <p:sp>
          <p:nvSpPr>
            <p:cNvPr id="1034" name="WordArt 18"/>
            <p:cNvSpPr>
              <a:spLocks noChangeArrowheads="1" noChangeShapeType="1" noTextEdit="1"/>
            </p:cNvSpPr>
            <p:nvPr/>
          </p:nvSpPr>
          <p:spPr bwMode="auto">
            <a:xfrm rot="5400000">
              <a:off x="-1052" y="1977"/>
              <a:ext cx="2720" cy="36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altLang="ko-KR" sz="3600" kern="10">
                  <a:solidFill>
                    <a:schemeClr val="bg1">
                      <a:alpha val="30196"/>
                    </a:schemeClr>
                  </a:solidFill>
                  <a:latin typeface="HY견고딕"/>
                  <a:ea typeface="HY견고딕"/>
                </a:rPr>
                <a:t>PSCK</a:t>
              </a:r>
              <a:endParaRPr lang="ko-KR" altLang="en-US" sz="3600" kern="10">
                <a:solidFill>
                  <a:schemeClr val="bg1">
                    <a:alpha val="30196"/>
                  </a:schemeClr>
                </a:solidFill>
                <a:latin typeface="HY견고딕"/>
                <a:ea typeface="HY견고딕"/>
              </a:endParaRPr>
            </a:p>
          </p:txBody>
        </p:sp>
        <p:pic>
          <p:nvPicPr>
            <p:cNvPr id="1035" name="Picture 19" descr="PPP_CLIP_CLI_Globe0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" y="82"/>
              <a:ext cx="554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20" descr="004"/>
            <p:cNvPicPr>
              <a:picLocks noChangeAspect="1" noChangeArrowheads="1"/>
            </p:cNvPicPr>
            <p:nvPr/>
          </p:nvPicPr>
          <p:blipFill>
            <a:blip r:embed="rId14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94"/>
              <a:ext cx="535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3" descr="D:\PSCK\문서\PSCK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181725"/>
            <a:ext cx="13144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16"/>
          <p:cNvSpPr>
            <a:spLocks noChangeShapeType="1"/>
          </p:cNvSpPr>
          <p:nvPr userDrawn="1"/>
        </p:nvSpPr>
        <p:spPr bwMode="auto">
          <a:xfrm>
            <a:off x="849313" y="6597650"/>
            <a:ext cx="748823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29" name="Line 16"/>
          <p:cNvSpPr>
            <a:spLocks noChangeShapeType="1"/>
          </p:cNvSpPr>
          <p:nvPr userDrawn="1"/>
        </p:nvSpPr>
        <p:spPr bwMode="auto">
          <a:xfrm>
            <a:off x="849313" y="6524625"/>
            <a:ext cx="7488237" cy="0"/>
          </a:xfrm>
          <a:prstGeom prst="line">
            <a:avLst/>
          </a:prstGeom>
          <a:noFill/>
          <a:ln w="53975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30" name="TextBox 17"/>
          <p:cNvSpPr txBox="1">
            <a:spLocks noChangeArrowheads="1"/>
          </p:cNvSpPr>
          <p:nvPr userDrawn="1"/>
        </p:nvSpPr>
        <p:spPr bwMode="auto">
          <a:xfrm>
            <a:off x="809625" y="6540500"/>
            <a:ext cx="1500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eaLnBrk="1" hangingPunct="1">
              <a:defRPr/>
            </a:pPr>
            <a:r>
              <a:rPr lang="en-US" altLang="ko-KR" sz="1000" dirty="0"/>
              <a:t>www.psck.co.kr</a:t>
            </a:r>
            <a:endParaRPr lang="ko-KR" alt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6"/>
          <p:cNvSpPr>
            <a:spLocks noChangeShapeType="1"/>
          </p:cNvSpPr>
          <p:nvPr userDrawn="1"/>
        </p:nvSpPr>
        <p:spPr bwMode="auto">
          <a:xfrm>
            <a:off x="704850" y="6742113"/>
            <a:ext cx="7848600" cy="0"/>
          </a:xfrm>
          <a:prstGeom prst="line">
            <a:avLst/>
          </a:prstGeom>
          <a:noFill/>
          <a:ln w="53975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051" name="Line 22"/>
          <p:cNvSpPr>
            <a:spLocks noChangeShapeType="1"/>
          </p:cNvSpPr>
          <p:nvPr userDrawn="1"/>
        </p:nvSpPr>
        <p:spPr bwMode="auto">
          <a:xfrm>
            <a:off x="704850" y="6669088"/>
            <a:ext cx="7848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053" name="Rectangle 20" descr="좁은 수평선"/>
          <p:cNvSpPr>
            <a:spLocks noChangeArrowheads="1"/>
          </p:cNvSpPr>
          <p:nvPr userDrawn="1"/>
        </p:nvSpPr>
        <p:spPr bwMode="auto">
          <a:xfrm>
            <a:off x="0" y="77788"/>
            <a:ext cx="9906000" cy="560387"/>
          </a:xfrm>
          <a:prstGeom prst="rect">
            <a:avLst/>
          </a:prstGeom>
          <a:pattFill prst="narHorz">
            <a:fgClr>
              <a:schemeClr val="bg1">
                <a:alpha val="30196"/>
              </a:schemeClr>
            </a:fgClr>
            <a:bgClr>
              <a:schemeClr val="bg2">
                <a:alpha val="30196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54" name="Rectangle 21" descr="좁은 수평선"/>
          <p:cNvSpPr>
            <a:spLocks noChangeArrowheads="1"/>
          </p:cNvSpPr>
          <p:nvPr userDrawn="1"/>
        </p:nvSpPr>
        <p:spPr bwMode="auto">
          <a:xfrm>
            <a:off x="0" y="-11113"/>
            <a:ext cx="9906000" cy="560388"/>
          </a:xfrm>
          <a:prstGeom prst="rect">
            <a:avLst/>
          </a:prstGeom>
          <a:pattFill prst="narHorz">
            <a:fgClr>
              <a:schemeClr val="bg1">
                <a:alpha val="30196"/>
              </a:schemeClr>
            </a:fgClr>
            <a:bgClr>
              <a:schemeClr val="bg2">
                <a:alpha val="30196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55" name="Rectangle 22"/>
          <p:cNvSpPr>
            <a:spLocks noChangeArrowheads="1"/>
          </p:cNvSpPr>
          <p:nvPr userDrawn="1"/>
        </p:nvSpPr>
        <p:spPr bwMode="auto">
          <a:xfrm rot="-5400000">
            <a:off x="-3015456" y="3015456"/>
            <a:ext cx="6858000" cy="827088"/>
          </a:xfrm>
          <a:prstGeom prst="rect">
            <a:avLst/>
          </a:prstGeom>
          <a:gradFill rotWithShape="1">
            <a:gsLst>
              <a:gs pos="0">
                <a:srgbClr val="B8D6EE"/>
              </a:gs>
              <a:gs pos="100000">
                <a:srgbClr val="7AA9D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/>
            <a:endParaRPr lang="ko-KR" altLang="ko-K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56" name="Rectangle 24"/>
          <p:cNvSpPr>
            <a:spLocks noChangeArrowheads="1"/>
          </p:cNvSpPr>
          <p:nvPr userDrawn="1"/>
        </p:nvSpPr>
        <p:spPr bwMode="auto">
          <a:xfrm rot="-5400000">
            <a:off x="-3340894" y="3339306"/>
            <a:ext cx="6858000" cy="179388"/>
          </a:xfrm>
          <a:prstGeom prst="rect">
            <a:avLst/>
          </a:prstGeom>
          <a:solidFill>
            <a:srgbClr val="1A5B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57" name="WordArt 25"/>
          <p:cNvSpPr>
            <a:spLocks noChangeArrowheads="1" noChangeShapeType="1" noTextEdit="1"/>
          </p:cNvSpPr>
          <p:nvPr userDrawn="1"/>
        </p:nvSpPr>
        <p:spPr bwMode="auto">
          <a:xfrm rot="5400000">
            <a:off x="-1670843" y="3139281"/>
            <a:ext cx="4318000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altLang="ko-KR" sz="3600" kern="10">
                <a:solidFill>
                  <a:schemeClr val="bg1">
                    <a:alpha val="30196"/>
                  </a:schemeClr>
                </a:solidFill>
                <a:latin typeface="HY견고딕"/>
                <a:ea typeface="HY견고딕"/>
              </a:rPr>
              <a:t>PSCK</a:t>
            </a:r>
            <a:endParaRPr lang="ko-KR" altLang="en-US" sz="3600" kern="10">
              <a:solidFill>
                <a:schemeClr val="bg1">
                  <a:alpha val="30196"/>
                </a:schemeClr>
              </a:solidFill>
              <a:latin typeface="HY견고딕"/>
              <a:ea typeface="HY견고딕"/>
            </a:endParaRPr>
          </a:p>
        </p:txBody>
      </p:sp>
      <p:pic>
        <p:nvPicPr>
          <p:cNvPr id="2058" name="Picture 30" descr="PPP_CLIP_CLI_Globe0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30175"/>
            <a:ext cx="8794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3" descr="D:\PSCK\문서\PSCK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6392863"/>
            <a:ext cx="13144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0" name="Group 45"/>
          <p:cNvGrpSpPr>
            <a:grpSpLocks/>
          </p:cNvGrpSpPr>
          <p:nvPr userDrawn="1"/>
        </p:nvGrpSpPr>
        <p:grpSpPr bwMode="auto">
          <a:xfrm>
            <a:off x="8189913" y="119063"/>
            <a:ext cx="1558925" cy="457200"/>
            <a:chOff x="4194" y="2641"/>
            <a:chExt cx="1915" cy="487"/>
          </a:xfrm>
        </p:grpSpPr>
        <p:sp>
          <p:nvSpPr>
            <p:cNvPr id="2064" name="Rectangle 8"/>
            <p:cNvSpPr>
              <a:spLocks noChangeArrowheads="1"/>
            </p:cNvSpPr>
            <p:nvPr/>
          </p:nvSpPr>
          <p:spPr bwMode="auto">
            <a:xfrm>
              <a:off x="4194" y="2641"/>
              <a:ext cx="601" cy="4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2065" name="Picture 35" descr="55144"/>
            <p:cNvPicPr preferRelativeResize="0">
              <a:picLocks noChangeArrowheads="1"/>
            </p:cNvPicPr>
            <p:nvPr/>
          </p:nvPicPr>
          <p:blipFill>
            <a:blip r:embed="rId16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" y="2659"/>
              <a:ext cx="567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6" name="Rectangle 41"/>
            <p:cNvSpPr>
              <a:spLocks noChangeArrowheads="1"/>
            </p:cNvSpPr>
            <p:nvPr/>
          </p:nvSpPr>
          <p:spPr bwMode="auto">
            <a:xfrm>
              <a:off x="4843" y="2641"/>
              <a:ext cx="603" cy="4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2067" name="Picture 37" descr="55277"/>
            <p:cNvPicPr preferRelativeResize="0">
              <a:picLocks noChangeArrowheads="1"/>
            </p:cNvPicPr>
            <p:nvPr/>
          </p:nvPicPr>
          <p:blipFill>
            <a:blip r:embed="rId17">
              <a:lum bright="14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" y="2659"/>
              <a:ext cx="567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8" name="Rectangle 44"/>
            <p:cNvSpPr>
              <a:spLocks noChangeArrowheads="1"/>
            </p:cNvSpPr>
            <p:nvPr/>
          </p:nvSpPr>
          <p:spPr bwMode="auto">
            <a:xfrm>
              <a:off x="5508" y="2641"/>
              <a:ext cx="601" cy="4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2069" name="Picture 43" descr="85166"/>
            <p:cNvPicPr preferRelativeResize="0">
              <a:picLocks noChangeArrowheads="1"/>
            </p:cNvPicPr>
            <p:nvPr/>
          </p:nvPicPr>
          <p:blipFill>
            <a:blip r:embed="rId18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" y="2659"/>
              <a:ext cx="567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1" name="Rectangle 23"/>
          <p:cNvSpPr>
            <a:spLocks noChangeArrowheads="1"/>
          </p:cNvSpPr>
          <p:nvPr userDrawn="1"/>
        </p:nvSpPr>
        <p:spPr bwMode="auto">
          <a:xfrm>
            <a:off x="238125" y="6608763"/>
            <a:ext cx="4159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DD439569-D1EA-4E0A-A2E8-237FA6CFFD14}" type="slidenum">
              <a:rPr lang="ko-KR" altLang="en-US" sz="1000">
                <a:ea typeface="가는각진제목체"/>
                <a:cs typeface="가는각진제목체"/>
              </a:rPr>
              <a:pPr algn="ctr"/>
              <a:t>‹#›</a:t>
            </a:fld>
            <a:endParaRPr lang="en-US" altLang="ko-KR" sz="1000">
              <a:ea typeface="가는각진제목체"/>
              <a:cs typeface="가는각진제목체"/>
            </a:endParaRPr>
          </a:p>
        </p:txBody>
      </p:sp>
      <p:pic>
        <p:nvPicPr>
          <p:cNvPr id="2062" name="Picture 32" descr="004"/>
          <p:cNvPicPr>
            <a:picLocks noChangeAspect="1" noChangeArrowheads="1"/>
          </p:cNvPicPr>
          <p:nvPr userDrawn="1"/>
        </p:nvPicPr>
        <p:blipFill>
          <a:blip r:embed="rId1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2238"/>
            <a:ext cx="80168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TextBox 22"/>
          <p:cNvSpPr txBox="1">
            <a:spLocks noChangeArrowheads="1"/>
          </p:cNvSpPr>
          <p:nvPr userDrawn="1"/>
        </p:nvSpPr>
        <p:spPr bwMode="auto">
          <a:xfrm>
            <a:off x="809625" y="6643688"/>
            <a:ext cx="1500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eaLnBrk="1" hangingPunct="1">
              <a:defRPr/>
            </a:pPr>
            <a:r>
              <a:rPr lang="en-US" altLang="ko-KR" sz="1000" dirty="0"/>
              <a:t>www.psck.co.kr</a:t>
            </a:r>
            <a:endParaRPr lang="ko-KR" alt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>
            <a:extLst>
              <a:ext uri="{FF2B5EF4-FFF2-40B4-BE49-F238E27FC236}">
                <a16:creationId xmlns:a16="http://schemas.microsoft.com/office/drawing/2014/main" id="{D0741B62-DC53-1A22-F29C-276F276D1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87" y="4852260"/>
            <a:ext cx="2851161" cy="1902646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C46E215D-2581-0E95-645F-5CDB1CD53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9" t="60553" r="34481" b="10466"/>
          <a:stretch/>
        </p:blipFill>
        <p:spPr bwMode="auto">
          <a:xfrm>
            <a:off x="8320705" y="640645"/>
            <a:ext cx="1296144" cy="12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43A5F820-2751-40FC-8D0C-65B5D2252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1" t="2637" r="30850" b="40985"/>
          <a:stretch/>
        </p:blipFill>
        <p:spPr bwMode="auto">
          <a:xfrm>
            <a:off x="273050" y="105098"/>
            <a:ext cx="1241698" cy="17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53" descr="좁은 수평선"/>
          <p:cNvSpPr>
            <a:spLocks noChangeArrowheads="1"/>
          </p:cNvSpPr>
          <p:nvPr/>
        </p:nvSpPr>
        <p:spPr bwMode="auto">
          <a:xfrm>
            <a:off x="0" y="1412081"/>
            <a:ext cx="9931400" cy="4033837"/>
          </a:xfrm>
          <a:prstGeom prst="rect">
            <a:avLst/>
          </a:prstGeom>
          <a:pattFill prst="narHorz">
            <a:fgClr>
              <a:schemeClr val="bg1">
                <a:alpha val="30196"/>
              </a:schemeClr>
            </a:fgClr>
            <a:bgClr>
              <a:schemeClr val="bg2">
                <a:alpha val="30196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3075" name="Group 54"/>
          <p:cNvGrpSpPr>
            <a:grpSpLocks/>
          </p:cNvGrpSpPr>
          <p:nvPr/>
        </p:nvGrpSpPr>
        <p:grpSpPr bwMode="auto">
          <a:xfrm>
            <a:off x="0" y="1918395"/>
            <a:ext cx="9906000" cy="2579688"/>
            <a:chOff x="0" y="1434"/>
            <a:chExt cx="6240" cy="1625"/>
          </a:xfrm>
        </p:grpSpPr>
        <p:sp>
          <p:nvSpPr>
            <p:cNvPr id="3086" name="Rectangle 22"/>
            <p:cNvSpPr>
              <a:spLocks noChangeArrowheads="1"/>
            </p:cNvSpPr>
            <p:nvPr/>
          </p:nvSpPr>
          <p:spPr bwMode="auto">
            <a:xfrm>
              <a:off x="0" y="1470"/>
              <a:ext cx="6240" cy="1553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3A79C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3087" name="Group 50"/>
            <p:cNvGrpSpPr>
              <a:grpSpLocks/>
            </p:cNvGrpSpPr>
            <p:nvPr/>
          </p:nvGrpSpPr>
          <p:grpSpPr bwMode="auto">
            <a:xfrm>
              <a:off x="0" y="1434"/>
              <a:ext cx="6240" cy="1625"/>
              <a:chOff x="-10" y="1434"/>
              <a:chExt cx="6250" cy="1625"/>
            </a:xfrm>
          </p:grpSpPr>
          <p:sp>
            <p:nvSpPr>
              <p:cNvPr id="3090" name="Line 23"/>
              <p:cNvSpPr>
                <a:spLocks noChangeShapeType="1"/>
              </p:cNvSpPr>
              <p:nvPr/>
            </p:nvSpPr>
            <p:spPr bwMode="auto">
              <a:xfrm>
                <a:off x="-10" y="1470"/>
                <a:ext cx="6250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091" name="Line 24"/>
              <p:cNvSpPr>
                <a:spLocks noChangeShapeType="1"/>
              </p:cNvSpPr>
              <p:nvPr/>
            </p:nvSpPr>
            <p:spPr bwMode="auto">
              <a:xfrm>
                <a:off x="-10" y="1434"/>
                <a:ext cx="6250" cy="2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092" name="Line 25"/>
              <p:cNvSpPr>
                <a:spLocks noChangeShapeType="1"/>
              </p:cNvSpPr>
              <p:nvPr/>
            </p:nvSpPr>
            <p:spPr bwMode="auto">
              <a:xfrm>
                <a:off x="-10" y="3057"/>
                <a:ext cx="6250" cy="2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093" name="Line 26"/>
              <p:cNvSpPr>
                <a:spLocks noChangeShapeType="1"/>
              </p:cNvSpPr>
              <p:nvPr/>
            </p:nvSpPr>
            <p:spPr bwMode="auto">
              <a:xfrm>
                <a:off x="-10" y="3023"/>
                <a:ext cx="6250" cy="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pic>
          <p:nvPicPr>
            <p:cNvPr id="3088" name="Picture 7" descr="004"/>
            <p:cNvPicPr>
              <a:picLocks noChangeAspect="1" noChangeArrowheads="1"/>
            </p:cNvPicPr>
            <p:nvPr/>
          </p:nvPicPr>
          <p:blipFill>
            <a:blip r:embed="rId5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34"/>
              <a:ext cx="624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27" descr="PPP_CLIP_CLI_Globe0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" y="1661"/>
              <a:ext cx="1186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6" name="WordArt 29"/>
          <p:cNvSpPr>
            <a:spLocks noChangeArrowheads="1" noChangeShapeType="1" noTextEdit="1"/>
          </p:cNvSpPr>
          <p:nvPr/>
        </p:nvSpPr>
        <p:spPr bwMode="gray">
          <a:xfrm>
            <a:off x="3021805" y="2862451"/>
            <a:ext cx="3731395" cy="6196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27004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50000"/>
                    </a:srgbClr>
                  </a:outerShdw>
                </a:effectLst>
                <a:latin typeface="Tahoma"/>
                <a:ea typeface="Tahoma"/>
                <a:cs typeface="Tahoma"/>
              </a:rPr>
              <a:t>(</a:t>
            </a:r>
            <a:r>
              <a:rPr lang="ko-KR" altLang="en-US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27004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50000"/>
                    </a:srgbClr>
                  </a:outerShdw>
                </a:effectLst>
                <a:latin typeface="Tahoma"/>
                <a:ea typeface="Tahoma"/>
                <a:cs typeface="Tahoma"/>
              </a:rPr>
              <a:t>주</a:t>
            </a:r>
            <a:r>
              <a:rPr lang="en-US" altLang="ko-KR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27004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50000"/>
                    </a:srgbClr>
                  </a:outerShdw>
                </a:effectLst>
                <a:latin typeface="Tahoma"/>
                <a:ea typeface="Tahoma"/>
                <a:cs typeface="Tahoma"/>
              </a:rPr>
              <a:t>)</a:t>
            </a:r>
            <a:r>
              <a:rPr lang="ko-KR" altLang="en-US" sz="3600" b="1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27004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50000"/>
                    </a:srgbClr>
                  </a:outerShdw>
                </a:effectLst>
                <a:latin typeface="Tahoma"/>
                <a:ea typeface="Tahoma"/>
                <a:cs typeface="Tahoma"/>
              </a:rPr>
              <a:t>피에스씨케이</a:t>
            </a:r>
            <a:endParaRPr lang="ko-KR" altLang="en-US" sz="36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27004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50000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3077" name="Rectangle 31"/>
          <p:cNvSpPr>
            <a:spLocks noChangeArrowheads="1"/>
          </p:cNvSpPr>
          <p:nvPr/>
        </p:nvSpPr>
        <p:spPr bwMode="auto">
          <a:xfrm>
            <a:off x="2516185" y="2244775"/>
            <a:ext cx="4899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공장 자동화의 새 지평을 열어가는 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078" name="Group 45"/>
          <p:cNvGrpSpPr>
            <a:grpSpLocks/>
          </p:cNvGrpSpPr>
          <p:nvPr/>
        </p:nvGrpSpPr>
        <p:grpSpPr bwMode="auto">
          <a:xfrm>
            <a:off x="6608763" y="4007545"/>
            <a:ext cx="3040062" cy="773113"/>
            <a:chOff x="4194" y="2641"/>
            <a:chExt cx="1915" cy="487"/>
          </a:xfrm>
        </p:grpSpPr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4194" y="2641"/>
              <a:ext cx="601" cy="4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3081" name="Picture 35" descr="55144"/>
            <p:cNvPicPr preferRelativeResize="0">
              <a:picLocks noChangeArrowheads="1"/>
            </p:cNvPicPr>
            <p:nvPr/>
          </p:nvPicPr>
          <p:blipFill>
            <a:blip r:embed="rId7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" y="2659"/>
              <a:ext cx="567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Rectangle 41"/>
            <p:cNvSpPr>
              <a:spLocks noChangeArrowheads="1"/>
            </p:cNvSpPr>
            <p:nvPr/>
          </p:nvSpPr>
          <p:spPr bwMode="auto">
            <a:xfrm>
              <a:off x="4844" y="2641"/>
              <a:ext cx="601" cy="4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3083" name="Picture 37" descr="55277"/>
            <p:cNvPicPr preferRelativeResize="0">
              <a:picLocks noChangeArrowheads="1"/>
            </p:cNvPicPr>
            <p:nvPr/>
          </p:nvPicPr>
          <p:blipFill>
            <a:blip r:embed="rId8">
              <a:lum bright="14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" y="2659"/>
              <a:ext cx="567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4" name="Rectangle 44"/>
            <p:cNvSpPr>
              <a:spLocks noChangeArrowheads="1"/>
            </p:cNvSpPr>
            <p:nvPr/>
          </p:nvSpPr>
          <p:spPr bwMode="auto">
            <a:xfrm>
              <a:off x="5508" y="2641"/>
              <a:ext cx="601" cy="4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3085" name="Picture 43" descr="85166"/>
            <p:cNvPicPr preferRelativeResize="0">
              <a:picLocks noChangeArrowheads="1"/>
            </p:cNvPicPr>
            <p:nvPr/>
          </p:nvPicPr>
          <p:blipFill>
            <a:blip r:embed="rId9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" y="2659"/>
              <a:ext cx="567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Picture 59" descr="D:\PSCK\문서\PSC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6097860"/>
            <a:ext cx="16160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1038225" y="92075"/>
            <a:ext cx="1771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2400" b="1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 Solution</a:t>
            </a:r>
            <a:endParaRPr lang="ko-KR" altLang="en-US" sz="2400" b="1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387" name="Rectangle 56"/>
          <p:cNvSpPr>
            <a:spLocks noChangeArrowheads="1"/>
          </p:cNvSpPr>
          <p:nvPr/>
        </p:nvSpPr>
        <p:spPr bwMode="auto">
          <a:xfrm>
            <a:off x="1452563" y="1298126"/>
            <a:ext cx="334053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altLang="ko-KR" sz="1600" b="1" dirty="0"/>
              <a:t> </a:t>
            </a:r>
            <a:r>
              <a:rPr lang="en-US" altLang="ko-KR" sz="1200" b="1" dirty="0"/>
              <a:t>OTS (Operator</a:t>
            </a:r>
            <a:r>
              <a:rPr lang="ko-KR" altLang="en-US" sz="1200" b="1" dirty="0">
                <a:cs typeface="Arial" pitchFamily="34" charset="0"/>
              </a:rPr>
              <a:t> </a:t>
            </a:r>
            <a:r>
              <a:rPr lang="en-US" altLang="ko-KR" sz="1200" b="1" dirty="0">
                <a:cs typeface="Arial" pitchFamily="34" charset="0"/>
              </a:rPr>
              <a:t>T</a:t>
            </a:r>
            <a:r>
              <a:rPr lang="en-US" altLang="ko-KR" sz="1200" b="1" dirty="0"/>
              <a:t>raining Simulator System)</a:t>
            </a:r>
            <a:endParaRPr lang="ko-KR" altLang="en-US" sz="1200" b="1" dirty="0"/>
          </a:p>
        </p:txBody>
      </p:sp>
      <p:sp>
        <p:nvSpPr>
          <p:cNvPr id="16389" name="Rectangle 45"/>
          <p:cNvSpPr>
            <a:spLocks noChangeArrowheads="1"/>
          </p:cNvSpPr>
          <p:nvPr/>
        </p:nvSpPr>
        <p:spPr bwMode="auto">
          <a:xfrm>
            <a:off x="2049463" y="790575"/>
            <a:ext cx="1082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ko-KR" sz="1600">
                <a:solidFill>
                  <a:schemeClr val="bg1"/>
                </a:solidFill>
              </a:rPr>
              <a:t>Simulator</a:t>
            </a:r>
          </a:p>
        </p:txBody>
      </p:sp>
      <p:sp>
        <p:nvSpPr>
          <p:cNvPr id="16390" name="AutoShape 19"/>
          <p:cNvSpPr>
            <a:spLocks noChangeArrowheads="1"/>
          </p:cNvSpPr>
          <p:nvPr/>
        </p:nvSpPr>
        <p:spPr bwMode="auto">
          <a:xfrm>
            <a:off x="1355725" y="793826"/>
            <a:ext cx="3203575" cy="374571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공정 모사 시스템</a:t>
            </a:r>
            <a:endParaRPr lang="en-US" altLang="ko-KR" sz="1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6391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78" y="3314895"/>
            <a:ext cx="4027487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그림 11" descr="그림1 복사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13" y="1390201"/>
            <a:ext cx="96838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1">
            <a:extLst>
              <a:ext uri="{FF2B5EF4-FFF2-40B4-BE49-F238E27FC236}">
                <a16:creationId xmlns:a16="http://schemas.microsoft.com/office/drawing/2014/main" id="{C66F90E4-18B9-412D-5EAE-640427A0D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63" y="1607121"/>
            <a:ext cx="7813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just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공정 운전 훈련 시스템은 </a:t>
            </a:r>
            <a:r>
              <a:rPr kumimoji="0" lang="ko-KR" altLang="en-US" sz="1400" kern="0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실제 플랜트의 거동을 소프트웨어로 모사하여 </a:t>
            </a:r>
            <a:r>
              <a:rPr kumimoji="0"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운전원이 </a:t>
            </a:r>
            <a:r>
              <a:rPr kumimoji="0" lang="ko-KR" altLang="en-US" sz="1400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실제 플랜트와 같은 공정 조건에서 운전</a:t>
            </a:r>
            <a:r>
              <a:rPr kumimoji="0"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할 수 있도록 지원하는 시스템</a:t>
            </a:r>
            <a:endParaRPr kumimoji="0" lang="en-US" altLang="ko-KR" sz="14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CE4A8F5-BCA1-A1B4-A64B-65D273FF11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88" y="2420888"/>
            <a:ext cx="3767782" cy="3390372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038225" y="92075"/>
            <a:ext cx="2595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2400" b="1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 </a:t>
            </a:r>
            <a:r>
              <a:rPr lang="ko-KR" altLang="en-US" sz="2400" b="1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 훈련 센터</a:t>
            </a:r>
          </a:p>
        </p:txBody>
      </p:sp>
      <p:graphicFrame>
        <p:nvGraphicFramePr>
          <p:cNvPr id="12" name="Group 34">
            <a:extLst>
              <a:ext uri="{FF2B5EF4-FFF2-40B4-BE49-F238E27FC236}">
                <a16:creationId xmlns:a16="http://schemas.microsoft.com/office/drawing/2014/main" id="{83A3A56D-967F-F10E-025E-33F235B1F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764144"/>
              </p:ext>
            </p:extLst>
          </p:nvPr>
        </p:nvGraphicFramePr>
        <p:xfrm>
          <a:off x="1352600" y="980728"/>
          <a:ext cx="8104385" cy="3888433"/>
        </p:xfrm>
        <a:graphic>
          <a:graphicData uri="http://schemas.openxmlformats.org/drawingml/2006/table">
            <a:tbl>
              <a:tblPr/>
              <a:tblGrid>
                <a:gridCol w="1551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73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Course</a:t>
                      </a:r>
                      <a:endParaRPr kumimoji="1" lang="ko-K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Training Objectives</a:t>
                      </a:r>
                      <a:endParaRPr kumimoji="1" lang="ko-K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Trainee</a:t>
                      </a:r>
                      <a:endParaRPr kumimoji="1" lang="ko-KR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6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공정 최적화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iral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(APC)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ir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Advanced Process Control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에 대한 개념과 방법론 이해</a:t>
                      </a: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APC Project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전 과정에 대한 이해와 실습</a:t>
                      </a: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가상 온라인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Analyzer RQE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를 활용한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Soft Sensor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개발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공정 운전자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기술부서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생산부서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,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관리부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599464"/>
                  </a:ext>
                </a:extLst>
              </a:tr>
              <a:tr h="7486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공정 자동화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iral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(</a:t>
                      </a:r>
                      <a:r>
                        <a:rPr kumimoji="1" lang="en-US" altLang="ko-K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PSPower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)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ir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공정자동화의 개념과 방법에 대한 이해</a:t>
                      </a: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기존 운전원의 운전을 절차와 로직으로 구현하는 방법론 실습</a:t>
                      </a: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알고리즘의 이해와 적용을 위한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Case Study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공정 운전자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, </a:t>
                      </a:r>
                      <a:b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</a:b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기술부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생산부서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관리부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설비 </a:t>
                      </a:r>
                      <a:r>
                        <a:rPr kumimoji="0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보전부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ir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6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공정 정보화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b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(RTDB)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RTDB(Real Time Database) </a:t>
                      </a: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의 기본 개념과 구성에 대한 이해</a:t>
                      </a: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Database </a:t>
                      </a: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구축 관련 설정 이해</a:t>
                      </a: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사용자 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Tag </a:t>
                      </a: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등록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, Graphic </a:t>
                      </a: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작성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, Trend </a:t>
                      </a: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작성 방법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공정 운전자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, </a:t>
                      </a:r>
                      <a:b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</a:b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기술팀 엔지니어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생산부서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ir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6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공정 모사 시스템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b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0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운전원</a:t>
                      </a: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훈련 시스템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Operator Training Simulator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의 기본 개념과 원리 이해</a:t>
                      </a: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OTS System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을 이용한 가상 모의 운전 진행</a:t>
                      </a: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Abnormal &amp; Emergency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상황 재연과 그에 따른 대응 운전 훈련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공정 운전자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기술부서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생산부서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관리부 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ir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16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PID Tuning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ir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PID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제어기의 동작 원리 및 개념 이해</a:t>
                      </a: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공정의 종류 및 상황에 따른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PID Tuning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방법론 교육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공정 운전자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기술부서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iral"/>
                        </a:rPr>
                        <a:t>생산부서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ir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직사각형 34">
            <a:extLst>
              <a:ext uri="{FF2B5EF4-FFF2-40B4-BE49-F238E27FC236}">
                <a16:creationId xmlns:a16="http://schemas.microsoft.com/office/drawing/2014/main" id="{54ED60C7-B734-F3DE-62A6-DCA0FCF42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474" y="5157192"/>
            <a:ext cx="6286500" cy="1143000"/>
          </a:xfrm>
          <a:prstGeom prst="rect">
            <a:avLst/>
          </a:prstGeom>
          <a:pattFill prst="narHorz">
            <a:fgClr>
              <a:srgbClr val="FFFFFF">
                <a:alpha val="30196"/>
              </a:srgbClr>
            </a:fgClr>
            <a:bgClr>
              <a:srgbClr val="808080">
                <a:alpha val="30196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   *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iral"/>
              </a:rPr>
              <a:t> </a:t>
            </a:r>
            <a:r>
              <a:rPr kumimoji="0" lang="ko-KR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iral"/>
              </a:rPr>
              <a:t>교육 일정에 관한 사항은 교육 담당자에게 문의하여 주시기 바랍니다</a:t>
            </a:r>
            <a:r>
              <a:rPr kumimoji="0" lang="en-US" altLang="ko-KR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iral"/>
              </a:rPr>
              <a:t>.</a:t>
            </a:r>
            <a:endParaRPr kumimoji="0" lang="en-US" altLang="ko-KR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        </a:t>
            </a:r>
            <a:endParaRPr kumimoji="0" lang="en-US" altLang="ko-K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ir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      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   </a:t>
            </a:r>
            <a:r>
              <a:rPr kumimoji="0" lang="en-US" altLang="ko-K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     </a:t>
            </a:r>
            <a:r>
              <a: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  </a:t>
            </a:r>
            <a:endParaRPr kumimoji="0" lang="en-US" altLang="ko-K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14" name="Picture 37" descr="PEOP1046">
            <a:extLst>
              <a:ext uri="{FF2B5EF4-FFF2-40B4-BE49-F238E27FC236}">
                <a16:creationId xmlns:a16="http://schemas.microsoft.com/office/drawing/2014/main" id="{A48D1303-F8F4-14C6-7AF7-86F178DDB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99536" y="5157192"/>
            <a:ext cx="160178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EFC92F-95F1-6403-F825-5F5F720B6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8886" y="5514379"/>
            <a:ext cx="299787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3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iral"/>
              </a:rPr>
              <a:t>교육 담당자 </a:t>
            </a:r>
            <a:r>
              <a:rPr kumimoji="0" lang="en-US" altLang="ko-KR" sz="13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iral"/>
              </a:rPr>
              <a:t>: </a:t>
            </a:r>
            <a:r>
              <a:rPr kumimoji="0" lang="ko-KR" altLang="en-US" sz="13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iral"/>
              </a:rPr>
              <a:t>김성률</a:t>
            </a:r>
            <a:r>
              <a:rPr kumimoji="0" lang="ko-KR" altLang="en-US" sz="13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iral"/>
              </a:rPr>
              <a:t> 상무</a:t>
            </a:r>
            <a:endParaRPr kumimoji="0" lang="en-US" altLang="ko-KR" sz="13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ir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3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TEL : 031-931-8211</a:t>
            </a:r>
            <a:endParaRPr lang="en-US" altLang="ko-KR" sz="13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3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E-MAIL : seongryul.kim@psck.co.kr</a:t>
            </a:r>
            <a:endParaRPr lang="ko-KR" altLang="en-US" sz="13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8" name="Picture 12">
            <a:extLst>
              <a:ext uri="{FF2B5EF4-FFF2-40B4-BE49-F238E27FC236}">
                <a16:creationId xmlns:a16="http://schemas.microsoft.com/office/drawing/2014/main" id="{98D665BE-4183-3757-BF0D-C89A2F35A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729162"/>
            <a:ext cx="850594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>
            <a:extLst>
              <a:ext uri="{FF2B5EF4-FFF2-40B4-BE49-F238E27FC236}">
                <a16:creationId xmlns:a16="http://schemas.microsoft.com/office/drawing/2014/main" id="{CE65CB74-8E10-0E0A-5F12-D33A06F82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81" y="5013176"/>
            <a:ext cx="899432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21"/>
          <p:cNvSpPr txBox="1">
            <a:spLocks noChangeArrowheads="1"/>
          </p:cNvSpPr>
          <p:nvPr/>
        </p:nvSpPr>
        <p:spPr bwMode="auto">
          <a:xfrm>
            <a:off x="2579960" y="1556792"/>
            <a:ext cx="5613400" cy="93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algn="ctr" latinLnBrk="0">
              <a:lnSpc>
                <a:spcPct val="120000"/>
              </a:lnSpc>
              <a:spcBef>
                <a:spcPct val="50000"/>
              </a:spcBef>
              <a:buClr>
                <a:schemeClr val="bg2"/>
              </a:buClr>
            </a:pPr>
            <a:r>
              <a:rPr kumimoji="0" lang="en-US" altLang="ko-KR" sz="2400" b="1" dirty="0">
                <a:solidFill>
                  <a:schemeClr val="bg1">
                    <a:lumMod val="8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PSCK</a:t>
            </a:r>
            <a:r>
              <a:rPr kumimoji="0" lang="ko-KR" altLang="en-US" sz="2400" b="1" dirty="0">
                <a:solidFill>
                  <a:schemeClr val="bg1">
                    <a:lumMod val="8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공장 자동화의 새 지평을 </a:t>
            </a:r>
            <a:r>
              <a:rPr kumimoji="0" lang="ko-KR" altLang="en-US" sz="2400" b="1">
                <a:solidFill>
                  <a:schemeClr val="bg1">
                    <a:lumMod val="8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끊임없이 열어 나가겠습니다</a:t>
            </a:r>
            <a:r>
              <a:rPr kumimoji="0" lang="en-US" altLang="ko-KR" sz="2400" b="1" dirty="0">
                <a:solidFill>
                  <a:schemeClr val="bg1">
                    <a:lumMod val="8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0" lang="ko-KR" altLang="en-US" sz="2400" b="1" dirty="0">
              <a:solidFill>
                <a:schemeClr val="bg1">
                  <a:lumMod val="8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971DA6FA-B9DB-78CB-42F8-0BBEF1864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58609" r="64720" b="9282"/>
          <a:stretch/>
        </p:blipFill>
        <p:spPr bwMode="auto">
          <a:xfrm>
            <a:off x="920552" y="332656"/>
            <a:ext cx="949391" cy="1008112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60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4237038" y="44450"/>
            <a:ext cx="1511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ko-KR" altLang="en-US" sz="3000">
                <a:solidFill>
                  <a:srgbClr val="5F5F5F"/>
                </a:solidFill>
                <a:latin typeface="HY견고딕" pitchFamily="18" charset="-127"/>
                <a:ea typeface="HY견고딕" pitchFamily="18" charset="-127"/>
              </a:rPr>
              <a:t>목    차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5310188" y="2411362"/>
            <a:ext cx="2307108" cy="18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회사 개요</a:t>
            </a:r>
          </a:p>
          <a:p>
            <a:pPr>
              <a:spcBef>
                <a:spcPct val="30000"/>
              </a:spcBef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조직도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ct val="30000"/>
              </a:spcBef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핵심 역량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ct val="30000"/>
              </a:spcBef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4. Solution</a:t>
            </a:r>
          </a:p>
          <a:p>
            <a:pPr>
              <a:spcBef>
                <a:spcPct val="30000"/>
              </a:spcBef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교육 훈련 센터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7545288" y="2339354"/>
            <a:ext cx="531812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30000"/>
              </a:spcBef>
            </a:pPr>
            <a:r>
              <a:rPr lang="en-US" altLang="ko-KR" sz="1200" b="1" dirty="0">
                <a:solidFill>
                  <a:srgbClr val="808080"/>
                </a:solidFill>
                <a:latin typeface="돋움" pitchFamily="50" charset="-127"/>
              </a:rPr>
              <a:t>……  </a:t>
            </a:r>
          </a:p>
          <a:p>
            <a:pPr>
              <a:lnSpc>
                <a:spcPct val="170000"/>
              </a:lnSpc>
              <a:spcBef>
                <a:spcPct val="30000"/>
              </a:spcBef>
            </a:pPr>
            <a:r>
              <a:rPr lang="en-US" altLang="ko-KR" sz="1200" b="1" dirty="0">
                <a:solidFill>
                  <a:srgbClr val="808080"/>
                </a:solidFill>
                <a:latin typeface="돋움" pitchFamily="50" charset="-127"/>
              </a:rPr>
              <a:t>……   </a:t>
            </a:r>
          </a:p>
          <a:p>
            <a:pPr>
              <a:lnSpc>
                <a:spcPct val="170000"/>
              </a:lnSpc>
              <a:spcBef>
                <a:spcPct val="30000"/>
              </a:spcBef>
            </a:pPr>
            <a:r>
              <a:rPr lang="en-US" altLang="ko-KR" sz="1200" b="1" dirty="0">
                <a:solidFill>
                  <a:srgbClr val="808080"/>
                </a:solidFill>
                <a:latin typeface="돋움" pitchFamily="50" charset="-127"/>
              </a:rPr>
              <a:t>……   </a:t>
            </a:r>
          </a:p>
          <a:p>
            <a:pPr>
              <a:lnSpc>
                <a:spcPct val="170000"/>
              </a:lnSpc>
              <a:spcBef>
                <a:spcPct val="30000"/>
              </a:spcBef>
            </a:pPr>
            <a:r>
              <a:rPr lang="en-US" altLang="ko-KR" sz="1200" b="1" dirty="0">
                <a:solidFill>
                  <a:srgbClr val="808080"/>
                </a:solidFill>
                <a:latin typeface="돋움" pitchFamily="50" charset="-127"/>
              </a:rPr>
              <a:t>……   </a:t>
            </a:r>
          </a:p>
          <a:p>
            <a:pPr>
              <a:lnSpc>
                <a:spcPct val="170000"/>
              </a:lnSpc>
              <a:spcBef>
                <a:spcPct val="30000"/>
              </a:spcBef>
            </a:pPr>
            <a:r>
              <a:rPr lang="en-US" altLang="ko-KR" sz="1200" b="1" dirty="0">
                <a:solidFill>
                  <a:srgbClr val="808080"/>
                </a:solidFill>
                <a:latin typeface="돋움" pitchFamily="50" charset="-127"/>
              </a:rPr>
              <a:t>……     </a:t>
            </a: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7977336" y="2339354"/>
            <a:ext cx="428625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70000"/>
              </a:lnSpc>
              <a:spcBef>
                <a:spcPct val="30000"/>
              </a:spcBef>
            </a:pPr>
            <a:r>
              <a:rPr lang="en-US" altLang="ko-KR" sz="1200" b="1" dirty="0">
                <a:solidFill>
                  <a:srgbClr val="808080"/>
                </a:solidFill>
                <a:latin typeface="돋움" pitchFamily="50" charset="-127"/>
              </a:rPr>
              <a:t>3</a:t>
            </a:r>
          </a:p>
          <a:p>
            <a:pPr algn="r">
              <a:lnSpc>
                <a:spcPct val="170000"/>
              </a:lnSpc>
              <a:spcBef>
                <a:spcPct val="30000"/>
              </a:spcBef>
            </a:pPr>
            <a:r>
              <a:rPr lang="en-US" altLang="ko-KR" sz="1200" b="1" dirty="0">
                <a:solidFill>
                  <a:srgbClr val="808080"/>
                </a:solidFill>
                <a:latin typeface="돋움" pitchFamily="50" charset="-127"/>
              </a:rPr>
              <a:t>4</a:t>
            </a:r>
          </a:p>
          <a:p>
            <a:pPr algn="r">
              <a:lnSpc>
                <a:spcPct val="170000"/>
              </a:lnSpc>
              <a:spcBef>
                <a:spcPct val="30000"/>
              </a:spcBef>
            </a:pPr>
            <a:r>
              <a:rPr lang="en-US" altLang="ko-KR" sz="1200" b="1" dirty="0">
                <a:solidFill>
                  <a:srgbClr val="808080"/>
                </a:solidFill>
                <a:latin typeface="돋움" pitchFamily="50" charset="-127"/>
              </a:rPr>
              <a:t>5</a:t>
            </a:r>
          </a:p>
          <a:p>
            <a:pPr algn="r">
              <a:lnSpc>
                <a:spcPct val="170000"/>
              </a:lnSpc>
              <a:spcBef>
                <a:spcPct val="30000"/>
              </a:spcBef>
            </a:pPr>
            <a:r>
              <a:rPr lang="en-US" altLang="ko-KR" sz="1200" b="1" dirty="0">
                <a:solidFill>
                  <a:srgbClr val="808080"/>
                </a:solidFill>
                <a:latin typeface="돋움" pitchFamily="50" charset="-127"/>
              </a:rPr>
              <a:t>6</a:t>
            </a:r>
          </a:p>
          <a:p>
            <a:pPr algn="r">
              <a:lnSpc>
                <a:spcPct val="170000"/>
              </a:lnSpc>
              <a:spcBef>
                <a:spcPct val="30000"/>
              </a:spcBef>
            </a:pPr>
            <a:r>
              <a:rPr lang="en-US" altLang="ko-KR" sz="1200" b="1" dirty="0">
                <a:solidFill>
                  <a:srgbClr val="808080"/>
                </a:solidFill>
                <a:latin typeface="돋움" pitchFamily="50" charset="-127"/>
              </a:rPr>
              <a:t>11</a:t>
            </a:r>
          </a:p>
        </p:txBody>
      </p:sp>
      <p:pic>
        <p:nvPicPr>
          <p:cNvPr id="7" name="그림 6" descr="지구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976" y="2357430"/>
            <a:ext cx="3286148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0431033-5EB9-5C1A-92EC-FE13415D8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047" y="4706407"/>
            <a:ext cx="2158578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1"/>
          <p:cNvSpPr>
            <a:spLocks noChangeArrowheads="1"/>
          </p:cNvSpPr>
          <p:nvPr/>
        </p:nvSpPr>
        <p:spPr bwMode="auto">
          <a:xfrm>
            <a:off x="1038225" y="92075"/>
            <a:ext cx="1928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kumimoji="1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회사 개요</a:t>
            </a:r>
          </a:p>
        </p:txBody>
      </p:sp>
      <p:sp>
        <p:nvSpPr>
          <p:cNvPr id="12" name="AutoShape 119">
            <a:extLst>
              <a:ext uri="{FF2B5EF4-FFF2-40B4-BE49-F238E27FC236}">
                <a16:creationId xmlns:a16="http://schemas.microsoft.com/office/drawing/2014/main" id="{DF698DF1-8116-F3FE-DF1F-F4BA3AC69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592" y="836712"/>
            <a:ext cx="8208911" cy="5422577"/>
          </a:xfrm>
          <a:prstGeom prst="roundRect">
            <a:avLst>
              <a:gd name="adj" fmla="val 2755"/>
            </a:avLst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6C980B-2B7B-C9B8-5DD9-2A331E8E0A43}"/>
              </a:ext>
            </a:extLst>
          </p:cNvPr>
          <p:cNvSpPr txBox="1"/>
          <p:nvPr/>
        </p:nvSpPr>
        <p:spPr>
          <a:xfrm>
            <a:off x="1541859" y="930697"/>
            <a:ext cx="7731622" cy="3282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</a:t>
            </a:r>
            <a:r>
              <a:rPr kumimoji="0"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SCK</a:t>
            </a:r>
            <a:r>
              <a:rPr kumimoji="0"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kumimoji="0"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kumimoji="0"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여년간 국내외에 </a:t>
            </a:r>
            <a:r>
              <a:rPr kumimoji="0" lang="en-US" altLang="ko-KR" sz="1400" b="1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Refinery / Petrochemical / Fine chemical / Polymer </a:t>
            </a:r>
            <a:r>
              <a:rPr kumimoji="0" lang="ko-KR" altLang="en-US" sz="1400" b="1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등의 다양한 산업 현장에서 지속적으로 요구되는 공정 자동화와 공정 최적화 및 공정 모사 등에 대한 </a:t>
            </a:r>
            <a:br>
              <a:rPr kumimoji="0" lang="en-US" altLang="ko-KR" sz="1400" b="1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kumimoji="0"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최고의 솔루션</a:t>
            </a:r>
            <a:r>
              <a:rPr kumimoji="0" lang="ko-KR" altLang="en-US" sz="1400" b="1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 </a:t>
            </a:r>
            <a:r>
              <a:rPr kumimoji="0"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전문적인 엔지니어링</a:t>
            </a:r>
            <a:r>
              <a:rPr kumimoji="0" lang="ko-KR" altLang="en-US" sz="1400" b="1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제공하여 왔습니다</a:t>
            </a:r>
            <a:r>
              <a:rPr kumimoji="0" lang="en-US" altLang="ko-KR" sz="1400" b="1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0" lang="en-US" altLang="ko-KR" sz="14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0" lang="en-US" altLang="ko-KR" sz="14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차별화 요소는 국내 최고의 </a:t>
            </a:r>
            <a:r>
              <a:rPr kumimoji="0" lang="ko-KR" altLang="en-US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 엔지니어 인력을 가장 많이 확보</a:t>
            </a:r>
            <a:r>
              <a:rPr kumimoji="0"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하고 있으며</a:t>
            </a:r>
            <a:r>
              <a:rPr kumimoji="0"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대부분의 인력이 </a:t>
            </a:r>
            <a:r>
              <a:rPr kumimoji="0"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kumimoji="0"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이상 근속과 약 </a:t>
            </a:r>
            <a:r>
              <a:rPr kumimoji="0"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kumimoji="0"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 이상의 프로젝트를 수행한 경력자입니다</a:t>
            </a:r>
            <a:r>
              <a:rPr kumimoji="0"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0" lang="en-US" altLang="ko-KR" sz="14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당사가 서비스하는 산업에 대한 많은 경험과 </a:t>
            </a:r>
            <a:r>
              <a:rPr kumimoji="0" lang="ko-KR" altLang="en-US" sz="14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전문성를</a:t>
            </a:r>
            <a:r>
              <a:rPr kumimoji="0"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갖추고 있으며</a:t>
            </a:r>
            <a:r>
              <a:rPr kumimoji="0"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이는 고객의 요구 사항에 맞게 서비스를 제공하여 </a:t>
            </a:r>
            <a:r>
              <a:rPr kumimoji="0" lang="ko-KR" altLang="en-US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고객 만족을 높이고 고객 가치를 창출함</a:t>
            </a:r>
            <a:r>
              <a:rPr kumimoji="0"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신뢰를 쌓아온 당사만의 강점입니다</a:t>
            </a:r>
            <a:r>
              <a:rPr kumimoji="0"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kumimoji="0"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345324E-92BE-FBFF-1876-BC247E741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632" y="4353481"/>
            <a:ext cx="72866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52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1"/>
          <p:cNvSpPr>
            <a:spLocks noChangeArrowheads="1"/>
          </p:cNvSpPr>
          <p:nvPr/>
        </p:nvSpPr>
        <p:spPr bwMode="auto">
          <a:xfrm>
            <a:off x="1038225" y="92075"/>
            <a:ext cx="1928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2400" b="1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400" b="1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회사 개요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448175" y="1714500"/>
            <a:ext cx="4968875" cy="830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7DFD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400" b="1">
                <a:solidFill>
                  <a:srgbClr val="FF3300"/>
                </a:solidFill>
                <a:ea typeface="HY견고딕" pitchFamily="18" charset="-127"/>
              </a:rPr>
              <a:t>P</a:t>
            </a:r>
            <a:r>
              <a:rPr lang="en-US" altLang="ko-KR" sz="2400" b="1">
                <a:ea typeface="HY견고딕" pitchFamily="18" charset="-127"/>
              </a:rPr>
              <a:t>rocess Solution Centre, Korea Co., Ltd.</a:t>
            </a:r>
          </a:p>
        </p:txBody>
      </p:sp>
      <p:pic>
        <p:nvPicPr>
          <p:cNvPr id="5124" name="Picture 5" descr="wind_clean fu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847850"/>
            <a:ext cx="29352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5" name="그룹 14"/>
          <p:cNvGrpSpPr>
            <a:grpSpLocks/>
          </p:cNvGrpSpPr>
          <p:nvPr/>
        </p:nvGrpSpPr>
        <p:grpSpPr bwMode="auto">
          <a:xfrm>
            <a:off x="4838700" y="3132138"/>
            <a:ext cx="4300538" cy="1931298"/>
            <a:chOff x="4953000" y="3284538"/>
            <a:chExt cx="4300568" cy="1930850"/>
          </a:xfrm>
        </p:grpSpPr>
        <p:sp>
          <p:nvSpPr>
            <p:cNvPr id="5126" name="Text Box 4"/>
            <p:cNvSpPr txBox="1">
              <a:spLocks noChangeArrowheads="1"/>
            </p:cNvSpPr>
            <p:nvPr/>
          </p:nvSpPr>
          <p:spPr bwMode="auto">
            <a:xfrm>
              <a:off x="4953000" y="3284538"/>
              <a:ext cx="914406" cy="1923604"/>
            </a:xfrm>
            <a:prstGeom prst="rect">
              <a:avLst/>
            </a:prstGeom>
            <a:noFill/>
            <a:ln>
              <a:noFill/>
            </a:ln>
            <a:effectLst>
              <a:outerShdw dist="563972" dir="14049741" sx="125000" sy="125000" algn="tl" rotWithShape="0">
                <a:srgbClr val="C7DFD3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ko-KR" altLang="en-US" sz="1400" b="1" dirty="0">
                  <a:latin typeface="돋움" pitchFamily="50" charset="-127"/>
                </a:rPr>
                <a:t> </a:t>
              </a:r>
              <a:r>
                <a:rPr lang="ko-KR" altLang="en-US" sz="1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설립일</a:t>
              </a:r>
              <a:endPara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ko-KR" altLang="en-US" sz="1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대   표    </a:t>
              </a:r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ko-KR" altLang="en-US" sz="1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소재지</a:t>
              </a:r>
              <a:endPara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Char char="§"/>
              </a:pPr>
              <a:endPara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altLang="ko-KR" sz="1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TEL     </a:t>
              </a:r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altLang="ko-KR" sz="1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FAX </a:t>
              </a:r>
              <a:r>
                <a:rPr lang="en-US" altLang="ko-KR" sz="1400" b="1" dirty="0">
                  <a:latin typeface="돋움" pitchFamily="50" charset="-127"/>
                </a:rPr>
                <a:t>   </a:t>
              </a:r>
            </a:p>
          </p:txBody>
        </p:sp>
        <p:sp>
          <p:nvSpPr>
            <p:cNvPr id="5127" name="Text Box 4"/>
            <p:cNvSpPr txBox="1">
              <a:spLocks noChangeArrowheads="1"/>
            </p:cNvSpPr>
            <p:nvPr/>
          </p:nvSpPr>
          <p:spPr bwMode="auto">
            <a:xfrm>
              <a:off x="5967420" y="3284538"/>
              <a:ext cx="3286148" cy="1930850"/>
            </a:xfrm>
            <a:prstGeom prst="rect">
              <a:avLst/>
            </a:prstGeom>
            <a:noFill/>
            <a:ln>
              <a:noFill/>
            </a:ln>
            <a:effectLst>
              <a:outerShdw dist="563972" dir="14049741" sx="125000" sy="125000" algn="tl" rotWithShape="0">
                <a:srgbClr val="C7DFD3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1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2002. 1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ko-KR" altLang="en-US" sz="1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김  지  영</a:t>
              </a:r>
            </a:p>
            <a:p>
              <a:pPr eaLnBrk="1" hangingPunct="1">
                <a:spcBef>
                  <a:spcPct val="50000"/>
                </a:spcBef>
              </a:pPr>
              <a:r>
                <a:rPr kumimoji="0" lang="ko-KR" altLang="en-US" sz="14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경기도 고양시 일산동구 백마로 </a:t>
              </a:r>
              <a:r>
                <a:rPr kumimoji="0" lang="en-US" altLang="ko-KR" sz="14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195  SK </a:t>
              </a:r>
              <a:r>
                <a:rPr kumimoji="0" lang="ko-KR" altLang="en-US" sz="1400" b="1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엠시티</a:t>
              </a:r>
              <a:r>
                <a:rPr kumimoji="0" lang="ko-KR" altLang="en-US" sz="14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오피스 </a:t>
              </a:r>
              <a:r>
                <a:rPr kumimoji="0" lang="en-US" altLang="ko-KR" sz="14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7001</a:t>
              </a:r>
              <a:r>
                <a:rPr kumimoji="0" lang="ko-KR" altLang="en-US" sz="14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호</a:t>
              </a:r>
              <a:endParaRPr kumimoji="0"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eaLnBrk="1" hangingPunct="1">
                <a:spcBef>
                  <a:spcPct val="50000"/>
                </a:spcBef>
              </a:pPr>
              <a:endParaRPr lang="ko-KR" altLang="en-US" sz="4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ko-KR" sz="1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031)931-8211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ko-KR" sz="1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031)931-8212</a:t>
              </a:r>
            </a:p>
          </p:txBody>
        </p:sp>
        <p:sp>
          <p:nvSpPr>
            <p:cNvPr id="5128" name="Text Box 4"/>
            <p:cNvSpPr txBox="1">
              <a:spLocks noChangeArrowheads="1"/>
            </p:cNvSpPr>
            <p:nvPr/>
          </p:nvSpPr>
          <p:spPr bwMode="auto">
            <a:xfrm>
              <a:off x="5724530" y="3284538"/>
              <a:ext cx="428628" cy="1923604"/>
            </a:xfrm>
            <a:prstGeom prst="rect">
              <a:avLst/>
            </a:prstGeom>
            <a:noFill/>
            <a:ln>
              <a:noFill/>
            </a:ln>
            <a:effectLst>
              <a:outerShdw dist="563972" dir="14049741" sx="125000" sy="125000" algn="tl" rotWithShape="0">
                <a:srgbClr val="C7DFD3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 sz="1400" b="1">
                  <a:latin typeface="돋움" pitchFamily="50" charset="-127"/>
                </a:rPr>
                <a:t> </a:t>
              </a:r>
              <a:r>
                <a:rPr lang="en-US" altLang="ko-KR" sz="1400" b="1">
                  <a:latin typeface="돋움" pitchFamily="50" charset="-127"/>
                </a:rPr>
                <a:t>: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ko-KR" altLang="en-US" sz="1400" b="1">
                  <a:latin typeface="돋움" pitchFamily="50" charset="-127"/>
                </a:rPr>
                <a:t> </a:t>
              </a:r>
              <a:r>
                <a:rPr lang="en-US" altLang="ko-KR" sz="1400" b="1">
                  <a:latin typeface="돋움" pitchFamily="50" charset="-127"/>
                </a:rPr>
                <a:t>: </a:t>
              </a:r>
              <a:endParaRPr lang="ko-KR" altLang="en-US" sz="1400" b="1">
                <a:latin typeface="돋움" pitchFamily="50" charset="-127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ko-KR" altLang="en-US" sz="1400" b="1">
                  <a:latin typeface="돋움" pitchFamily="50" charset="-127"/>
                </a:rPr>
                <a:t> </a:t>
              </a:r>
              <a:r>
                <a:rPr lang="en-US" altLang="ko-KR" sz="1400" b="1">
                  <a:latin typeface="돋움" pitchFamily="50" charset="-127"/>
                </a:rPr>
                <a:t>: </a:t>
              </a:r>
            </a:p>
            <a:p>
              <a:pPr eaLnBrk="1" hangingPunct="1">
                <a:spcBef>
                  <a:spcPct val="50000"/>
                </a:spcBef>
              </a:pPr>
              <a:endParaRPr lang="ko-KR" altLang="en-US" sz="1400" b="1">
                <a:latin typeface="돋움" pitchFamily="50" charset="-127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ko-KR" sz="1400" b="1">
                  <a:latin typeface="돋움" pitchFamily="50" charset="-127"/>
                </a:rPr>
                <a:t> 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ko-KR" sz="1400" b="1">
                  <a:latin typeface="돋움" pitchFamily="50" charset="-127"/>
                </a:rPr>
                <a:t> :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1038225" y="92075"/>
            <a:ext cx="1475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2400" b="1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400" b="1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조직도</a:t>
            </a:r>
          </a:p>
        </p:txBody>
      </p:sp>
      <p:sp>
        <p:nvSpPr>
          <p:cNvPr id="7171" name="AutoShape 119"/>
          <p:cNvSpPr>
            <a:spLocks noChangeArrowheads="1"/>
          </p:cNvSpPr>
          <p:nvPr/>
        </p:nvSpPr>
        <p:spPr bwMode="auto">
          <a:xfrm>
            <a:off x="1357313" y="958850"/>
            <a:ext cx="7953375" cy="5184775"/>
          </a:xfrm>
          <a:prstGeom prst="roundRect">
            <a:avLst>
              <a:gd name="adj" fmla="val 2755"/>
            </a:avLst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172" name="그룹 1"/>
          <p:cNvGrpSpPr>
            <a:grpSpLocks/>
          </p:cNvGrpSpPr>
          <p:nvPr/>
        </p:nvGrpSpPr>
        <p:grpSpPr bwMode="auto">
          <a:xfrm>
            <a:off x="2984500" y="1412875"/>
            <a:ext cx="5082711" cy="4276725"/>
            <a:chOff x="2984947" y="1412776"/>
            <a:chExt cx="5082540" cy="4276929"/>
          </a:xfrm>
        </p:grpSpPr>
        <p:cxnSp>
          <p:nvCxnSpPr>
            <p:cNvPr id="7174" name="AutoShape 70"/>
            <p:cNvCxnSpPr>
              <a:cxnSpLocks noChangeShapeType="1"/>
            </p:cNvCxnSpPr>
            <p:nvPr/>
          </p:nvCxnSpPr>
          <p:spPr bwMode="auto">
            <a:xfrm>
              <a:off x="7122218" y="3861048"/>
              <a:ext cx="0" cy="460505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5" name="AutoShape 72"/>
            <p:cNvCxnSpPr>
              <a:cxnSpLocks noChangeShapeType="1"/>
            </p:cNvCxnSpPr>
            <p:nvPr/>
          </p:nvCxnSpPr>
          <p:spPr bwMode="auto">
            <a:xfrm>
              <a:off x="6113920" y="3861048"/>
              <a:ext cx="186" cy="41812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6" name="AutoShape 73"/>
            <p:cNvCxnSpPr>
              <a:cxnSpLocks noChangeShapeType="1"/>
            </p:cNvCxnSpPr>
            <p:nvPr/>
          </p:nvCxnSpPr>
          <p:spPr bwMode="auto">
            <a:xfrm>
              <a:off x="6120094" y="3877293"/>
              <a:ext cx="1012204" cy="1413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7" name="Rectangle 68"/>
            <p:cNvSpPr>
              <a:spLocks noChangeArrowheads="1"/>
            </p:cNvSpPr>
            <p:nvPr/>
          </p:nvSpPr>
          <p:spPr bwMode="auto">
            <a:xfrm>
              <a:off x="2984947" y="3920719"/>
              <a:ext cx="1416478" cy="114208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A5A5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ko-KR" altLang="en-US" sz="11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영업 </a:t>
              </a:r>
              <a:r>
                <a:rPr lang="en-US" altLang="ko-KR" sz="1100" b="1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Group</a:t>
              </a:r>
            </a:p>
            <a:p>
              <a:pPr algn="ctr"/>
              <a:r>
                <a:rPr lang="ko-KR" altLang="en-US" sz="11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제안 </a:t>
              </a:r>
              <a:r>
                <a:rPr lang="en-US" altLang="ko-KR" sz="1100" b="1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Group</a:t>
              </a:r>
              <a:endParaRPr lang="ko-KR" altLang="ko-KR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cxnSp>
          <p:nvCxnSpPr>
            <p:cNvPr id="7178" name="AutoShape 70"/>
            <p:cNvCxnSpPr>
              <a:cxnSpLocks noChangeShapeType="1"/>
            </p:cNvCxnSpPr>
            <p:nvPr/>
          </p:nvCxnSpPr>
          <p:spPr bwMode="auto">
            <a:xfrm>
              <a:off x="6616349" y="3140968"/>
              <a:ext cx="0" cy="741649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9" name="AutoShape 72"/>
            <p:cNvCxnSpPr>
              <a:cxnSpLocks noChangeShapeType="1"/>
            </p:cNvCxnSpPr>
            <p:nvPr/>
          </p:nvCxnSpPr>
          <p:spPr bwMode="auto">
            <a:xfrm>
              <a:off x="3673856" y="3140968"/>
              <a:ext cx="537" cy="418127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0" name="AutoShape 73"/>
            <p:cNvCxnSpPr>
              <a:cxnSpLocks noChangeShapeType="1"/>
            </p:cNvCxnSpPr>
            <p:nvPr/>
          </p:nvCxnSpPr>
          <p:spPr bwMode="auto">
            <a:xfrm>
              <a:off x="3665264" y="3157213"/>
              <a:ext cx="2929070" cy="1413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1" name="AutoShape 74"/>
            <p:cNvCxnSpPr>
              <a:cxnSpLocks noChangeShapeType="1"/>
            </p:cNvCxnSpPr>
            <p:nvPr/>
          </p:nvCxnSpPr>
          <p:spPr bwMode="auto">
            <a:xfrm>
              <a:off x="5168728" y="1700808"/>
              <a:ext cx="537" cy="1470495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82" name="AutoShape 75"/>
            <p:cNvSpPr>
              <a:spLocks noChangeArrowheads="1"/>
            </p:cNvSpPr>
            <p:nvPr/>
          </p:nvSpPr>
          <p:spPr bwMode="auto">
            <a:xfrm>
              <a:off x="4321419" y="2276872"/>
              <a:ext cx="1631795" cy="528309"/>
            </a:xfrm>
            <a:prstGeom prst="roundRect">
              <a:avLst>
                <a:gd name="adj" fmla="val 13333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35921" dir="2700000" algn="ctr" rotWithShape="0">
                <a:srgbClr val="205867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ko-KR" altLang="en-US" sz="1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총괄상무</a:t>
              </a:r>
              <a:endParaRPr lang="ko-KR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183" name="AutoShape 76"/>
            <p:cNvSpPr>
              <a:spLocks noChangeArrowheads="1"/>
            </p:cNvSpPr>
            <p:nvPr/>
          </p:nvSpPr>
          <p:spPr bwMode="auto">
            <a:xfrm>
              <a:off x="4321419" y="1412776"/>
              <a:ext cx="1633043" cy="504056"/>
            </a:xfrm>
            <a:prstGeom prst="roundRect">
              <a:avLst>
                <a:gd name="adj" fmla="val 1098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35921" dir="2700000" algn="ctr" rotWithShape="0">
                <a:srgbClr val="243F6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ko-KR" altLang="en-US" sz="1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대표이사</a:t>
              </a:r>
              <a:endParaRPr lang="ko-KR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184" name="Rectangle 77"/>
            <p:cNvSpPr>
              <a:spLocks noChangeArrowheads="1"/>
            </p:cNvSpPr>
            <p:nvPr/>
          </p:nvSpPr>
          <p:spPr bwMode="auto">
            <a:xfrm>
              <a:off x="2984947" y="3422780"/>
              <a:ext cx="1416478" cy="541023"/>
            </a:xfrm>
            <a:prstGeom prst="rect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A5A5A5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ko-KR" altLang="en-US" sz="11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영업기술팀</a:t>
              </a:r>
              <a:endParaRPr 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185" name="Rectangle 78"/>
            <p:cNvSpPr>
              <a:spLocks noChangeArrowheads="1"/>
            </p:cNvSpPr>
            <p:nvPr/>
          </p:nvSpPr>
          <p:spPr bwMode="auto">
            <a:xfrm>
              <a:off x="5169024" y="4548331"/>
              <a:ext cx="1415404" cy="11413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A5A5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ko-KR" altLang="en-US" sz="11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공정 정보화 및 </a:t>
              </a:r>
              <a:endPara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1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생산 기술 시스템</a:t>
              </a:r>
              <a:endParaRPr lang="ko-KR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186" name="Rectangle 79"/>
            <p:cNvSpPr>
              <a:spLocks noChangeArrowheads="1"/>
            </p:cNvSpPr>
            <p:nvPr/>
          </p:nvSpPr>
          <p:spPr bwMode="auto">
            <a:xfrm>
              <a:off x="5169024" y="4051805"/>
              <a:ext cx="1415404" cy="541023"/>
            </a:xfrm>
            <a:prstGeom prst="rect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A5A5A5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ko-KR" altLang="en-US" sz="11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공정 정보화팀</a:t>
              </a:r>
              <a:endParaRPr lang="ko-KR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187" name="Rectangle 82"/>
            <p:cNvSpPr>
              <a:spLocks noChangeArrowheads="1"/>
            </p:cNvSpPr>
            <p:nvPr/>
          </p:nvSpPr>
          <p:spPr bwMode="auto">
            <a:xfrm>
              <a:off x="6652083" y="4590708"/>
              <a:ext cx="1415404" cy="10954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A5A5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ko-KR" altLang="en-US" sz="1100" b="1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공정 제어 및 </a:t>
              </a:r>
              <a:endPara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  <a:p>
              <a:pPr algn="ctr"/>
              <a:r>
                <a:rPr lang="ko-KR" altLang="en-US" sz="1100" b="1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공정 자동화</a:t>
              </a:r>
              <a:endPara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7188" name="Rectangle 83"/>
            <p:cNvSpPr>
              <a:spLocks noChangeArrowheads="1"/>
            </p:cNvSpPr>
            <p:nvPr/>
          </p:nvSpPr>
          <p:spPr bwMode="auto">
            <a:xfrm>
              <a:off x="6652083" y="4048273"/>
              <a:ext cx="1415404" cy="541023"/>
            </a:xfrm>
            <a:prstGeom prst="rect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A5A5A5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ko-KR" altLang="en-US" sz="11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공정 자동화팀</a:t>
              </a:r>
              <a:endParaRPr lang="ko-KR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190" name="Rectangle 79"/>
            <p:cNvSpPr>
              <a:spLocks noChangeArrowheads="1"/>
            </p:cNvSpPr>
            <p:nvPr/>
          </p:nvSpPr>
          <p:spPr bwMode="auto">
            <a:xfrm>
              <a:off x="5951204" y="3284984"/>
              <a:ext cx="1342077" cy="432048"/>
            </a:xfrm>
            <a:prstGeom prst="rect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A5A5A5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100" b="1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Project</a:t>
              </a:r>
              <a:r>
                <a:rPr lang="en-US" altLang="ko-KR" sz="11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1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팀</a:t>
              </a:r>
              <a:endParaRPr lang="ko-KR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132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4" descr="ë°©ì¡êµ­ ì§ì (í¹íì)">
            <a:extLst>
              <a:ext uri="{FF2B5EF4-FFF2-40B4-BE49-F238E27FC236}">
                <a16:creationId xmlns:a16="http://schemas.microsoft.com/office/drawing/2014/main" id="{18A3724E-AA5B-2293-747C-F08EBF163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14" y="5626855"/>
            <a:ext cx="1105814" cy="82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차트 24">
            <a:extLst>
              <a:ext uri="{FF2B5EF4-FFF2-40B4-BE49-F238E27FC236}">
                <a16:creationId xmlns:a16="http://schemas.microsoft.com/office/drawing/2014/main" id="{E08EC453-ED08-3F93-2DA4-DF2287127B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633284"/>
              </p:ext>
            </p:extLst>
          </p:nvPr>
        </p:nvGraphicFramePr>
        <p:xfrm>
          <a:off x="3735331" y="2383963"/>
          <a:ext cx="3337455" cy="334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1038225" y="92075"/>
            <a:ext cx="1891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3. </a:t>
            </a:r>
            <a:r>
              <a:rPr kumimoji="1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핵심 역량</a:t>
            </a:r>
          </a:p>
        </p:txBody>
      </p:sp>
      <p:sp>
        <p:nvSpPr>
          <p:cNvPr id="43" name="제목 4">
            <a:extLst>
              <a:ext uri="{FF2B5EF4-FFF2-40B4-BE49-F238E27FC236}">
                <a16:creationId xmlns:a16="http://schemas.microsoft.com/office/drawing/2014/main" id="{7277A842-875F-AD5D-8B73-2345F53320D9}"/>
              </a:ext>
            </a:extLst>
          </p:cNvPr>
          <p:cNvSpPr txBox="1">
            <a:spLocks/>
          </p:cNvSpPr>
          <p:nvPr/>
        </p:nvSpPr>
        <p:spPr>
          <a:xfrm>
            <a:off x="1013583" y="836712"/>
            <a:ext cx="8616916" cy="54211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lnSpc>
                <a:spcPct val="130000"/>
              </a:lnSpc>
              <a:spcAft>
                <a:spcPts val="0"/>
              </a:spcAft>
              <a:buClr>
                <a:srgbClr val="FF0000"/>
              </a:buClr>
              <a:buSzPct val="120000"/>
              <a:defRPr/>
            </a:pPr>
            <a:r>
              <a:rPr kumimoji="0" lang="ko-KR" altLang="en-US" sz="166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우수 인력의 </a:t>
            </a:r>
            <a:r>
              <a:rPr kumimoji="0" lang="ko-KR" altLang="en-US" sz="1662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공정 솔루션</a:t>
            </a:r>
            <a:r>
              <a:rPr kumimoji="0" lang="en-US" altLang="ko-KR" sz="1662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66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구축 전문 엔지니어링 회사</a:t>
            </a:r>
          </a:p>
        </p:txBody>
      </p:sp>
      <p:sp>
        <p:nvSpPr>
          <p:cNvPr id="50" name="AutoShape 94">
            <a:extLst>
              <a:ext uri="{FF2B5EF4-FFF2-40B4-BE49-F238E27FC236}">
                <a16:creationId xmlns:a16="http://schemas.microsoft.com/office/drawing/2014/main" id="{0DF93468-F22A-8394-9E86-41B1C47D8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3593" y="1412776"/>
            <a:ext cx="2763876" cy="655796"/>
          </a:xfrm>
          <a:prstGeom prst="bevel">
            <a:avLst>
              <a:gd name="adj" fmla="val 793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E3D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eaLnBrk="0" fontAlgn="auto" hangingPunct="0">
              <a:spcAft>
                <a:spcPts val="0"/>
              </a:spcAft>
            </a:pPr>
            <a:r>
              <a:rPr kumimoji="0" lang="ko-KR" altLang="en-US" b="1" dirty="0">
                <a:solidFill>
                  <a:srgbClr val="3366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최고의 </a:t>
            </a:r>
            <a:r>
              <a:rPr kumimoji="0" lang="en-US" altLang="ko-KR" b="1" dirty="0">
                <a:solidFill>
                  <a:srgbClr val="3366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Consultant </a:t>
            </a:r>
            <a:r>
              <a:rPr kumimoji="0" lang="ko-KR" altLang="en-US" b="1" dirty="0">
                <a:solidFill>
                  <a:srgbClr val="3366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  <a:endParaRPr kumimoji="0" lang="en-US" altLang="ko-KR" b="1" dirty="0">
              <a:solidFill>
                <a:srgbClr val="33669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fontAlgn="auto" hangingPunct="0">
              <a:spcAft>
                <a:spcPts val="0"/>
              </a:spcAft>
            </a:pPr>
            <a:r>
              <a:rPr kumimoji="0" lang="en-US" altLang="ko-KR" b="1" dirty="0">
                <a:solidFill>
                  <a:srgbClr val="3366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Engineer</a:t>
            </a:r>
            <a:r>
              <a:rPr kumimoji="0" lang="ko-KR" altLang="en-US" b="1" dirty="0">
                <a:solidFill>
                  <a:srgbClr val="3366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구성</a:t>
            </a:r>
            <a:endParaRPr kumimoji="0" lang="ko-KR" altLang="ko-KR" b="1" dirty="0">
              <a:solidFill>
                <a:srgbClr val="33669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1" name="Group 95">
            <a:extLst>
              <a:ext uri="{FF2B5EF4-FFF2-40B4-BE49-F238E27FC236}">
                <a16:creationId xmlns:a16="http://schemas.microsoft.com/office/drawing/2014/main" id="{9AFE050C-DA17-270E-305C-C10FCEB0AE0D}"/>
              </a:ext>
            </a:extLst>
          </p:cNvPr>
          <p:cNvGrpSpPr>
            <a:grpSpLocks/>
          </p:cNvGrpSpPr>
          <p:nvPr/>
        </p:nvGrpSpPr>
        <p:grpSpPr bwMode="auto">
          <a:xfrm>
            <a:off x="5738511" y="1861595"/>
            <a:ext cx="3524676" cy="212481"/>
            <a:chOff x="478" y="2748"/>
            <a:chExt cx="1026" cy="145"/>
          </a:xfrm>
        </p:grpSpPr>
        <p:sp>
          <p:nvSpPr>
            <p:cNvPr id="52" name="Freeform 96">
              <a:extLst>
                <a:ext uri="{FF2B5EF4-FFF2-40B4-BE49-F238E27FC236}">
                  <a16:creationId xmlns:a16="http://schemas.microsoft.com/office/drawing/2014/main" id="{996646D3-1358-CFEE-516D-AA14D319C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748"/>
              <a:ext cx="1026" cy="145"/>
            </a:xfrm>
            <a:custGeom>
              <a:avLst/>
              <a:gdLst>
                <a:gd name="T0" fmla="*/ 0 w 1026"/>
                <a:gd name="T1" fmla="*/ 0 h 152"/>
                <a:gd name="T2" fmla="*/ 162 w 1026"/>
                <a:gd name="T3" fmla="*/ 0 h 152"/>
                <a:gd name="T4" fmla="*/ 270 w 1026"/>
                <a:gd name="T5" fmla="*/ 150 h 152"/>
                <a:gd name="T6" fmla="*/ 1026 w 1026"/>
                <a:gd name="T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6" h="152">
                  <a:moveTo>
                    <a:pt x="0" y="0"/>
                  </a:moveTo>
                  <a:lnTo>
                    <a:pt x="162" y="0"/>
                  </a:lnTo>
                  <a:lnTo>
                    <a:pt x="270" y="150"/>
                  </a:lnTo>
                  <a:lnTo>
                    <a:pt x="1026" y="152"/>
                  </a:lnTo>
                </a:path>
              </a:pathLst>
            </a:custGeom>
            <a:noFill/>
            <a:ln w="9525" cap="flat" cmpd="sng">
              <a:solidFill>
                <a:sysClr val="windowText" lastClr="000000"/>
              </a:solidFill>
              <a:prstDash val="solid"/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auto">
                <a:spcAft>
                  <a:spcPts val="0"/>
                </a:spcAft>
                <a:defRPr/>
              </a:pPr>
              <a:endParaRPr kumimoji="0" lang="ko-KR" altLang="en-US" ker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3" name="Freeform 97">
              <a:extLst>
                <a:ext uri="{FF2B5EF4-FFF2-40B4-BE49-F238E27FC236}">
                  <a16:creationId xmlns:a16="http://schemas.microsoft.com/office/drawing/2014/main" id="{3C80EDA9-998E-1F18-2A8F-97942F054B5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2" y="2762"/>
              <a:ext cx="240" cy="131"/>
            </a:xfrm>
            <a:custGeom>
              <a:avLst/>
              <a:gdLst>
                <a:gd name="T0" fmla="*/ 240 w 240"/>
                <a:gd name="T1" fmla="*/ 0 h 138"/>
                <a:gd name="T2" fmla="*/ 138 w 240"/>
                <a:gd name="T3" fmla="*/ 138 h 138"/>
                <a:gd name="T4" fmla="*/ 0 w 240"/>
                <a:gd name="T5" fmla="*/ 138 h 138"/>
                <a:gd name="T6" fmla="*/ 0 w 240"/>
                <a:gd name="T7" fmla="*/ 0 h 138"/>
                <a:gd name="T8" fmla="*/ 240 w 240"/>
                <a:gd name="T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38">
                  <a:moveTo>
                    <a:pt x="240" y="0"/>
                  </a:moveTo>
                  <a:lnTo>
                    <a:pt x="138" y="138"/>
                  </a:lnTo>
                  <a:lnTo>
                    <a:pt x="0" y="138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auto">
                <a:spcAft>
                  <a:spcPts val="0"/>
                </a:spcAft>
                <a:defRPr/>
              </a:pPr>
              <a:endParaRPr kumimoji="0" lang="ko-KR" altLang="en-US" ker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4" name="Text Box 98">
            <a:extLst>
              <a:ext uri="{FF2B5EF4-FFF2-40B4-BE49-F238E27FC236}">
                <a16:creationId xmlns:a16="http://schemas.microsoft.com/office/drawing/2014/main" id="{5CE31C7A-D11E-193D-5803-3EAB63864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480" y="2118038"/>
            <a:ext cx="3694390" cy="100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marL="95250" indent="-95250" algn="l" fontAlgn="base" latinLnBrk="1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214313" indent="-100013" algn="l" fontAlgn="base" latinLnBrk="1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algn="l" fontAlgn="base" latinLnBrk="1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algn="l" fontAlgn="base" latinLnBrk="1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algn="l" fontAlgn="base" latinLnBrk="1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05511" lvl="1" indent="0" algn="just" eaLnBrk="0" latinLnBrk="0" hangingPunct="0">
              <a:spcBef>
                <a:spcPct val="20000"/>
              </a:spcBef>
              <a:spcAft>
                <a:spcPts val="0"/>
              </a:spcAft>
            </a:pPr>
            <a:r>
              <a:rPr kumimoji="0" lang="ko-KR" altLang="en-US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〮 프로젝트 수행 경험 </a:t>
            </a:r>
            <a:r>
              <a:rPr kumimoji="0" lang="en-US" altLang="ko-KR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kumimoji="0" lang="ko-KR" altLang="en-US" sz="1292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년차</a:t>
            </a:r>
            <a:r>
              <a:rPr kumimoji="0" lang="ko-KR" altLang="en-US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이상 </a:t>
            </a:r>
            <a:endParaRPr kumimoji="0" lang="en-US" altLang="ko-KR" sz="1292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5511" lvl="1" indent="0" algn="just" eaLnBrk="0" latinLnBrk="0" hangingPunct="0">
              <a:spcBef>
                <a:spcPct val="20000"/>
              </a:spcBef>
              <a:spcAft>
                <a:spcPts val="0"/>
              </a:spcAft>
            </a:pPr>
            <a:r>
              <a:rPr kumimoji="0" lang="en-US" altLang="ko-KR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kumimoji="0" lang="ko-KR" altLang="en-US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고급 엔지니어팀 </a:t>
            </a:r>
            <a:endParaRPr kumimoji="0" lang="en-US" altLang="ko-KR" sz="1292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49122" lvl="1" indent="-143611" algn="just" eaLnBrk="0" latinLnBrk="0" hangingPunct="0">
              <a:spcBef>
                <a:spcPct val="20000"/>
              </a:spcBef>
              <a:spcAft>
                <a:spcPts val="0"/>
              </a:spcAft>
            </a:pPr>
            <a:r>
              <a:rPr kumimoji="0" lang="en-US" altLang="ko-KR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〮 </a:t>
            </a:r>
            <a:r>
              <a:rPr kumimoji="0" lang="ko-KR" altLang="en-US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다양한 솔루션을 동시 수행 가능한 </a:t>
            </a:r>
            <a:r>
              <a:rPr kumimoji="0" lang="en-US" altLang="ko-KR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인력 구성</a:t>
            </a:r>
            <a:endParaRPr kumimoji="0" lang="en-US" altLang="ko-KR" sz="1292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49122" lvl="1" indent="-143611" algn="just" eaLnBrk="0" latinLnBrk="0" hangingPunct="0">
              <a:spcBef>
                <a:spcPct val="20000"/>
              </a:spcBef>
              <a:spcAft>
                <a:spcPts val="0"/>
              </a:spcAft>
            </a:pPr>
            <a:r>
              <a:rPr kumimoji="0" lang="ko-KR" altLang="en-US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〮 다양하고 풍부한 프로젝트 경험 및 실적</a:t>
            </a:r>
            <a:endParaRPr kumimoji="0" lang="en-US" altLang="ko-KR" sz="1292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5" name="AutoShape 155">
            <a:extLst>
              <a:ext uri="{FF2B5EF4-FFF2-40B4-BE49-F238E27FC236}">
                <a16:creationId xmlns:a16="http://schemas.microsoft.com/office/drawing/2014/main" id="{3F32480E-EA0D-3721-CF68-A3D3EE932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9553" y="4590179"/>
            <a:ext cx="2991767" cy="327898"/>
          </a:xfrm>
          <a:prstGeom prst="bevel">
            <a:avLst>
              <a:gd name="adj" fmla="val 793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E3D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eaLnBrk="0" fontAlgn="auto" hangingPunct="0">
              <a:spcAft>
                <a:spcPts val="0"/>
              </a:spcAft>
            </a:pPr>
            <a:r>
              <a:rPr kumimoji="0" lang="ko-KR" altLang="en-US" b="1" dirty="0">
                <a:solidFill>
                  <a:srgbClr val="3366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고객 친화 기업 </a:t>
            </a:r>
            <a:endParaRPr kumimoji="0" lang="ko-KR" altLang="ko-KR" b="1" dirty="0">
              <a:solidFill>
                <a:srgbClr val="33669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6" name="Group 156">
            <a:extLst>
              <a:ext uri="{FF2B5EF4-FFF2-40B4-BE49-F238E27FC236}">
                <a16:creationId xmlns:a16="http://schemas.microsoft.com/office/drawing/2014/main" id="{E4785506-72B8-6ECA-7F5A-A5DB6A5E3837}"/>
              </a:ext>
            </a:extLst>
          </p:cNvPr>
          <p:cNvGrpSpPr>
            <a:grpSpLocks/>
          </p:cNvGrpSpPr>
          <p:nvPr/>
        </p:nvGrpSpPr>
        <p:grpSpPr bwMode="auto">
          <a:xfrm>
            <a:off x="5910210" y="4689112"/>
            <a:ext cx="2113047" cy="212480"/>
            <a:chOff x="478" y="2748"/>
            <a:chExt cx="1026" cy="145"/>
          </a:xfrm>
        </p:grpSpPr>
        <p:sp>
          <p:nvSpPr>
            <p:cNvPr id="57" name="Freeform 157">
              <a:extLst>
                <a:ext uri="{FF2B5EF4-FFF2-40B4-BE49-F238E27FC236}">
                  <a16:creationId xmlns:a16="http://schemas.microsoft.com/office/drawing/2014/main" id="{B2E1A9CC-4623-E97E-249D-B787B28ED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748"/>
              <a:ext cx="1026" cy="145"/>
            </a:xfrm>
            <a:custGeom>
              <a:avLst/>
              <a:gdLst>
                <a:gd name="T0" fmla="*/ 0 w 1026"/>
                <a:gd name="T1" fmla="*/ 0 h 152"/>
                <a:gd name="T2" fmla="*/ 162 w 1026"/>
                <a:gd name="T3" fmla="*/ 0 h 152"/>
                <a:gd name="T4" fmla="*/ 270 w 1026"/>
                <a:gd name="T5" fmla="*/ 150 h 152"/>
                <a:gd name="T6" fmla="*/ 1026 w 1026"/>
                <a:gd name="T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6" h="152">
                  <a:moveTo>
                    <a:pt x="0" y="0"/>
                  </a:moveTo>
                  <a:lnTo>
                    <a:pt x="162" y="0"/>
                  </a:lnTo>
                  <a:lnTo>
                    <a:pt x="270" y="150"/>
                  </a:lnTo>
                  <a:lnTo>
                    <a:pt x="1026" y="152"/>
                  </a:lnTo>
                </a:path>
              </a:pathLst>
            </a:custGeom>
            <a:noFill/>
            <a:ln w="9525" cap="flat" cmpd="sng">
              <a:solidFill>
                <a:sysClr val="windowText" lastClr="000000"/>
              </a:solidFill>
              <a:prstDash val="solid"/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auto">
                <a:spcAft>
                  <a:spcPts val="0"/>
                </a:spcAft>
                <a:defRPr/>
              </a:pPr>
              <a:endParaRPr kumimoji="0" lang="ko-KR" altLang="en-US" ker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8" name="Freeform 158">
              <a:extLst>
                <a:ext uri="{FF2B5EF4-FFF2-40B4-BE49-F238E27FC236}">
                  <a16:creationId xmlns:a16="http://schemas.microsoft.com/office/drawing/2014/main" id="{CC46AFDC-C982-B059-18E6-04BA5F68120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2" y="2762"/>
              <a:ext cx="240" cy="131"/>
            </a:xfrm>
            <a:custGeom>
              <a:avLst/>
              <a:gdLst>
                <a:gd name="T0" fmla="*/ 240 w 240"/>
                <a:gd name="T1" fmla="*/ 0 h 138"/>
                <a:gd name="T2" fmla="*/ 138 w 240"/>
                <a:gd name="T3" fmla="*/ 138 h 138"/>
                <a:gd name="T4" fmla="*/ 0 w 240"/>
                <a:gd name="T5" fmla="*/ 138 h 138"/>
                <a:gd name="T6" fmla="*/ 0 w 240"/>
                <a:gd name="T7" fmla="*/ 0 h 138"/>
                <a:gd name="T8" fmla="*/ 240 w 240"/>
                <a:gd name="T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38">
                  <a:moveTo>
                    <a:pt x="240" y="0"/>
                  </a:moveTo>
                  <a:lnTo>
                    <a:pt x="138" y="138"/>
                  </a:lnTo>
                  <a:lnTo>
                    <a:pt x="0" y="138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auto">
                <a:spcAft>
                  <a:spcPts val="0"/>
                </a:spcAft>
                <a:defRPr/>
              </a:pPr>
              <a:endParaRPr kumimoji="0" lang="ko-KR" altLang="en-US" ker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9" name="Text Box 159">
            <a:extLst>
              <a:ext uri="{FF2B5EF4-FFF2-40B4-BE49-F238E27FC236}">
                <a16:creationId xmlns:a16="http://schemas.microsoft.com/office/drawing/2014/main" id="{61EBDAFB-391C-CC14-2C26-3D108F5B0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091" y="4934561"/>
            <a:ext cx="3467096" cy="100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marL="95250" indent="-95250" algn="l" fontAlgn="base" latinLnBrk="1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214313" indent="-100013" algn="l" fontAlgn="base" latinLnBrk="1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algn="l" fontAlgn="base" latinLnBrk="1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algn="l" fontAlgn="base" latinLnBrk="1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algn="l" fontAlgn="base" latinLnBrk="1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249122" lvl="1" indent="-143611" algn="just" eaLnBrk="0" latinLnBrk="0" hangingPunct="0">
              <a:spcBef>
                <a:spcPct val="20000"/>
              </a:spcBef>
              <a:spcAft>
                <a:spcPts val="0"/>
              </a:spcAft>
            </a:pPr>
            <a:r>
              <a:rPr kumimoji="0" lang="ko-KR" altLang="en-US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〮 공정에 따른 요구 기반 분석 및 서비스 제공 </a:t>
            </a:r>
            <a:endParaRPr kumimoji="0" lang="en-US" altLang="ko-KR" sz="1292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49122" lvl="1" indent="-143611" algn="just" eaLnBrk="0" latinLnBrk="0" hangingPunct="0">
              <a:spcBef>
                <a:spcPct val="20000"/>
              </a:spcBef>
              <a:spcAft>
                <a:spcPts val="0"/>
              </a:spcAft>
            </a:pPr>
            <a:r>
              <a:rPr kumimoji="0" lang="ko-KR" altLang="en-US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〮 다양한 산업에 특화된 </a:t>
            </a:r>
            <a:r>
              <a:rPr kumimoji="0" lang="en-US" altLang="ko-KR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Solution </a:t>
            </a:r>
            <a:r>
              <a:rPr kumimoji="0" lang="ko-KR" altLang="en-US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보유</a:t>
            </a:r>
            <a:endParaRPr kumimoji="0" lang="en-US" altLang="ko-KR" sz="1292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49122" lvl="1" indent="-143611" algn="just" eaLnBrk="0" latinLnBrk="0" hangingPunct="0">
              <a:spcBef>
                <a:spcPct val="20000"/>
              </a:spcBef>
              <a:spcAft>
                <a:spcPts val="0"/>
              </a:spcAft>
            </a:pPr>
            <a:r>
              <a:rPr kumimoji="0" lang="ko-KR" altLang="en-US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〮 고객가치 창출을 통한 고객만족 제공으로</a:t>
            </a:r>
            <a:endParaRPr kumimoji="0" lang="en-US" altLang="ko-KR" sz="1292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5510" lvl="1" indent="0" algn="just" eaLnBrk="0" latinLnBrk="0" hangingPunct="0">
              <a:spcBef>
                <a:spcPct val="20000"/>
              </a:spcBef>
              <a:spcAft>
                <a:spcPts val="0"/>
              </a:spcAft>
            </a:pPr>
            <a:r>
              <a:rPr kumimoji="0" lang="en-US" altLang="ko-KR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kumimoji="0" lang="ko-KR" altLang="en-US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향후 지속적인 영업으로 연결 </a:t>
            </a:r>
          </a:p>
        </p:txBody>
      </p:sp>
      <p:sp>
        <p:nvSpPr>
          <p:cNvPr id="60" name="AutoShape 161">
            <a:extLst>
              <a:ext uri="{FF2B5EF4-FFF2-40B4-BE49-F238E27FC236}">
                <a16:creationId xmlns:a16="http://schemas.microsoft.com/office/drawing/2014/main" id="{98D32ACD-6118-F630-E62E-F2F2D2EAC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324" y="4091450"/>
            <a:ext cx="1181689" cy="327898"/>
          </a:xfrm>
          <a:prstGeom prst="bevel">
            <a:avLst>
              <a:gd name="adj" fmla="val 793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E3D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eaLnBrk="0" fontAlgn="auto" hangingPunct="0">
              <a:spcAft>
                <a:spcPts val="0"/>
              </a:spcAft>
            </a:pPr>
            <a:r>
              <a:rPr kumimoji="0" lang="ko-KR" altLang="en-US" b="1" dirty="0">
                <a:solidFill>
                  <a:srgbClr val="3366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조직 문화</a:t>
            </a:r>
            <a:endParaRPr kumimoji="0" lang="ko-KR" altLang="ko-KR" b="1" dirty="0">
              <a:solidFill>
                <a:srgbClr val="33669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1" name="Group 162">
            <a:extLst>
              <a:ext uri="{FF2B5EF4-FFF2-40B4-BE49-F238E27FC236}">
                <a16:creationId xmlns:a16="http://schemas.microsoft.com/office/drawing/2014/main" id="{B7AA260E-93F8-420A-9553-DA230B80EF17}"/>
              </a:ext>
            </a:extLst>
          </p:cNvPr>
          <p:cNvGrpSpPr>
            <a:grpSpLocks/>
          </p:cNvGrpSpPr>
          <p:nvPr/>
        </p:nvGrpSpPr>
        <p:grpSpPr bwMode="auto">
          <a:xfrm>
            <a:off x="2191243" y="4206868"/>
            <a:ext cx="1496499" cy="212480"/>
            <a:chOff x="478" y="2748"/>
            <a:chExt cx="1026" cy="145"/>
          </a:xfrm>
        </p:grpSpPr>
        <p:sp>
          <p:nvSpPr>
            <p:cNvPr id="62" name="Freeform 163">
              <a:extLst>
                <a:ext uri="{FF2B5EF4-FFF2-40B4-BE49-F238E27FC236}">
                  <a16:creationId xmlns:a16="http://schemas.microsoft.com/office/drawing/2014/main" id="{F98E8967-ABA3-B1F1-2DE5-1CD0C8105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748"/>
              <a:ext cx="1026" cy="145"/>
            </a:xfrm>
            <a:custGeom>
              <a:avLst/>
              <a:gdLst>
                <a:gd name="T0" fmla="*/ 0 w 1026"/>
                <a:gd name="T1" fmla="*/ 0 h 152"/>
                <a:gd name="T2" fmla="*/ 162 w 1026"/>
                <a:gd name="T3" fmla="*/ 0 h 152"/>
                <a:gd name="T4" fmla="*/ 270 w 1026"/>
                <a:gd name="T5" fmla="*/ 150 h 152"/>
                <a:gd name="T6" fmla="*/ 1026 w 1026"/>
                <a:gd name="T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6" h="152">
                  <a:moveTo>
                    <a:pt x="0" y="0"/>
                  </a:moveTo>
                  <a:lnTo>
                    <a:pt x="162" y="0"/>
                  </a:lnTo>
                  <a:lnTo>
                    <a:pt x="270" y="150"/>
                  </a:lnTo>
                  <a:lnTo>
                    <a:pt x="1026" y="152"/>
                  </a:lnTo>
                </a:path>
              </a:pathLst>
            </a:custGeom>
            <a:noFill/>
            <a:ln w="9525" cap="flat" cmpd="sng">
              <a:solidFill>
                <a:sysClr val="windowText" lastClr="000000"/>
              </a:solidFill>
              <a:prstDash val="solid"/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auto">
                <a:spcAft>
                  <a:spcPts val="0"/>
                </a:spcAft>
                <a:defRPr/>
              </a:pPr>
              <a:endParaRPr kumimoji="0" lang="ko-KR" altLang="en-US" ker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3" name="Freeform 164">
              <a:extLst>
                <a:ext uri="{FF2B5EF4-FFF2-40B4-BE49-F238E27FC236}">
                  <a16:creationId xmlns:a16="http://schemas.microsoft.com/office/drawing/2014/main" id="{4CECCD8F-83DC-7FB3-AAA6-0065DBD4FDA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2" y="2762"/>
              <a:ext cx="240" cy="131"/>
            </a:xfrm>
            <a:custGeom>
              <a:avLst/>
              <a:gdLst>
                <a:gd name="T0" fmla="*/ 240 w 240"/>
                <a:gd name="T1" fmla="*/ 0 h 138"/>
                <a:gd name="T2" fmla="*/ 138 w 240"/>
                <a:gd name="T3" fmla="*/ 138 h 138"/>
                <a:gd name="T4" fmla="*/ 0 w 240"/>
                <a:gd name="T5" fmla="*/ 138 h 138"/>
                <a:gd name="T6" fmla="*/ 0 w 240"/>
                <a:gd name="T7" fmla="*/ 0 h 138"/>
                <a:gd name="T8" fmla="*/ 240 w 240"/>
                <a:gd name="T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38">
                  <a:moveTo>
                    <a:pt x="240" y="0"/>
                  </a:moveTo>
                  <a:lnTo>
                    <a:pt x="138" y="138"/>
                  </a:lnTo>
                  <a:lnTo>
                    <a:pt x="0" y="138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auto">
                <a:spcAft>
                  <a:spcPts val="0"/>
                </a:spcAft>
                <a:defRPr/>
              </a:pPr>
              <a:endParaRPr kumimoji="0" lang="ko-KR" altLang="en-US" ker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64" name="Text Box 165">
            <a:extLst>
              <a:ext uri="{FF2B5EF4-FFF2-40B4-BE49-F238E27FC236}">
                <a16:creationId xmlns:a16="http://schemas.microsoft.com/office/drawing/2014/main" id="{2F8CB3D5-ADF1-5180-B7ED-FD977BBC5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791" y="4501637"/>
            <a:ext cx="2991767" cy="156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marL="95250" indent="-95250" algn="l" fontAlgn="base" latinLnBrk="1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214313" indent="-100013" algn="l" fontAlgn="base" latinLnBrk="1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algn="l" fontAlgn="base" latinLnBrk="1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algn="l" fontAlgn="base" latinLnBrk="1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algn="l" fontAlgn="base" latinLnBrk="1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249122" lvl="1" indent="-143611" eaLnBrk="0" latinLnBrk="0" hangingPunct="0">
              <a:spcBef>
                <a:spcPct val="20000"/>
              </a:spcBef>
              <a:spcAft>
                <a:spcPts val="0"/>
              </a:spcAft>
            </a:pPr>
            <a:r>
              <a:rPr kumimoji="0" lang="en-US" altLang="ko-KR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〮 Engineer </a:t>
            </a:r>
            <a:r>
              <a:rPr kumimoji="0" lang="ko-KR" altLang="en-US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출신 전문 경영인의 </a:t>
            </a:r>
            <a:br>
              <a:rPr kumimoji="0" lang="en-US" altLang="ko-KR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kumimoji="0" lang="ko-KR" altLang="en-US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최적 인력 배치</a:t>
            </a:r>
            <a:endParaRPr kumimoji="0" lang="en-US" altLang="ko-KR" sz="1292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49122" lvl="1" indent="-143611" eaLnBrk="0" latinLnBrk="0" hangingPunct="0">
              <a:spcBef>
                <a:spcPct val="20000"/>
              </a:spcBef>
              <a:spcAft>
                <a:spcPts val="0"/>
              </a:spcAft>
            </a:pPr>
            <a:r>
              <a:rPr kumimoji="0" lang="ko-KR" altLang="en-US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〮 공정 이해도 및 고객의 </a:t>
            </a:r>
            <a:r>
              <a:rPr kumimoji="0" lang="en-US" altLang="ko-KR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Needs </a:t>
            </a:r>
            <a:r>
              <a:rPr kumimoji="0" lang="ko-KR" altLang="en-US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파악에 따른 유연한 대응 능력 구비   </a:t>
            </a:r>
            <a:endParaRPr kumimoji="0" lang="en-US" altLang="ko-KR" sz="1292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49122" lvl="1" indent="-143611" eaLnBrk="0" latinLnBrk="0" hangingPunct="0">
              <a:spcBef>
                <a:spcPct val="20000"/>
              </a:spcBef>
              <a:spcAft>
                <a:spcPts val="0"/>
              </a:spcAft>
            </a:pPr>
            <a:r>
              <a:rPr kumimoji="0" lang="ko-KR" altLang="en-US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〮 구성원들에 대한 자기 개발 분위기 조성 및  </a:t>
            </a:r>
            <a:r>
              <a:rPr kumimoji="0" lang="en-US" altLang="ko-KR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Know-How </a:t>
            </a:r>
            <a:r>
              <a:rPr kumimoji="0" lang="ko-KR" altLang="en-US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공유로 </a:t>
            </a:r>
            <a:br>
              <a:rPr kumimoji="0" lang="en-US" altLang="ko-KR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kumimoji="0" lang="ko-KR" altLang="en-US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유능한 </a:t>
            </a:r>
            <a:r>
              <a:rPr kumimoji="0" lang="en-US" altLang="ko-KR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Engineer </a:t>
            </a:r>
            <a:r>
              <a:rPr kumimoji="0" lang="ko-KR" altLang="en-US" sz="1292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양성 문화 조성</a:t>
            </a:r>
          </a:p>
        </p:txBody>
      </p:sp>
      <p:grpSp>
        <p:nvGrpSpPr>
          <p:cNvPr id="66" name="Group 2">
            <a:extLst>
              <a:ext uri="{FF2B5EF4-FFF2-40B4-BE49-F238E27FC236}">
                <a16:creationId xmlns:a16="http://schemas.microsoft.com/office/drawing/2014/main" id="{06300D90-6EEE-09F7-749A-964C507F38C8}"/>
              </a:ext>
            </a:extLst>
          </p:cNvPr>
          <p:cNvGrpSpPr>
            <a:grpSpLocks noChangeAspect="1"/>
          </p:cNvGrpSpPr>
          <p:nvPr/>
        </p:nvGrpSpPr>
        <p:grpSpPr>
          <a:xfrm>
            <a:off x="5939043" y="3333595"/>
            <a:ext cx="1383750" cy="304631"/>
            <a:chOff x="542552" y="1945340"/>
            <a:chExt cx="4480829" cy="986449"/>
          </a:xfrm>
          <a:solidFill>
            <a:srgbClr val="1C7DE1"/>
          </a:solidFill>
        </p:grpSpPr>
        <p:sp>
          <p:nvSpPr>
            <p:cNvPr id="67" name="Round Same Side Corner Rectangle 8">
              <a:extLst>
                <a:ext uri="{FF2B5EF4-FFF2-40B4-BE49-F238E27FC236}">
                  <a16:creationId xmlns:a16="http://schemas.microsoft.com/office/drawing/2014/main" id="{F695084B-6891-3C5A-6A98-240D0D65F0E6}"/>
                </a:ext>
              </a:extLst>
            </p:cNvPr>
            <p:cNvSpPr/>
            <p:nvPr/>
          </p:nvSpPr>
          <p:spPr>
            <a:xfrm>
              <a:off x="542552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Round Same Side Corner Rectangle 20">
              <a:extLst>
                <a:ext uri="{FF2B5EF4-FFF2-40B4-BE49-F238E27FC236}">
                  <a16:creationId xmlns:a16="http://schemas.microsoft.com/office/drawing/2014/main" id="{D1B195B1-4A72-D7FA-562D-ED8A80E7120A}"/>
                </a:ext>
              </a:extLst>
            </p:cNvPr>
            <p:cNvSpPr/>
            <p:nvPr/>
          </p:nvSpPr>
          <p:spPr>
            <a:xfrm rot="10800000">
              <a:off x="948458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Round Same Side Corner Rectangle 8">
              <a:extLst>
                <a:ext uri="{FF2B5EF4-FFF2-40B4-BE49-F238E27FC236}">
                  <a16:creationId xmlns:a16="http://schemas.microsoft.com/office/drawing/2014/main" id="{107A267B-A2E3-1C75-7240-7CAE246D7EA0}"/>
                </a:ext>
              </a:extLst>
            </p:cNvPr>
            <p:cNvSpPr/>
            <p:nvPr/>
          </p:nvSpPr>
          <p:spPr>
            <a:xfrm>
              <a:off x="1445676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0" name="Round Same Side Corner Rectangle 20">
              <a:extLst>
                <a:ext uri="{FF2B5EF4-FFF2-40B4-BE49-F238E27FC236}">
                  <a16:creationId xmlns:a16="http://schemas.microsoft.com/office/drawing/2014/main" id="{9C8765E4-E93A-96E9-80B3-10CDE6B8984F}"/>
                </a:ext>
              </a:extLst>
            </p:cNvPr>
            <p:cNvSpPr/>
            <p:nvPr/>
          </p:nvSpPr>
          <p:spPr>
            <a:xfrm rot="10800000">
              <a:off x="1851582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F0762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Round Same Side Corner Rectangle 8">
              <a:extLst>
                <a:ext uri="{FF2B5EF4-FFF2-40B4-BE49-F238E27FC236}">
                  <a16:creationId xmlns:a16="http://schemas.microsoft.com/office/drawing/2014/main" id="{FFA89E66-68D3-ABA9-B176-E5C5AA45D910}"/>
                </a:ext>
              </a:extLst>
            </p:cNvPr>
            <p:cNvSpPr/>
            <p:nvPr/>
          </p:nvSpPr>
          <p:spPr>
            <a:xfrm>
              <a:off x="2348800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Round Same Side Corner Rectangle 20">
              <a:extLst>
                <a:ext uri="{FF2B5EF4-FFF2-40B4-BE49-F238E27FC236}">
                  <a16:creationId xmlns:a16="http://schemas.microsoft.com/office/drawing/2014/main" id="{901D0FFF-D76A-576F-BB8B-33DDA2FF8729}"/>
                </a:ext>
              </a:extLst>
            </p:cNvPr>
            <p:cNvSpPr/>
            <p:nvPr/>
          </p:nvSpPr>
          <p:spPr>
            <a:xfrm rot="10800000">
              <a:off x="2754706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Round Same Side Corner Rectangle 8">
              <a:extLst>
                <a:ext uri="{FF2B5EF4-FFF2-40B4-BE49-F238E27FC236}">
                  <a16:creationId xmlns:a16="http://schemas.microsoft.com/office/drawing/2014/main" id="{07C933FB-EDCE-AB43-B5E3-10819C88789C}"/>
                </a:ext>
              </a:extLst>
            </p:cNvPr>
            <p:cNvSpPr/>
            <p:nvPr/>
          </p:nvSpPr>
          <p:spPr>
            <a:xfrm>
              <a:off x="3251924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Round Same Side Corner Rectangle 20">
              <a:extLst>
                <a:ext uri="{FF2B5EF4-FFF2-40B4-BE49-F238E27FC236}">
                  <a16:creationId xmlns:a16="http://schemas.microsoft.com/office/drawing/2014/main" id="{3DAF9DB7-26A0-0917-A3AE-91AB6DBD8B45}"/>
                </a:ext>
              </a:extLst>
            </p:cNvPr>
            <p:cNvSpPr/>
            <p:nvPr/>
          </p:nvSpPr>
          <p:spPr>
            <a:xfrm rot="10800000">
              <a:off x="3657830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Round Same Side Corner Rectangle 8">
              <a:extLst>
                <a:ext uri="{FF2B5EF4-FFF2-40B4-BE49-F238E27FC236}">
                  <a16:creationId xmlns:a16="http://schemas.microsoft.com/office/drawing/2014/main" id="{AB2D8C92-70F8-DA29-7601-264D0EE8BD52}"/>
                </a:ext>
              </a:extLst>
            </p:cNvPr>
            <p:cNvSpPr/>
            <p:nvPr/>
          </p:nvSpPr>
          <p:spPr>
            <a:xfrm>
              <a:off x="4155048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6" name="Round Same Side Corner Rectangle 20">
              <a:extLst>
                <a:ext uri="{FF2B5EF4-FFF2-40B4-BE49-F238E27FC236}">
                  <a16:creationId xmlns:a16="http://schemas.microsoft.com/office/drawing/2014/main" id="{C9EBEC6B-D49A-84BD-1E0C-BE6A865E70C8}"/>
                </a:ext>
              </a:extLst>
            </p:cNvPr>
            <p:cNvSpPr/>
            <p:nvPr/>
          </p:nvSpPr>
          <p:spPr>
            <a:xfrm rot="10800000">
              <a:off x="4560954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87507E1C-7D9D-14C4-8DE0-50EE5A1D7E72}"/>
              </a:ext>
            </a:extLst>
          </p:cNvPr>
          <p:cNvSpPr txBox="1"/>
          <p:nvPr/>
        </p:nvSpPr>
        <p:spPr>
          <a:xfrm>
            <a:off x="5008076" y="3844054"/>
            <a:ext cx="9309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2400" b="1" dirty="0">
                <a:solidFill>
                  <a:srgbClr val="3366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강점</a:t>
            </a:r>
            <a:endParaRPr lang="ko-KR" altLang="en-US" sz="2400" dirty="0"/>
          </a:p>
        </p:txBody>
      </p:sp>
      <p:sp>
        <p:nvSpPr>
          <p:cNvPr id="86" name="Block Arc 14">
            <a:extLst>
              <a:ext uri="{FF2B5EF4-FFF2-40B4-BE49-F238E27FC236}">
                <a16:creationId xmlns:a16="http://schemas.microsoft.com/office/drawing/2014/main" id="{FFB07F02-3774-4A07-7AC6-1331636321FD}"/>
              </a:ext>
            </a:extLst>
          </p:cNvPr>
          <p:cNvSpPr>
            <a:spLocks noChangeAspect="1"/>
          </p:cNvSpPr>
          <p:nvPr/>
        </p:nvSpPr>
        <p:spPr>
          <a:xfrm rot="16200000">
            <a:off x="4015866" y="2691827"/>
            <a:ext cx="1105085" cy="110581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1038225" y="92075"/>
            <a:ext cx="1771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2400" b="1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 Solution</a:t>
            </a:r>
            <a:endParaRPr lang="ko-KR" altLang="en-US" sz="2400" b="1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4339" name="Group 157"/>
          <p:cNvGrpSpPr>
            <a:grpSpLocks/>
          </p:cNvGrpSpPr>
          <p:nvPr/>
        </p:nvGrpSpPr>
        <p:grpSpPr bwMode="auto">
          <a:xfrm>
            <a:off x="1350960" y="838200"/>
            <a:ext cx="3244851" cy="431800"/>
            <a:chOff x="761" y="889"/>
            <a:chExt cx="1756" cy="272"/>
          </a:xfrm>
        </p:grpSpPr>
        <p:graphicFrame>
          <p:nvGraphicFramePr>
            <p:cNvPr id="14344" name="Object 34"/>
            <p:cNvGraphicFramePr>
              <a:graphicFrameLocks/>
            </p:cNvGraphicFramePr>
            <p:nvPr/>
          </p:nvGraphicFramePr>
          <p:xfrm>
            <a:off x="761" y="889"/>
            <a:ext cx="1756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2476190" imgH="533145" progId="">
                    <p:embed/>
                  </p:oleObj>
                </mc:Choice>
                <mc:Fallback>
                  <p:oleObj name="Image" r:id="rId3" imgW="2476190" imgH="533145" progId="">
                    <p:embed/>
                    <p:pic>
                      <p:nvPicPr>
                        <p:cNvPr id="0" name="Object 3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761" y="889"/>
                          <a:ext cx="1756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71842" dir="2700000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5" name="Rectangle 45"/>
            <p:cNvSpPr>
              <a:spLocks noChangeArrowheads="1"/>
            </p:cNvSpPr>
            <p:nvPr/>
          </p:nvSpPr>
          <p:spPr bwMode="auto">
            <a:xfrm>
              <a:off x="786" y="912"/>
              <a:ext cx="147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ko-KR" altLang="en-US" sz="16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공정 제어 및 최적화 시스템</a:t>
              </a:r>
              <a:endParaRPr lang="en-US" altLang="ko-KR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1391616" y="1290024"/>
            <a:ext cx="8241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latinLnBrk="0">
              <a:spcBef>
                <a:spcPct val="20000"/>
              </a:spcBef>
            </a:pPr>
            <a:r>
              <a:rPr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APC Control Technology</a:t>
            </a:r>
            <a:r>
              <a:rPr lang="ko-KR" alt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를 이용하여 </a:t>
            </a:r>
            <a:r>
              <a:rPr lang="ko-KR" altLang="en-US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공정의 제어변수들을 안정화시키고</a:t>
            </a:r>
            <a:r>
              <a:rPr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제어변수를  공정의 제약조건에 가깝게 운전함으로 인해서 생산량 증대</a:t>
            </a:r>
            <a:r>
              <a:rPr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Energy Saving (Steam </a:t>
            </a:r>
            <a:r>
              <a:rPr lang="ko-KR" alt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등</a:t>
            </a:r>
            <a:r>
              <a:rPr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등의 이익이 발생하는 </a:t>
            </a:r>
            <a:r>
              <a:rPr lang="ko-KR" altLang="en-US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고급 공정 제어 시스템</a:t>
            </a:r>
          </a:p>
        </p:txBody>
      </p:sp>
      <p:grpSp>
        <p:nvGrpSpPr>
          <p:cNvPr id="89" name="그룹 59"/>
          <p:cNvGrpSpPr>
            <a:grpSpLocks/>
          </p:cNvGrpSpPr>
          <p:nvPr/>
        </p:nvGrpSpPr>
        <p:grpSpPr bwMode="auto">
          <a:xfrm>
            <a:off x="1256608" y="2116633"/>
            <a:ext cx="8004648" cy="4331397"/>
            <a:chOff x="909867" y="2100263"/>
            <a:chExt cx="8004647" cy="4331398"/>
          </a:xfrm>
        </p:grpSpPr>
        <p:sp>
          <p:nvSpPr>
            <p:cNvPr id="90" name="Rectangle 5"/>
            <p:cNvSpPr>
              <a:spLocks noChangeArrowheads="1"/>
            </p:cNvSpPr>
            <p:nvPr/>
          </p:nvSpPr>
          <p:spPr bwMode="auto">
            <a:xfrm>
              <a:off x="1371600" y="2282825"/>
              <a:ext cx="7556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571500" marR="0" lvl="1" indent="0" defTabSz="762000" eaLnBrk="0" fontAlgn="auto" latinLnBrk="0" hangingPunct="0">
                <a:lnSpc>
                  <a:spcPct val="90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FFFF00"/>
                </a:buClr>
                <a:buSzPct val="75000"/>
                <a:buFontTx/>
                <a:buNone/>
                <a:tabLst/>
                <a:defRPr/>
              </a:pPr>
              <a:endParaRPr kumimoji="0" lang="en-US" altLang="ko-KR" sz="2800" b="1" i="1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1" name="Rectangle 6"/>
            <p:cNvSpPr>
              <a:spLocks noChangeArrowheads="1"/>
            </p:cNvSpPr>
            <p:nvPr/>
          </p:nvSpPr>
          <p:spPr bwMode="auto">
            <a:xfrm>
              <a:off x="4725988" y="2114550"/>
              <a:ext cx="1644650" cy="363537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2" name="Rectangle 7" descr="25%"/>
            <p:cNvSpPr>
              <a:spLocks noChangeArrowheads="1"/>
            </p:cNvSpPr>
            <p:nvPr/>
          </p:nvSpPr>
          <p:spPr bwMode="auto">
            <a:xfrm>
              <a:off x="3268663" y="2114550"/>
              <a:ext cx="1457325" cy="3635375"/>
            </a:xfrm>
            <a:prstGeom prst="rect">
              <a:avLst/>
            </a:prstGeom>
            <a:pattFill prst="pct25">
              <a:fgClr>
                <a:srgbClr val="EAEAEA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3" name="Rectangle 8"/>
            <p:cNvSpPr>
              <a:spLocks noChangeArrowheads="1"/>
            </p:cNvSpPr>
            <p:nvPr/>
          </p:nvSpPr>
          <p:spPr bwMode="auto">
            <a:xfrm>
              <a:off x="1624013" y="2114550"/>
              <a:ext cx="1643062" cy="364966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4" name="Freeform 9"/>
            <p:cNvSpPr>
              <a:spLocks/>
            </p:cNvSpPr>
            <p:nvPr/>
          </p:nvSpPr>
          <p:spPr bwMode="auto">
            <a:xfrm>
              <a:off x="1600200" y="2117725"/>
              <a:ext cx="4773613" cy="3662363"/>
            </a:xfrm>
            <a:custGeom>
              <a:avLst/>
              <a:gdLst>
                <a:gd name="T0" fmla="*/ 0 w 3008"/>
                <a:gd name="T1" fmla="*/ 0 h 2307"/>
                <a:gd name="T2" fmla="*/ 2147483647 w 3008"/>
                <a:gd name="T3" fmla="*/ 0 h 2307"/>
                <a:gd name="T4" fmla="*/ 2147483647 w 3008"/>
                <a:gd name="T5" fmla="*/ 2147483647 h 2307"/>
                <a:gd name="T6" fmla="*/ 0 w 3008"/>
                <a:gd name="T7" fmla="*/ 2147483647 h 2307"/>
                <a:gd name="T8" fmla="*/ 0 w 3008"/>
                <a:gd name="T9" fmla="*/ 0 h 2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8"/>
                <a:gd name="T16" fmla="*/ 0 h 2307"/>
                <a:gd name="T17" fmla="*/ 3008 w 3008"/>
                <a:gd name="T18" fmla="*/ 2307 h 2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8" h="2307">
                  <a:moveTo>
                    <a:pt x="0" y="0"/>
                  </a:moveTo>
                  <a:lnTo>
                    <a:pt x="3007" y="0"/>
                  </a:lnTo>
                  <a:lnTo>
                    <a:pt x="3007" y="2306"/>
                  </a:lnTo>
                  <a:lnTo>
                    <a:pt x="0" y="230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5" name="Line 10"/>
            <p:cNvSpPr>
              <a:spLocks noChangeShapeType="1"/>
            </p:cNvSpPr>
            <p:nvPr/>
          </p:nvSpPr>
          <p:spPr bwMode="auto">
            <a:xfrm>
              <a:off x="1543050" y="2100263"/>
              <a:ext cx="619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6" name="Line 11"/>
            <p:cNvSpPr>
              <a:spLocks noChangeShapeType="1"/>
            </p:cNvSpPr>
            <p:nvPr/>
          </p:nvSpPr>
          <p:spPr bwMode="auto">
            <a:xfrm>
              <a:off x="1543050" y="2339975"/>
              <a:ext cx="61913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7" name="Rectangle 12"/>
            <p:cNvSpPr>
              <a:spLocks noChangeArrowheads="1"/>
            </p:cNvSpPr>
            <p:nvPr/>
          </p:nvSpPr>
          <p:spPr bwMode="auto">
            <a:xfrm>
              <a:off x="1150175" y="2222501"/>
              <a:ext cx="407163" cy="24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104</a:t>
              </a:r>
            </a:p>
          </p:txBody>
        </p:sp>
        <p:sp>
          <p:nvSpPr>
            <p:cNvPr id="98" name="Line 13"/>
            <p:cNvSpPr>
              <a:spLocks noChangeShapeType="1"/>
            </p:cNvSpPr>
            <p:nvPr/>
          </p:nvSpPr>
          <p:spPr bwMode="auto">
            <a:xfrm>
              <a:off x="1543050" y="2586038"/>
              <a:ext cx="619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9" name="Line 14"/>
            <p:cNvSpPr>
              <a:spLocks noChangeShapeType="1"/>
            </p:cNvSpPr>
            <p:nvPr/>
          </p:nvSpPr>
          <p:spPr bwMode="auto">
            <a:xfrm>
              <a:off x="1543050" y="2830513"/>
              <a:ext cx="619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0" name="Rectangle 15"/>
            <p:cNvSpPr>
              <a:spLocks noChangeArrowheads="1"/>
            </p:cNvSpPr>
            <p:nvPr/>
          </p:nvSpPr>
          <p:spPr bwMode="auto">
            <a:xfrm>
              <a:off x="1150175" y="2713038"/>
              <a:ext cx="407163" cy="24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102</a:t>
              </a:r>
            </a:p>
          </p:txBody>
        </p:sp>
        <p:sp>
          <p:nvSpPr>
            <p:cNvPr id="101" name="Line 16"/>
            <p:cNvSpPr>
              <a:spLocks noChangeShapeType="1"/>
            </p:cNvSpPr>
            <p:nvPr/>
          </p:nvSpPr>
          <p:spPr bwMode="auto">
            <a:xfrm>
              <a:off x="1543050" y="3073400"/>
              <a:ext cx="61913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2" name="Line 17"/>
            <p:cNvSpPr>
              <a:spLocks noChangeShapeType="1"/>
            </p:cNvSpPr>
            <p:nvPr/>
          </p:nvSpPr>
          <p:spPr bwMode="auto">
            <a:xfrm>
              <a:off x="1543050" y="3319463"/>
              <a:ext cx="619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3" name="Rectangle 18"/>
            <p:cNvSpPr>
              <a:spLocks noChangeArrowheads="1"/>
            </p:cNvSpPr>
            <p:nvPr/>
          </p:nvSpPr>
          <p:spPr bwMode="auto">
            <a:xfrm>
              <a:off x="1150175" y="3198813"/>
              <a:ext cx="407163" cy="24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100</a:t>
              </a:r>
            </a:p>
          </p:txBody>
        </p:sp>
        <p:sp>
          <p:nvSpPr>
            <p:cNvPr id="104" name="Line 19"/>
            <p:cNvSpPr>
              <a:spLocks noChangeShapeType="1"/>
            </p:cNvSpPr>
            <p:nvPr/>
          </p:nvSpPr>
          <p:spPr bwMode="auto">
            <a:xfrm>
              <a:off x="1543050" y="3563938"/>
              <a:ext cx="619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5" name="Line 20"/>
            <p:cNvSpPr>
              <a:spLocks noChangeShapeType="1"/>
            </p:cNvSpPr>
            <p:nvPr/>
          </p:nvSpPr>
          <p:spPr bwMode="auto">
            <a:xfrm>
              <a:off x="1543050" y="3808413"/>
              <a:ext cx="619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6" name="Rectangle 21"/>
            <p:cNvSpPr>
              <a:spLocks noChangeArrowheads="1"/>
            </p:cNvSpPr>
            <p:nvPr/>
          </p:nvSpPr>
          <p:spPr bwMode="auto">
            <a:xfrm>
              <a:off x="1223913" y="3686176"/>
              <a:ext cx="333425" cy="24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98</a:t>
              </a:r>
            </a:p>
          </p:txBody>
        </p:sp>
        <p:sp>
          <p:nvSpPr>
            <p:cNvPr id="107" name="Line 22"/>
            <p:cNvSpPr>
              <a:spLocks noChangeShapeType="1"/>
            </p:cNvSpPr>
            <p:nvPr/>
          </p:nvSpPr>
          <p:spPr bwMode="auto">
            <a:xfrm>
              <a:off x="1543050" y="4051300"/>
              <a:ext cx="61913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8" name="Line 23"/>
            <p:cNvSpPr>
              <a:spLocks noChangeShapeType="1"/>
            </p:cNvSpPr>
            <p:nvPr/>
          </p:nvSpPr>
          <p:spPr bwMode="auto">
            <a:xfrm>
              <a:off x="1543050" y="4295775"/>
              <a:ext cx="61913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9" name="Rectangle 24"/>
            <p:cNvSpPr>
              <a:spLocks noChangeArrowheads="1"/>
            </p:cNvSpPr>
            <p:nvPr/>
          </p:nvSpPr>
          <p:spPr bwMode="auto">
            <a:xfrm>
              <a:off x="1223913" y="4176713"/>
              <a:ext cx="333425" cy="24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96</a:t>
              </a:r>
            </a:p>
          </p:txBody>
        </p:sp>
        <p:sp>
          <p:nvSpPr>
            <p:cNvPr id="110" name="Line 25"/>
            <p:cNvSpPr>
              <a:spLocks noChangeShapeType="1"/>
            </p:cNvSpPr>
            <p:nvPr/>
          </p:nvSpPr>
          <p:spPr bwMode="auto">
            <a:xfrm>
              <a:off x="1543050" y="4540250"/>
              <a:ext cx="61913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1" name="Line 26"/>
            <p:cNvSpPr>
              <a:spLocks noChangeShapeType="1"/>
            </p:cNvSpPr>
            <p:nvPr/>
          </p:nvSpPr>
          <p:spPr bwMode="auto">
            <a:xfrm>
              <a:off x="1543050" y="4786313"/>
              <a:ext cx="619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2" name="Rectangle 27"/>
            <p:cNvSpPr>
              <a:spLocks noChangeArrowheads="1"/>
            </p:cNvSpPr>
            <p:nvPr/>
          </p:nvSpPr>
          <p:spPr bwMode="auto">
            <a:xfrm>
              <a:off x="1223913" y="4664076"/>
              <a:ext cx="333425" cy="24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94</a:t>
              </a:r>
            </a:p>
          </p:txBody>
        </p:sp>
        <p:sp>
          <p:nvSpPr>
            <p:cNvPr id="113" name="Line 28"/>
            <p:cNvSpPr>
              <a:spLocks noChangeShapeType="1"/>
            </p:cNvSpPr>
            <p:nvPr/>
          </p:nvSpPr>
          <p:spPr bwMode="auto">
            <a:xfrm>
              <a:off x="1543050" y="5029200"/>
              <a:ext cx="61913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4" name="Line 29"/>
            <p:cNvSpPr>
              <a:spLocks noChangeShapeType="1"/>
            </p:cNvSpPr>
            <p:nvPr/>
          </p:nvSpPr>
          <p:spPr bwMode="auto">
            <a:xfrm>
              <a:off x="1543050" y="5272088"/>
              <a:ext cx="619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5" name="Rectangle 30"/>
            <p:cNvSpPr>
              <a:spLocks noChangeArrowheads="1"/>
            </p:cNvSpPr>
            <p:nvPr/>
          </p:nvSpPr>
          <p:spPr bwMode="auto">
            <a:xfrm>
              <a:off x="1223913" y="5153026"/>
              <a:ext cx="333425" cy="24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92</a:t>
              </a:r>
            </a:p>
          </p:txBody>
        </p:sp>
        <p:sp>
          <p:nvSpPr>
            <p:cNvPr id="116" name="Line 31"/>
            <p:cNvSpPr>
              <a:spLocks noChangeShapeType="1"/>
            </p:cNvSpPr>
            <p:nvPr/>
          </p:nvSpPr>
          <p:spPr bwMode="auto">
            <a:xfrm>
              <a:off x="1543050" y="5519738"/>
              <a:ext cx="619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7" name="Line 32"/>
            <p:cNvSpPr>
              <a:spLocks noChangeShapeType="1"/>
            </p:cNvSpPr>
            <p:nvPr/>
          </p:nvSpPr>
          <p:spPr bwMode="auto">
            <a:xfrm>
              <a:off x="1543050" y="5761038"/>
              <a:ext cx="619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8" name="Rectangle 33"/>
            <p:cNvSpPr>
              <a:spLocks noChangeArrowheads="1"/>
            </p:cNvSpPr>
            <p:nvPr/>
          </p:nvSpPr>
          <p:spPr bwMode="auto">
            <a:xfrm>
              <a:off x="1223913" y="5643563"/>
              <a:ext cx="333425" cy="24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90</a:t>
              </a:r>
            </a:p>
          </p:txBody>
        </p:sp>
        <p:sp>
          <p:nvSpPr>
            <p:cNvPr id="119" name="Freeform 34"/>
            <p:cNvSpPr>
              <a:spLocks/>
            </p:cNvSpPr>
            <p:nvPr/>
          </p:nvSpPr>
          <p:spPr bwMode="auto">
            <a:xfrm>
              <a:off x="1604963" y="3314700"/>
              <a:ext cx="4773612" cy="2195513"/>
            </a:xfrm>
            <a:custGeom>
              <a:avLst/>
              <a:gdLst>
                <a:gd name="T0" fmla="*/ 2147483647 w 3008"/>
                <a:gd name="T1" fmla="*/ 2147483647 h 964"/>
                <a:gd name="T2" fmla="*/ 2147483647 w 3008"/>
                <a:gd name="T3" fmla="*/ 2147483647 h 964"/>
                <a:gd name="T4" fmla="*/ 2147483647 w 3008"/>
                <a:gd name="T5" fmla="*/ 2147483647 h 964"/>
                <a:gd name="T6" fmla="*/ 2147483647 w 3008"/>
                <a:gd name="T7" fmla="*/ 2147483647 h 964"/>
                <a:gd name="T8" fmla="*/ 2147483647 w 3008"/>
                <a:gd name="T9" fmla="*/ 2147483647 h 964"/>
                <a:gd name="T10" fmla="*/ 2147483647 w 3008"/>
                <a:gd name="T11" fmla="*/ 2147483647 h 964"/>
                <a:gd name="T12" fmla="*/ 2147483647 w 3008"/>
                <a:gd name="T13" fmla="*/ 2147483647 h 964"/>
                <a:gd name="T14" fmla="*/ 2147483647 w 3008"/>
                <a:gd name="T15" fmla="*/ 2147483647 h 964"/>
                <a:gd name="T16" fmla="*/ 2147483647 w 3008"/>
                <a:gd name="T17" fmla="*/ 2147483647 h 964"/>
                <a:gd name="T18" fmla="*/ 2147483647 w 3008"/>
                <a:gd name="T19" fmla="*/ 2147483647 h 964"/>
                <a:gd name="T20" fmla="*/ 2147483647 w 3008"/>
                <a:gd name="T21" fmla="*/ 2147483647 h 964"/>
                <a:gd name="T22" fmla="*/ 2147483647 w 3008"/>
                <a:gd name="T23" fmla="*/ 2147483647 h 964"/>
                <a:gd name="T24" fmla="*/ 2147483647 w 3008"/>
                <a:gd name="T25" fmla="*/ 2147483647 h 964"/>
                <a:gd name="T26" fmla="*/ 2147483647 w 3008"/>
                <a:gd name="T27" fmla="*/ 2147483647 h 964"/>
                <a:gd name="T28" fmla="*/ 2147483647 w 3008"/>
                <a:gd name="T29" fmla="*/ 2147483647 h 964"/>
                <a:gd name="T30" fmla="*/ 2147483647 w 3008"/>
                <a:gd name="T31" fmla="*/ 2147483647 h 964"/>
                <a:gd name="T32" fmla="*/ 2147483647 w 3008"/>
                <a:gd name="T33" fmla="*/ 2147483647 h 964"/>
                <a:gd name="T34" fmla="*/ 2147483647 w 3008"/>
                <a:gd name="T35" fmla="*/ 2147483647 h 964"/>
                <a:gd name="T36" fmla="*/ 2147483647 w 3008"/>
                <a:gd name="T37" fmla="*/ 2147483647 h 964"/>
                <a:gd name="T38" fmla="*/ 2147483647 w 3008"/>
                <a:gd name="T39" fmla="*/ 2147483647 h 964"/>
                <a:gd name="T40" fmla="*/ 2147483647 w 3008"/>
                <a:gd name="T41" fmla="*/ 2147483647 h 964"/>
                <a:gd name="T42" fmla="*/ 2147483647 w 3008"/>
                <a:gd name="T43" fmla="*/ 2147483647 h 964"/>
                <a:gd name="T44" fmla="*/ 2147483647 w 3008"/>
                <a:gd name="T45" fmla="*/ 2147483647 h 964"/>
                <a:gd name="T46" fmla="*/ 2147483647 w 3008"/>
                <a:gd name="T47" fmla="*/ 2147483647 h 964"/>
                <a:gd name="T48" fmla="*/ 2147483647 w 3008"/>
                <a:gd name="T49" fmla="*/ 2147483647 h 964"/>
                <a:gd name="T50" fmla="*/ 2147483647 w 3008"/>
                <a:gd name="T51" fmla="*/ 2147483647 h 964"/>
                <a:gd name="T52" fmla="*/ 2147483647 w 3008"/>
                <a:gd name="T53" fmla="*/ 2147483647 h 964"/>
                <a:gd name="T54" fmla="*/ 2147483647 w 3008"/>
                <a:gd name="T55" fmla="*/ 2147483647 h 964"/>
                <a:gd name="T56" fmla="*/ 2147483647 w 3008"/>
                <a:gd name="T57" fmla="*/ 2147483647 h 964"/>
                <a:gd name="T58" fmla="*/ 2147483647 w 3008"/>
                <a:gd name="T59" fmla="*/ 2147483647 h 964"/>
                <a:gd name="T60" fmla="*/ 2147483647 w 3008"/>
                <a:gd name="T61" fmla="*/ 2147483647 h 964"/>
                <a:gd name="T62" fmla="*/ 2147483647 w 3008"/>
                <a:gd name="T63" fmla="*/ 2147483647 h 964"/>
                <a:gd name="T64" fmla="*/ 2147483647 w 3008"/>
                <a:gd name="T65" fmla="*/ 2147483647 h 964"/>
                <a:gd name="T66" fmla="*/ 2147483647 w 3008"/>
                <a:gd name="T67" fmla="*/ 2147483647 h 964"/>
                <a:gd name="T68" fmla="*/ 2147483647 w 3008"/>
                <a:gd name="T69" fmla="*/ 2147483647 h 964"/>
                <a:gd name="T70" fmla="*/ 2147483647 w 3008"/>
                <a:gd name="T71" fmla="*/ 2147483647 h 964"/>
                <a:gd name="T72" fmla="*/ 2147483647 w 3008"/>
                <a:gd name="T73" fmla="*/ 2147483647 h 964"/>
                <a:gd name="T74" fmla="*/ 2147483647 w 3008"/>
                <a:gd name="T75" fmla="*/ 2147483647 h 964"/>
                <a:gd name="T76" fmla="*/ 2147483647 w 3008"/>
                <a:gd name="T77" fmla="*/ 2147483647 h 964"/>
                <a:gd name="T78" fmla="*/ 2147483647 w 3008"/>
                <a:gd name="T79" fmla="*/ 2147483647 h 964"/>
                <a:gd name="T80" fmla="*/ 2147483647 w 3008"/>
                <a:gd name="T81" fmla="*/ 2147483647 h 964"/>
                <a:gd name="T82" fmla="*/ 2147483647 w 3008"/>
                <a:gd name="T83" fmla="*/ 2147483647 h 964"/>
                <a:gd name="T84" fmla="*/ 2147483647 w 3008"/>
                <a:gd name="T85" fmla="*/ 2147483647 h 964"/>
                <a:gd name="T86" fmla="*/ 2147483647 w 3008"/>
                <a:gd name="T87" fmla="*/ 2147483647 h 964"/>
                <a:gd name="T88" fmla="*/ 2147483647 w 3008"/>
                <a:gd name="T89" fmla="*/ 0 h 964"/>
                <a:gd name="T90" fmla="*/ 2147483647 w 3008"/>
                <a:gd name="T91" fmla="*/ 2147483647 h 964"/>
                <a:gd name="T92" fmla="*/ 2147483647 w 3008"/>
                <a:gd name="T93" fmla="*/ 2147483647 h 964"/>
                <a:gd name="T94" fmla="*/ 2147483647 w 3008"/>
                <a:gd name="T95" fmla="*/ 2147483647 h 964"/>
                <a:gd name="T96" fmla="*/ 2147483647 w 3008"/>
                <a:gd name="T97" fmla="*/ 2147483647 h 964"/>
                <a:gd name="T98" fmla="*/ 2147483647 w 3008"/>
                <a:gd name="T99" fmla="*/ 2147483647 h 964"/>
                <a:gd name="T100" fmla="*/ 2147483647 w 3008"/>
                <a:gd name="T101" fmla="*/ 2147483647 h 964"/>
                <a:gd name="T102" fmla="*/ 2147483647 w 3008"/>
                <a:gd name="T103" fmla="*/ 2147483647 h 964"/>
                <a:gd name="T104" fmla="*/ 2147483647 w 3008"/>
                <a:gd name="T105" fmla="*/ 2147483647 h 964"/>
                <a:gd name="T106" fmla="*/ 2147483647 w 3008"/>
                <a:gd name="T107" fmla="*/ 2147483647 h 964"/>
                <a:gd name="T108" fmla="*/ 2147483647 w 3008"/>
                <a:gd name="T109" fmla="*/ 2147483647 h 964"/>
                <a:gd name="T110" fmla="*/ 2147483647 w 3008"/>
                <a:gd name="T111" fmla="*/ 2147483647 h 964"/>
                <a:gd name="T112" fmla="*/ 2147483647 w 3008"/>
                <a:gd name="T113" fmla="*/ 2147483647 h 9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08"/>
                <a:gd name="T172" fmla="*/ 0 h 964"/>
                <a:gd name="T173" fmla="*/ 3008 w 3008"/>
                <a:gd name="T174" fmla="*/ 964 h 9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08" h="964">
                  <a:moveTo>
                    <a:pt x="0" y="514"/>
                  </a:moveTo>
                  <a:lnTo>
                    <a:pt x="6" y="645"/>
                  </a:lnTo>
                  <a:lnTo>
                    <a:pt x="15" y="434"/>
                  </a:lnTo>
                  <a:lnTo>
                    <a:pt x="22" y="600"/>
                  </a:lnTo>
                  <a:lnTo>
                    <a:pt x="29" y="614"/>
                  </a:lnTo>
                  <a:lnTo>
                    <a:pt x="37" y="500"/>
                  </a:lnTo>
                  <a:lnTo>
                    <a:pt x="44" y="544"/>
                  </a:lnTo>
                  <a:lnTo>
                    <a:pt x="51" y="353"/>
                  </a:lnTo>
                  <a:lnTo>
                    <a:pt x="58" y="649"/>
                  </a:lnTo>
                  <a:lnTo>
                    <a:pt x="67" y="376"/>
                  </a:lnTo>
                  <a:lnTo>
                    <a:pt x="74" y="480"/>
                  </a:lnTo>
                  <a:lnTo>
                    <a:pt x="82" y="451"/>
                  </a:lnTo>
                  <a:lnTo>
                    <a:pt x="89" y="317"/>
                  </a:lnTo>
                  <a:lnTo>
                    <a:pt x="97" y="562"/>
                  </a:lnTo>
                  <a:lnTo>
                    <a:pt x="103" y="674"/>
                  </a:lnTo>
                  <a:lnTo>
                    <a:pt x="112" y="757"/>
                  </a:lnTo>
                  <a:lnTo>
                    <a:pt x="119" y="787"/>
                  </a:lnTo>
                  <a:lnTo>
                    <a:pt x="127" y="623"/>
                  </a:lnTo>
                  <a:lnTo>
                    <a:pt x="134" y="485"/>
                  </a:lnTo>
                  <a:lnTo>
                    <a:pt x="142" y="634"/>
                  </a:lnTo>
                  <a:lnTo>
                    <a:pt x="149" y="657"/>
                  </a:lnTo>
                  <a:lnTo>
                    <a:pt x="157" y="832"/>
                  </a:lnTo>
                  <a:lnTo>
                    <a:pt x="165" y="936"/>
                  </a:lnTo>
                  <a:lnTo>
                    <a:pt x="172" y="683"/>
                  </a:lnTo>
                  <a:lnTo>
                    <a:pt x="180" y="504"/>
                  </a:lnTo>
                  <a:lnTo>
                    <a:pt x="187" y="639"/>
                  </a:lnTo>
                  <a:lnTo>
                    <a:pt x="194" y="811"/>
                  </a:lnTo>
                  <a:lnTo>
                    <a:pt x="202" y="891"/>
                  </a:lnTo>
                  <a:lnTo>
                    <a:pt x="210" y="781"/>
                  </a:lnTo>
                  <a:lnTo>
                    <a:pt x="216" y="821"/>
                  </a:lnTo>
                  <a:lnTo>
                    <a:pt x="224" y="829"/>
                  </a:lnTo>
                  <a:lnTo>
                    <a:pt x="231" y="723"/>
                  </a:lnTo>
                  <a:lnTo>
                    <a:pt x="239" y="560"/>
                  </a:lnTo>
                  <a:lnTo>
                    <a:pt x="247" y="451"/>
                  </a:lnTo>
                  <a:lnTo>
                    <a:pt x="254" y="315"/>
                  </a:lnTo>
                  <a:lnTo>
                    <a:pt x="262" y="296"/>
                  </a:lnTo>
                  <a:lnTo>
                    <a:pt x="269" y="443"/>
                  </a:lnTo>
                  <a:lnTo>
                    <a:pt x="277" y="407"/>
                  </a:lnTo>
                  <a:lnTo>
                    <a:pt x="284" y="250"/>
                  </a:lnTo>
                  <a:lnTo>
                    <a:pt x="291" y="471"/>
                  </a:lnTo>
                  <a:lnTo>
                    <a:pt x="299" y="283"/>
                  </a:lnTo>
                  <a:lnTo>
                    <a:pt x="306" y="173"/>
                  </a:lnTo>
                  <a:lnTo>
                    <a:pt x="315" y="59"/>
                  </a:lnTo>
                  <a:lnTo>
                    <a:pt x="321" y="164"/>
                  </a:lnTo>
                  <a:lnTo>
                    <a:pt x="330" y="487"/>
                  </a:lnTo>
                  <a:lnTo>
                    <a:pt x="336" y="662"/>
                  </a:lnTo>
                  <a:lnTo>
                    <a:pt x="345" y="885"/>
                  </a:lnTo>
                  <a:lnTo>
                    <a:pt x="351" y="843"/>
                  </a:lnTo>
                  <a:lnTo>
                    <a:pt x="360" y="705"/>
                  </a:lnTo>
                  <a:lnTo>
                    <a:pt x="366" y="725"/>
                  </a:lnTo>
                  <a:lnTo>
                    <a:pt x="374" y="463"/>
                  </a:lnTo>
                  <a:lnTo>
                    <a:pt x="382" y="412"/>
                  </a:lnTo>
                  <a:lnTo>
                    <a:pt x="389" y="296"/>
                  </a:lnTo>
                  <a:lnTo>
                    <a:pt x="397" y="382"/>
                  </a:lnTo>
                  <a:lnTo>
                    <a:pt x="406" y="183"/>
                  </a:lnTo>
                  <a:lnTo>
                    <a:pt x="412" y="228"/>
                  </a:lnTo>
                  <a:lnTo>
                    <a:pt x="419" y="214"/>
                  </a:lnTo>
                  <a:lnTo>
                    <a:pt x="427" y="251"/>
                  </a:lnTo>
                  <a:lnTo>
                    <a:pt x="434" y="520"/>
                  </a:lnTo>
                  <a:lnTo>
                    <a:pt x="442" y="773"/>
                  </a:lnTo>
                  <a:lnTo>
                    <a:pt x="449" y="963"/>
                  </a:lnTo>
                  <a:lnTo>
                    <a:pt x="458" y="873"/>
                  </a:lnTo>
                  <a:lnTo>
                    <a:pt x="464" y="534"/>
                  </a:lnTo>
                  <a:lnTo>
                    <a:pt x="471" y="722"/>
                  </a:lnTo>
                  <a:lnTo>
                    <a:pt x="479" y="670"/>
                  </a:lnTo>
                  <a:lnTo>
                    <a:pt x="486" y="603"/>
                  </a:lnTo>
                  <a:lnTo>
                    <a:pt x="492" y="325"/>
                  </a:lnTo>
                  <a:lnTo>
                    <a:pt x="501" y="394"/>
                  </a:lnTo>
                  <a:lnTo>
                    <a:pt x="509" y="508"/>
                  </a:lnTo>
                  <a:lnTo>
                    <a:pt x="516" y="294"/>
                  </a:lnTo>
                  <a:lnTo>
                    <a:pt x="523" y="283"/>
                  </a:lnTo>
                  <a:lnTo>
                    <a:pt x="532" y="516"/>
                  </a:lnTo>
                  <a:lnTo>
                    <a:pt x="538" y="592"/>
                  </a:lnTo>
                  <a:lnTo>
                    <a:pt x="547" y="339"/>
                  </a:lnTo>
                  <a:lnTo>
                    <a:pt x="553" y="141"/>
                  </a:lnTo>
                  <a:lnTo>
                    <a:pt x="562" y="476"/>
                  </a:lnTo>
                  <a:lnTo>
                    <a:pt x="568" y="357"/>
                  </a:lnTo>
                  <a:lnTo>
                    <a:pt x="577" y="220"/>
                  </a:lnTo>
                  <a:lnTo>
                    <a:pt x="583" y="157"/>
                  </a:lnTo>
                  <a:lnTo>
                    <a:pt x="592" y="211"/>
                  </a:lnTo>
                  <a:lnTo>
                    <a:pt x="599" y="456"/>
                  </a:lnTo>
                  <a:lnTo>
                    <a:pt x="608" y="567"/>
                  </a:lnTo>
                  <a:lnTo>
                    <a:pt x="614" y="568"/>
                  </a:lnTo>
                  <a:lnTo>
                    <a:pt x="623" y="526"/>
                  </a:lnTo>
                  <a:lnTo>
                    <a:pt x="629" y="504"/>
                  </a:lnTo>
                  <a:lnTo>
                    <a:pt x="637" y="396"/>
                  </a:lnTo>
                  <a:lnTo>
                    <a:pt x="644" y="572"/>
                  </a:lnTo>
                  <a:lnTo>
                    <a:pt x="651" y="693"/>
                  </a:lnTo>
                  <a:lnTo>
                    <a:pt x="659" y="526"/>
                  </a:lnTo>
                  <a:lnTo>
                    <a:pt x="666" y="662"/>
                  </a:lnTo>
                  <a:lnTo>
                    <a:pt x="674" y="583"/>
                  </a:lnTo>
                  <a:lnTo>
                    <a:pt x="682" y="723"/>
                  </a:lnTo>
                  <a:lnTo>
                    <a:pt x="688" y="689"/>
                  </a:lnTo>
                  <a:lnTo>
                    <a:pt x="696" y="400"/>
                  </a:lnTo>
                  <a:lnTo>
                    <a:pt x="703" y="549"/>
                  </a:lnTo>
                  <a:lnTo>
                    <a:pt x="711" y="308"/>
                  </a:lnTo>
                  <a:lnTo>
                    <a:pt x="719" y="370"/>
                  </a:lnTo>
                  <a:lnTo>
                    <a:pt x="726" y="437"/>
                  </a:lnTo>
                  <a:lnTo>
                    <a:pt x="733" y="552"/>
                  </a:lnTo>
                  <a:lnTo>
                    <a:pt x="741" y="677"/>
                  </a:lnTo>
                  <a:lnTo>
                    <a:pt x="749" y="726"/>
                  </a:lnTo>
                  <a:lnTo>
                    <a:pt x="756" y="660"/>
                  </a:lnTo>
                  <a:lnTo>
                    <a:pt x="764" y="735"/>
                  </a:lnTo>
                  <a:lnTo>
                    <a:pt x="771" y="468"/>
                  </a:lnTo>
                  <a:lnTo>
                    <a:pt x="779" y="274"/>
                  </a:lnTo>
                  <a:lnTo>
                    <a:pt x="786" y="475"/>
                  </a:lnTo>
                  <a:lnTo>
                    <a:pt x="795" y="607"/>
                  </a:lnTo>
                  <a:lnTo>
                    <a:pt x="801" y="373"/>
                  </a:lnTo>
                  <a:lnTo>
                    <a:pt x="809" y="348"/>
                  </a:lnTo>
                  <a:lnTo>
                    <a:pt x="816" y="451"/>
                  </a:lnTo>
                  <a:lnTo>
                    <a:pt x="824" y="431"/>
                  </a:lnTo>
                  <a:lnTo>
                    <a:pt x="832" y="343"/>
                  </a:lnTo>
                  <a:lnTo>
                    <a:pt x="840" y="248"/>
                  </a:lnTo>
                  <a:lnTo>
                    <a:pt x="846" y="165"/>
                  </a:lnTo>
                  <a:lnTo>
                    <a:pt x="854" y="376"/>
                  </a:lnTo>
                  <a:lnTo>
                    <a:pt x="862" y="220"/>
                  </a:lnTo>
                  <a:lnTo>
                    <a:pt x="869" y="101"/>
                  </a:lnTo>
                  <a:lnTo>
                    <a:pt x="876" y="317"/>
                  </a:lnTo>
                  <a:lnTo>
                    <a:pt x="884" y="231"/>
                  </a:lnTo>
                  <a:lnTo>
                    <a:pt x="891" y="549"/>
                  </a:lnTo>
                  <a:lnTo>
                    <a:pt x="899" y="800"/>
                  </a:lnTo>
                  <a:lnTo>
                    <a:pt x="906" y="685"/>
                  </a:lnTo>
                  <a:lnTo>
                    <a:pt x="915" y="496"/>
                  </a:lnTo>
                  <a:lnTo>
                    <a:pt x="921" y="473"/>
                  </a:lnTo>
                  <a:lnTo>
                    <a:pt x="929" y="323"/>
                  </a:lnTo>
                  <a:lnTo>
                    <a:pt x="938" y="440"/>
                  </a:lnTo>
                  <a:lnTo>
                    <a:pt x="944" y="555"/>
                  </a:lnTo>
                  <a:lnTo>
                    <a:pt x="951" y="433"/>
                  </a:lnTo>
                  <a:lnTo>
                    <a:pt x="958" y="297"/>
                  </a:lnTo>
                  <a:lnTo>
                    <a:pt x="966" y="206"/>
                  </a:lnTo>
                  <a:lnTo>
                    <a:pt x="974" y="526"/>
                  </a:lnTo>
                  <a:lnTo>
                    <a:pt x="982" y="446"/>
                  </a:lnTo>
                  <a:lnTo>
                    <a:pt x="988" y="571"/>
                  </a:lnTo>
                  <a:lnTo>
                    <a:pt x="997" y="348"/>
                  </a:lnTo>
                  <a:lnTo>
                    <a:pt x="1003" y="475"/>
                  </a:lnTo>
                  <a:lnTo>
                    <a:pt x="1011" y="542"/>
                  </a:lnTo>
                  <a:lnTo>
                    <a:pt x="1018" y="343"/>
                  </a:lnTo>
                  <a:lnTo>
                    <a:pt x="1027" y="634"/>
                  </a:lnTo>
                  <a:lnTo>
                    <a:pt x="1033" y="699"/>
                  </a:lnTo>
                  <a:lnTo>
                    <a:pt x="1042" y="685"/>
                  </a:lnTo>
                  <a:lnTo>
                    <a:pt x="1049" y="683"/>
                  </a:lnTo>
                  <a:lnTo>
                    <a:pt x="1057" y="708"/>
                  </a:lnTo>
                  <a:lnTo>
                    <a:pt x="1064" y="586"/>
                  </a:lnTo>
                  <a:lnTo>
                    <a:pt x="1071" y="492"/>
                  </a:lnTo>
                  <a:lnTo>
                    <a:pt x="1079" y="529"/>
                  </a:lnTo>
                  <a:lnTo>
                    <a:pt x="1086" y="475"/>
                  </a:lnTo>
                  <a:lnTo>
                    <a:pt x="1094" y="493"/>
                  </a:lnTo>
                  <a:lnTo>
                    <a:pt x="1102" y="491"/>
                  </a:lnTo>
                  <a:lnTo>
                    <a:pt x="1109" y="552"/>
                  </a:lnTo>
                  <a:lnTo>
                    <a:pt x="1117" y="594"/>
                  </a:lnTo>
                  <a:lnTo>
                    <a:pt x="1124" y="586"/>
                  </a:lnTo>
                  <a:lnTo>
                    <a:pt x="1132" y="613"/>
                  </a:lnTo>
                  <a:lnTo>
                    <a:pt x="1140" y="565"/>
                  </a:lnTo>
                  <a:lnTo>
                    <a:pt x="1147" y="603"/>
                  </a:lnTo>
                  <a:lnTo>
                    <a:pt x="1153" y="516"/>
                  </a:lnTo>
                  <a:lnTo>
                    <a:pt x="1160" y="510"/>
                  </a:lnTo>
                  <a:lnTo>
                    <a:pt x="1168" y="480"/>
                  </a:lnTo>
                  <a:lnTo>
                    <a:pt x="1176" y="540"/>
                  </a:lnTo>
                  <a:lnTo>
                    <a:pt x="1183" y="514"/>
                  </a:lnTo>
                  <a:lnTo>
                    <a:pt x="1190" y="500"/>
                  </a:lnTo>
                  <a:lnTo>
                    <a:pt x="1199" y="434"/>
                  </a:lnTo>
                  <a:lnTo>
                    <a:pt x="1207" y="424"/>
                  </a:lnTo>
                  <a:lnTo>
                    <a:pt x="1214" y="408"/>
                  </a:lnTo>
                  <a:lnTo>
                    <a:pt x="1220" y="446"/>
                  </a:lnTo>
                  <a:lnTo>
                    <a:pt x="1229" y="463"/>
                  </a:lnTo>
                  <a:lnTo>
                    <a:pt x="1235" y="568"/>
                  </a:lnTo>
                  <a:lnTo>
                    <a:pt x="1244" y="555"/>
                  </a:lnTo>
                  <a:lnTo>
                    <a:pt x="1251" y="523"/>
                  </a:lnTo>
                  <a:lnTo>
                    <a:pt x="1259" y="509"/>
                  </a:lnTo>
                  <a:lnTo>
                    <a:pt x="1266" y="457"/>
                  </a:lnTo>
                  <a:lnTo>
                    <a:pt x="1274" y="491"/>
                  </a:lnTo>
                  <a:lnTo>
                    <a:pt x="1281" y="464"/>
                  </a:lnTo>
                  <a:lnTo>
                    <a:pt x="1290" y="411"/>
                  </a:lnTo>
                  <a:lnTo>
                    <a:pt x="1296" y="479"/>
                  </a:lnTo>
                  <a:lnTo>
                    <a:pt x="1305" y="423"/>
                  </a:lnTo>
                  <a:lnTo>
                    <a:pt x="1311" y="379"/>
                  </a:lnTo>
                  <a:lnTo>
                    <a:pt x="1319" y="433"/>
                  </a:lnTo>
                  <a:lnTo>
                    <a:pt x="1326" y="522"/>
                  </a:lnTo>
                  <a:lnTo>
                    <a:pt x="1333" y="511"/>
                  </a:lnTo>
                  <a:lnTo>
                    <a:pt x="1341" y="459"/>
                  </a:lnTo>
                  <a:lnTo>
                    <a:pt x="1349" y="539"/>
                  </a:lnTo>
                  <a:lnTo>
                    <a:pt x="1357" y="454"/>
                  </a:lnTo>
                  <a:lnTo>
                    <a:pt x="1364" y="529"/>
                  </a:lnTo>
                  <a:lnTo>
                    <a:pt x="1372" y="611"/>
                  </a:lnTo>
                  <a:lnTo>
                    <a:pt x="1379" y="552"/>
                  </a:lnTo>
                  <a:lnTo>
                    <a:pt x="1386" y="611"/>
                  </a:lnTo>
                  <a:lnTo>
                    <a:pt x="1394" y="508"/>
                  </a:lnTo>
                  <a:lnTo>
                    <a:pt x="1401" y="544"/>
                  </a:lnTo>
                  <a:lnTo>
                    <a:pt x="1408" y="540"/>
                  </a:lnTo>
                  <a:lnTo>
                    <a:pt x="1416" y="605"/>
                  </a:lnTo>
                  <a:lnTo>
                    <a:pt x="1424" y="600"/>
                  </a:lnTo>
                  <a:lnTo>
                    <a:pt x="1432" y="636"/>
                  </a:lnTo>
                  <a:lnTo>
                    <a:pt x="1438" y="538"/>
                  </a:lnTo>
                  <a:lnTo>
                    <a:pt x="1446" y="600"/>
                  </a:lnTo>
                  <a:lnTo>
                    <a:pt x="1453" y="609"/>
                  </a:lnTo>
                  <a:lnTo>
                    <a:pt x="1461" y="544"/>
                  </a:lnTo>
                  <a:lnTo>
                    <a:pt x="1468" y="532"/>
                  </a:lnTo>
                  <a:lnTo>
                    <a:pt x="1476" y="552"/>
                  </a:lnTo>
                  <a:lnTo>
                    <a:pt x="1483" y="543"/>
                  </a:lnTo>
                  <a:lnTo>
                    <a:pt x="1491" y="542"/>
                  </a:lnTo>
                  <a:lnTo>
                    <a:pt x="1498" y="559"/>
                  </a:lnTo>
                  <a:lnTo>
                    <a:pt x="1507" y="562"/>
                  </a:lnTo>
                  <a:lnTo>
                    <a:pt x="1514" y="498"/>
                  </a:lnTo>
                  <a:lnTo>
                    <a:pt x="1523" y="520"/>
                  </a:lnTo>
                  <a:lnTo>
                    <a:pt x="1529" y="516"/>
                  </a:lnTo>
                  <a:lnTo>
                    <a:pt x="1536" y="560"/>
                  </a:lnTo>
                  <a:lnTo>
                    <a:pt x="1543" y="592"/>
                  </a:lnTo>
                  <a:lnTo>
                    <a:pt x="1551" y="549"/>
                  </a:lnTo>
                  <a:lnTo>
                    <a:pt x="1558" y="628"/>
                  </a:lnTo>
                  <a:lnTo>
                    <a:pt x="1566" y="623"/>
                  </a:lnTo>
                  <a:lnTo>
                    <a:pt x="1574" y="623"/>
                  </a:lnTo>
                  <a:lnTo>
                    <a:pt x="1582" y="526"/>
                  </a:lnTo>
                  <a:lnTo>
                    <a:pt x="1590" y="522"/>
                  </a:lnTo>
                  <a:lnTo>
                    <a:pt x="1597" y="520"/>
                  </a:lnTo>
                  <a:lnTo>
                    <a:pt x="1603" y="600"/>
                  </a:lnTo>
                  <a:lnTo>
                    <a:pt x="1612" y="594"/>
                  </a:lnTo>
                  <a:lnTo>
                    <a:pt x="1618" y="631"/>
                  </a:lnTo>
                  <a:lnTo>
                    <a:pt x="1626" y="607"/>
                  </a:lnTo>
                  <a:lnTo>
                    <a:pt x="1633" y="532"/>
                  </a:lnTo>
                  <a:lnTo>
                    <a:pt x="1640" y="510"/>
                  </a:lnTo>
                  <a:lnTo>
                    <a:pt x="1649" y="557"/>
                  </a:lnTo>
                  <a:lnTo>
                    <a:pt x="1657" y="540"/>
                  </a:lnTo>
                  <a:lnTo>
                    <a:pt x="1664" y="566"/>
                  </a:lnTo>
                  <a:lnTo>
                    <a:pt x="1670" y="572"/>
                  </a:lnTo>
                  <a:lnTo>
                    <a:pt x="1679" y="631"/>
                  </a:lnTo>
                  <a:lnTo>
                    <a:pt x="1685" y="560"/>
                  </a:lnTo>
                  <a:lnTo>
                    <a:pt x="1694" y="637"/>
                  </a:lnTo>
                  <a:lnTo>
                    <a:pt x="1700" y="605"/>
                  </a:lnTo>
                  <a:lnTo>
                    <a:pt x="1709" y="504"/>
                  </a:lnTo>
                  <a:lnTo>
                    <a:pt x="1715" y="594"/>
                  </a:lnTo>
                  <a:lnTo>
                    <a:pt x="1724" y="634"/>
                  </a:lnTo>
                  <a:lnTo>
                    <a:pt x="1731" y="579"/>
                  </a:lnTo>
                  <a:lnTo>
                    <a:pt x="1739" y="568"/>
                  </a:lnTo>
                  <a:lnTo>
                    <a:pt x="1747" y="488"/>
                  </a:lnTo>
                  <a:lnTo>
                    <a:pt x="1755" y="510"/>
                  </a:lnTo>
                  <a:lnTo>
                    <a:pt x="1761" y="441"/>
                  </a:lnTo>
                  <a:lnTo>
                    <a:pt x="1768" y="417"/>
                  </a:lnTo>
                  <a:lnTo>
                    <a:pt x="1776" y="474"/>
                  </a:lnTo>
                  <a:lnTo>
                    <a:pt x="1783" y="531"/>
                  </a:lnTo>
                  <a:lnTo>
                    <a:pt x="1791" y="534"/>
                  </a:lnTo>
                  <a:lnTo>
                    <a:pt x="1799" y="534"/>
                  </a:lnTo>
                  <a:lnTo>
                    <a:pt x="1807" y="487"/>
                  </a:lnTo>
                  <a:lnTo>
                    <a:pt x="1814" y="592"/>
                  </a:lnTo>
                  <a:lnTo>
                    <a:pt x="1822" y="626"/>
                  </a:lnTo>
                  <a:lnTo>
                    <a:pt x="1829" y="626"/>
                  </a:lnTo>
                  <a:lnTo>
                    <a:pt x="1837" y="614"/>
                  </a:lnTo>
                  <a:lnTo>
                    <a:pt x="1844" y="654"/>
                  </a:lnTo>
                  <a:lnTo>
                    <a:pt x="1850" y="654"/>
                  </a:lnTo>
                  <a:lnTo>
                    <a:pt x="1858" y="691"/>
                  </a:lnTo>
                  <a:lnTo>
                    <a:pt x="1866" y="614"/>
                  </a:lnTo>
                  <a:lnTo>
                    <a:pt x="1872" y="662"/>
                  </a:lnTo>
                  <a:lnTo>
                    <a:pt x="1881" y="567"/>
                  </a:lnTo>
                  <a:lnTo>
                    <a:pt x="1889" y="516"/>
                  </a:lnTo>
                  <a:lnTo>
                    <a:pt x="1896" y="580"/>
                  </a:lnTo>
                  <a:lnTo>
                    <a:pt x="1904" y="520"/>
                  </a:lnTo>
                  <a:lnTo>
                    <a:pt x="1911" y="506"/>
                  </a:lnTo>
                  <a:lnTo>
                    <a:pt x="1917" y="522"/>
                  </a:lnTo>
                  <a:lnTo>
                    <a:pt x="1926" y="617"/>
                  </a:lnTo>
                  <a:lnTo>
                    <a:pt x="1933" y="617"/>
                  </a:lnTo>
                  <a:lnTo>
                    <a:pt x="1941" y="677"/>
                  </a:lnTo>
                  <a:lnTo>
                    <a:pt x="1949" y="611"/>
                  </a:lnTo>
                  <a:lnTo>
                    <a:pt x="1957" y="594"/>
                  </a:lnTo>
                  <a:lnTo>
                    <a:pt x="1963" y="488"/>
                  </a:lnTo>
                  <a:lnTo>
                    <a:pt x="1972" y="348"/>
                  </a:lnTo>
                  <a:lnTo>
                    <a:pt x="1979" y="368"/>
                  </a:lnTo>
                  <a:lnTo>
                    <a:pt x="1987" y="294"/>
                  </a:lnTo>
                  <a:lnTo>
                    <a:pt x="1993" y="311"/>
                  </a:lnTo>
                  <a:lnTo>
                    <a:pt x="2002" y="328"/>
                  </a:lnTo>
                  <a:lnTo>
                    <a:pt x="2008" y="362"/>
                  </a:lnTo>
                  <a:lnTo>
                    <a:pt x="2015" y="231"/>
                  </a:lnTo>
                  <a:lnTo>
                    <a:pt x="2024" y="162"/>
                  </a:lnTo>
                  <a:lnTo>
                    <a:pt x="2032" y="206"/>
                  </a:lnTo>
                  <a:lnTo>
                    <a:pt x="2039" y="149"/>
                  </a:lnTo>
                  <a:lnTo>
                    <a:pt x="2047" y="162"/>
                  </a:lnTo>
                  <a:lnTo>
                    <a:pt x="2054" y="86"/>
                  </a:lnTo>
                  <a:lnTo>
                    <a:pt x="2061" y="135"/>
                  </a:lnTo>
                  <a:lnTo>
                    <a:pt x="2068" y="83"/>
                  </a:lnTo>
                  <a:lnTo>
                    <a:pt x="2076" y="68"/>
                  </a:lnTo>
                  <a:lnTo>
                    <a:pt x="2083" y="71"/>
                  </a:lnTo>
                  <a:lnTo>
                    <a:pt x="2091" y="90"/>
                  </a:lnTo>
                  <a:lnTo>
                    <a:pt x="2099" y="141"/>
                  </a:lnTo>
                  <a:lnTo>
                    <a:pt x="2106" y="148"/>
                  </a:lnTo>
                  <a:lnTo>
                    <a:pt x="2114" y="182"/>
                  </a:lnTo>
                  <a:lnTo>
                    <a:pt x="2120" y="263"/>
                  </a:lnTo>
                  <a:lnTo>
                    <a:pt x="2129" y="251"/>
                  </a:lnTo>
                  <a:lnTo>
                    <a:pt x="2135" y="219"/>
                  </a:lnTo>
                  <a:lnTo>
                    <a:pt x="2143" y="186"/>
                  </a:lnTo>
                  <a:lnTo>
                    <a:pt x="2150" y="181"/>
                  </a:lnTo>
                  <a:lnTo>
                    <a:pt x="2158" y="206"/>
                  </a:lnTo>
                  <a:lnTo>
                    <a:pt x="2165" y="265"/>
                  </a:lnTo>
                  <a:lnTo>
                    <a:pt x="2174" y="282"/>
                  </a:lnTo>
                  <a:lnTo>
                    <a:pt x="2181" y="209"/>
                  </a:lnTo>
                  <a:lnTo>
                    <a:pt x="2189" y="162"/>
                  </a:lnTo>
                  <a:lnTo>
                    <a:pt x="2195" y="119"/>
                  </a:lnTo>
                  <a:lnTo>
                    <a:pt x="2204" y="196"/>
                  </a:lnTo>
                  <a:lnTo>
                    <a:pt x="2211" y="220"/>
                  </a:lnTo>
                  <a:lnTo>
                    <a:pt x="2219" y="239"/>
                  </a:lnTo>
                  <a:lnTo>
                    <a:pt x="2226" y="302"/>
                  </a:lnTo>
                  <a:lnTo>
                    <a:pt x="2233" y="237"/>
                  </a:lnTo>
                  <a:lnTo>
                    <a:pt x="2240" y="180"/>
                  </a:lnTo>
                  <a:lnTo>
                    <a:pt x="2249" y="211"/>
                  </a:lnTo>
                  <a:lnTo>
                    <a:pt x="2257" y="232"/>
                  </a:lnTo>
                  <a:lnTo>
                    <a:pt x="2264" y="271"/>
                  </a:lnTo>
                  <a:lnTo>
                    <a:pt x="2271" y="317"/>
                  </a:lnTo>
                  <a:lnTo>
                    <a:pt x="2278" y="348"/>
                  </a:lnTo>
                  <a:lnTo>
                    <a:pt x="2285" y="342"/>
                  </a:lnTo>
                  <a:lnTo>
                    <a:pt x="2294" y="211"/>
                  </a:lnTo>
                  <a:lnTo>
                    <a:pt x="2300" y="116"/>
                  </a:lnTo>
                  <a:lnTo>
                    <a:pt x="2309" y="146"/>
                  </a:lnTo>
                  <a:lnTo>
                    <a:pt x="2315" y="82"/>
                  </a:lnTo>
                  <a:lnTo>
                    <a:pt x="2323" y="54"/>
                  </a:lnTo>
                  <a:lnTo>
                    <a:pt x="2331" y="34"/>
                  </a:lnTo>
                  <a:lnTo>
                    <a:pt x="2339" y="32"/>
                  </a:lnTo>
                  <a:lnTo>
                    <a:pt x="2346" y="11"/>
                  </a:lnTo>
                  <a:lnTo>
                    <a:pt x="2354" y="0"/>
                  </a:lnTo>
                  <a:lnTo>
                    <a:pt x="2361" y="0"/>
                  </a:lnTo>
                  <a:lnTo>
                    <a:pt x="2367" y="65"/>
                  </a:lnTo>
                  <a:lnTo>
                    <a:pt x="2376" y="131"/>
                  </a:lnTo>
                  <a:lnTo>
                    <a:pt x="2382" y="185"/>
                  </a:lnTo>
                  <a:lnTo>
                    <a:pt x="2391" y="237"/>
                  </a:lnTo>
                  <a:lnTo>
                    <a:pt x="2398" y="222"/>
                  </a:lnTo>
                  <a:lnTo>
                    <a:pt x="2407" y="292"/>
                  </a:lnTo>
                  <a:lnTo>
                    <a:pt x="2413" y="189"/>
                  </a:lnTo>
                  <a:lnTo>
                    <a:pt x="2421" y="267"/>
                  </a:lnTo>
                  <a:lnTo>
                    <a:pt x="2428" y="262"/>
                  </a:lnTo>
                  <a:lnTo>
                    <a:pt x="2437" y="250"/>
                  </a:lnTo>
                  <a:lnTo>
                    <a:pt x="2443" y="237"/>
                  </a:lnTo>
                  <a:lnTo>
                    <a:pt x="2452" y="182"/>
                  </a:lnTo>
                  <a:lnTo>
                    <a:pt x="2458" y="220"/>
                  </a:lnTo>
                  <a:lnTo>
                    <a:pt x="2465" y="274"/>
                  </a:lnTo>
                  <a:lnTo>
                    <a:pt x="2473" y="276"/>
                  </a:lnTo>
                  <a:lnTo>
                    <a:pt x="2482" y="186"/>
                  </a:lnTo>
                  <a:lnTo>
                    <a:pt x="2489" y="202"/>
                  </a:lnTo>
                  <a:lnTo>
                    <a:pt x="2497" y="131"/>
                  </a:lnTo>
                  <a:lnTo>
                    <a:pt x="2504" y="139"/>
                  </a:lnTo>
                  <a:lnTo>
                    <a:pt x="2511" y="147"/>
                  </a:lnTo>
                  <a:lnTo>
                    <a:pt x="2519" y="196"/>
                  </a:lnTo>
                  <a:lnTo>
                    <a:pt x="2527" y="143"/>
                  </a:lnTo>
                  <a:lnTo>
                    <a:pt x="2532" y="198"/>
                  </a:lnTo>
                  <a:lnTo>
                    <a:pt x="2541" y="114"/>
                  </a:lnTo>
                  <a:lnTo>
                    <a:pt x="2548" y="95"/>
                  </a:lnTo>
                  <a:lnTo>
                    <a:pt x="2556" y="189"/>
                  </a:lnTo>
                  <a:lnTo>
                    <a:pt x="2564" y="107"/>
                  </a:lnTo>
                  <a:lnTo>
                    <a:pt x="2571" y="94"/>
                  </a:lnTo>
                  <a:lnTo>
                    <a:pt x="2578" y="176"/>
                  </a:lnTo>
                  <a:lnTo>
                    <a:pt x="2586" y="90"/>
                  </a:lnTo>
                  <a:lnTo>
                    <a:pt x="2593" y="83"/>
                  </a:lnTo>
                  <a:lnTo>
                    <a:pt x="2600" y="107"/>
                  </a:lnTo>
                  <a:lnTo>
                    <a:pt x="2608" y="110"/>
                  </a:lnTo>
                  <a:lnTo>
                    <a:pt x="2615" y="209"/>
                  </a:lnTo>
                  <a:lnTo>
                    <a:pt x="2623" y="143"/>
                  </a:lnTo>
                  <a:lnTo>
                    <a:pt x="2631" y="211"/>
                  </a:lnTo>
                  <a:lnTo>
                    <a:pt x="2639" y="260"/>
                  </a:lnTo>
                  <a:lnTo>
                    <a:pt x="2645" y="236"/>
                  </a:lnTo>
                  <a:lnTo>
                    <a:pt x="2654" y="162"/>
                  </a:lnTo>
                  <a:lnTo>
                    <a:pt x="2661" y="134"/>
                  </a:lnTo>
                  <a:lnTo>
                    <a:pt x="2669" y="211"/>
                  </a:lnTo>
                  <a:lnTo>
                    <a:pt x="2675" y="189"/>
                  </a:lnTo>
                  <a:lnTo>
                    <a:pt x="2684" y="196"/>
                  </a:lnTo>
                  <a:lnTo>
                    <a:pt x="2690" y="237"/>
                  </a:lnTo>
                  <a:lnTo>
                    <a:pt x="2698" y="131"/>
                  </a:lnTo>
                  <a:lnTo>
                    <a:pt x="2707" y="60"/>
                  </a:lnTo>
                  <a:lnTo>
                    <a:pt x="2714" y="89"/>
                  </a:lnTo>
                  <a:lnTo>
                    <a:pt x="2721" y="125"/>
                  </a:lnTo>
                  <a:lnTo>
                    <a:pt x="2729" y="97"/>
                  </a:lnTo>
                  <a:lnTo>
                    <a:pt x="2734" y="32"/>
                  </a:lnTo>
                  <a:lnTo>
                    <a:pt x="2743" y="99"/>
                  </a:lnTo>
                  <a:lnTo>
                    <a:pt x="2752" y="114"/>
                  </a:lnTo>
                  <a:lnTo>
                    <a:pt x="2759" y="125"/>
                  </a:lnTo>
                  <a:lnTo>
                    <a:pt x="2765" y="160"/>
                  </a:lnTo>
                  <a:lnTo>
                    <a:pt x="2773" y="219"/>
                  </a:lnTo>
                  <a:lnTo>
                    <a:pt x="2781" y="254"/>
                  </a:lnTo>
                  <a:lnTo>
                    <a:pt x="2789" y="225"/>
                  </a:lnTo>
                  <a:lnTo>
                    <a:pt x="2796" y="149"/>
                  </a:lnTo>
                  <a:lnTo>
                    <a:pt x="2804" y="154"/>
                  </a:lnTo>
                  <a:lnTo>
                    <a:pt x="2811" y="130"/>
                  </a:lnTo>
                  <a:lnTo>
                    <a:pt x="2817" y="166"/>
                  </a:lnTo>
                  <a:lnTo>
                    <a:pt x="2826" y="181"/>
                  </a:lnTo>
                  <a:lnTo>
                    <a:pt x="2834" y="108"/>
                  </a:lnTo>
                  <a:lnTo>
                    <a:pt x="2841" y="192"/>
                  </a:lnTo>
                  <a:lnTo>
                    <a:pt x="2848" y="179"/>
                  </a:lnTo>
                  <a:lnTo>
                    <a:pt x="2856" y="186"/>
                  </a:lnTo>
                  <a:lnTo>
                    <a:pt x="2863" y="116"/>
                  </a:lnTo>
                  <a:lnTo>
                    <a:pt x="2872" y="160"/>
                  </a:lnTo>
                  <a:lnTo>
                    <a:pt x="2878" y="236"/>
                  </a:lnTo>
                  <a:lnTo>
                    <a:pt x="2887" y="294"/>
                  </a:lnTo>
                  <a:lnTo>
                    <a:pt x="2893" y="189"/>
                  </a:lnTo>
                  <a:lnTo>
                    <a:pt x="2901" y="196"/>
                  </a:lnTo>
                  <a:lnTo>
                    <a:pt x="2908" y="157"/>
                  </a:lnTo>
                  <a:lnTo>
                    <a:pt x="2915" y="119"/>
                  </a:lnTo>
                  <a:lnTo>
                    <a:pt x="2923" y="162"/>
                  </a:lnTo>
                  <a:lnTo>
                    <a:pt x="2931" y="240"/>
                  </a:lnTo>
                  <a:lnTo>
                    <a:pt x="2939" y="219"/>
                  </a:lnTo>
                  <a:lnTo>
                    <a:pt x="2946" y="120"/>
                  </a:lnTo>
                  <a:lnTo>
                    <a:pt x="2954" y="157"/>
                  </a:lnTo>
                  <a:lnTo>
                    <a:pt x="2961" y="73"/>
                  </a:lnTo>
                  <a:lnTo>
                    <a:pt x="2967" y="96"/>
                  </a:lnTo>
                  <a:lnTo>
                    <a:pt x="2976" y="186"/>
                  </a:lnTo>
                  <a:lnTo>
                    <a:pt x="2984" y="119"/>
                  </a:lnTo>
                  <a:lnTo>
                    <a:pt x="2991" y="139"/>
                  </a:lnTo>
                  <a:lnTo>
                    <a:pt x="2998" y="135"/>
                  </a:lnTo>
                  <a:lnTo>
                    <a:pt x="3007" y="192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0" name="Line 35"/>
            <p:cNvSpPr>
              <a:spLocks noChangeShapeType="1"/>
            </p:cNvSpPr>
            <p:nvPr/>
          </p:nvSpPr>
          <p:spPr bwMode="auto">
            <a:xfrm>
              <a:off x="1608138" y="3314700"/>
              <a:ext cx="654208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1" name="Rectangle 36"/>
            <p:cNvSpPr>
              <a:spLocks noChangeArrowheads="1"/>
            </p:cNvSpPr>
            <p:nvPr/>
          </p:nvSpPr>
          <p:spPr bwMode="auto">
            <a:xfrm>
              <a:off x="2222500" y="2586038"/>
              <a:ext cx="2508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Specification or Limit</a:t>
              </a:r>
            </a:p>
          </p:txBody>
        </p:sp>
        <p:sp>
          <p:nvSpPr>
            <p:cNvPr id="122" name="Freeform 37"/>
            <p:cNvSpPr>
              <a:spLocks/>
            </p:cNvSpPr>
            <p:nvPr/>
          </p:nvSpPr>
          <p:spPr bwMode="auto">
            <a:xfrm>
              <a:off x="6470650" y="3319463"/>
              <a:ext cx="1865313" cy="619125"/>
            </a:xfrm>
            <a:custGeom>
              <a:avLst/>
              <a:gdLst>
                <a:gd name="T0" fmla="*/ 0 w 1070"/>
                <a:gd name="T1" fmla="*/ 0 h 390"/>
                <a:gd name="T2" fmla="*/ 2147483647 w 1070"/>
                <a:gd name="T3" fmla="*/ 2147483647 h 390"/>
                <a:gd name="T4" fmla="*/ 2147483647 w 1070"/>
                <a:gd name="T5" fmla="*/ 2147483647 h 390"/>
                <a:gd name="T6" fmla="*/ 2147483647 w 1070"/>
                <a:gd name="T7" fmla="*/ 2147483647 h 390"/>
                <a:gd name="T8" fmla="*/ 2147483647 w 1070"/>
                <a:gd name="T9" fmla="*/ 2147483647 h 390"/>
                <a:gd name="T10" fmla="*/ 2147483647 w 1070"/>
                <a:gd name="T11" fmla="*/ 2147483647 h 390"/>
                <a:gd name="T12" fmla="*/ 2147483647 w 1070"/>
                <a:gd name="T13" fmla="*/ 2147483647 h 390"/>
                <a:gd name="T14" fmla="*/ 2147483647 w 1070"/>
                <a:gd name="T15" fmla="*/ 2147483647 h 390"/>
                <a:gd name="T16" fmla="*/ 2147483647 w 1070"/>
                <a:gd name="T17" fmla="*/ 2147483647 h 390"/>
                <a:gd name="T18" fmla="*/ 2147483647 w 1070"/>
                <a:gd name="T19" fmla="*/ 2147483647 h 390"/>
                <a:gd name="T20" fmla="*/ 2147483647 w 1070"/>
                <a:gd name="T21" fmla="*/ 2147483647 h 390"/>
                <a:gd name="T22" fmla="*/ 2147483647 w 1070"/>
                <a:gd name="T23" fmla="*/ 2147483647 h 390"/>
                <a:gd name="T24" fmla="*/ 2147483647 w 1070"/>
                <a:gd name="T25" fmla="*/ 2147483647 h 390"/>
                <a:gd name="T26" fmla="*/ 2147483647 w 1070"/>
                <a:gd name="T27" fmla="*/ 2147483647 h 390"/>
                <a:gd name="T28" fmla="*/ 2147483647 w 1070"/>
                <a:gd name="T29" fmla="*/ 2147483647 h 390"/>
                <a:gd name="T30" fmla="*/ 2147483647 w 1070"/>
                <a:gd name="T31" fmla="*/ 2147483647 h 390"/>
                <a:gd name="T32" fmla="*/ 2147483647 w 1070"/>
                <a:gd name="T33" fmla="*/ 2147483647 h 390"/>
                <a:gd name="T34" fmla="*/ 2147483647 w 1070"/>
                <a:gd name="T35" fmla="*/ 2147483647 h 390"/>
                <a:gd name="T36" fmla="*/ 2147483647 w 1070"/>
                <a:gd name="T37" fmla="*/ 2147483647 h 390"/>
                <a:gd name="T38" fmla="*/ 2147483647 w 1070"/>
                <a:gd name="T39" fmla="*/ 2147483647 h 390"/>
                <a:gd name="T40" fmla="*/ 2147483647 w 1070"/>
                <a:gd name="T41" fmla="*/ 2147483647 h 390"/>
                <a:gd name="T42" fmla="*/ 2147483647 w 1070"/>
                <a:gd name="T43" fmla="*/ 2147483647 h 390"/>
                <a:gd name="T44" fmla="*/ 2147483647 w 1070"/>
                <a:gd name="T45" fmla="*/ 2147483647 h 390"/>
                <a:gd name="T46" fmla="*/ 2147483647 w 1070"/>
                <a:gd name="T47" fmla="*/ 2147483647 h 390"/>
                <a:gd name="T48" fmla="*/ 2147483647 w 1070"/>
                <a:gd name="T49" fmla="*/ 2147483647 h 390"/>
                <a:gd name="T50" fmla="*/ 2147483647 w 1070"/>
                <a:gd name="T51" fmla="*/ 2147483647 h 390"/>
                <a:gd name="T52" fmla="*/ 2147483647 w 1070"/>
                <a:gd name="T53" fmla="*/ 2147483647 h 390"/>
                <a:gd name="T54" fmla="*/ 2147483647 w 1070"/>
                <a:gd name="T55" fmla="*/ 2147483647 h 390"/>
                <a:gd name="T56" fmla="*/ 2147483647 w 1070"/>
                <a:gd name="T57" fmla="*/ 2147483647 h 390"/>
                <a:gd name="T58" fmla="*/ 2147483647 w 1070"/>
                <a:gd name="T59" fmla="*/ 2147483647 h 390"/>
                <a:gd name="T60" fmla="*/ 2147483647 w 1070"/>
                <a:gd name="T61" fmla="*/ 2147483647 h 390"/>
                <a:gd name="T62" fmla="*/ 2147483647 w 1070"/>
                <a:gd name="T63" fmla="*/ 2147483647 h 390"/>
                <a:gd name="T64" fmla="*/ 2147483647 w 1070"/>
                <a:gd name="T65" fmla="*/ 2147483647 h 390"/>
                <a:gd name="T66" fmla="*/ 2147483647 w 1070"/>
                <a:gd name="T67" fmla="*/ 2147483647 h 390"/>
                <a:gd name="T68" fmla="*/ 2147483647 w 1070"/>
                <a:gd name="T69" fmla="*/ 2147483647 h 390"/>
                <a:gd name="T70" fmla="*/ 2147483647 w 1070"/>
                <a:gd name="T71" fmla="*/ 2147483647 h 390"/>
                <a:gd name="T72" fmla="*/ 2147483647 w 1070"/>
                <a:gd name="T73" fmla="*/ 2147483647 h 390"/>
                <a:gd name="T74" fmla="*/ 2147483647 w 1070"/>
                <a:gd name="T75" fmla="*/ 2147483647 h 390"/>
                <a:gd name="T76" fmla="*/ 2147483647 w 1070"/>
                <a:gd name="T77" fmla="*/ 2147483647 h 390"/>
                <a:gd name="T78" fmla="*/ 2147483647 w 1070"/>
                <a:gd name="T79" fmla="*/ 2147483647 h 390"/>
                <a:gd name="T80" fmla="*/ 2147483647 w 1070"/>
                <a:gd name="T81" fmla="*/ 2147483647 h 390"/>
                <a:gd name="T82" fmla="*/ 2147483647 w 1070"/>
                <a:gd name="T83" fmla="*/ 2147483647 h 390"/>
                <a:gd name="T84" fmla="*/ 2147483647 w 1070"/>
                <a:gd name="T85" fmla="*/ 2147483647 h 390"/>
                <a:gd name="T86" fmla="*/ 2147483647 w 1070"/>
                <a:gd name="T87" fmla="*/ 2147483647 h 390"/>
                <a:gd name="T88" fmla="*/ 2147483647 w 1070"/>
                <a:gd name="T89" fmla="*/ 2147483647 h 390"/>
                <a:gd name="T90" fmla="*/ 2147483647 w 1070"/>
                <a:gd name="T91" fmla="*/ 2147483647 h 390"/>
                <a:gd name="T92" fmla="*/ 2147483647 w 1070"/>
                <a:gd name="T93" fmla="*/ 2147483647 h 390"/>
                <a:gd name="T94" fmla="*/ 2147483647 w 1070"/>
                <a:gd name="T95" fmla="*/ 2147483647 h 390"/>
                <a:gd name="T96" fmla="*/ 2147483647 w 1070"/>
                <a:gd name="T97" fmla="*/ 2147483647 h 390"/>
                <a:gd name="T98" fmla="*/ 2147483647 w 1070"/>
                <a:gd name="T99" fmla="*/ 2147483647 h 390"/>
                <a:gd name="T100" fmla="*/ 2147483647 w 1070"/>
                <a:gd name="T101" fmla="*/ 2147483647 h 390"/>
                <a:gd name="T102" fmla="*/ 2147483647 w 1070"/>
                <a:gd name="T103" fmla="*/ 2147483647 h 390"/>
                <a:gd name="T104" fmla="*/ 2147483647 w 1070"/>
                <a:gd name="T105" fmla="*/ 2147483647 h 390"/>
                <a:gd name="T106" fmla="*/ 2147483647 w 1070"/>
                <a:gd name="T107" fmla="*/ 2147483647 h 390"/>
                <a:gd name="T108" fmla="*/ 2147483647 w 1070"/>
                <a:gd name="T109" fmla="*/ 2147483647 h 390"/>
                <a:gd name="T110" fmla="*/ 2147483647 w 1070"/>
                <a:gd name="T111" fmla="*/ 2147483647 h 390"/>
                <a:gd name="T112" fmla="*/ 2147483647 w 1070"/>
                <a:gd name="T113" fmla="*/ 2147483647 h 390"/>
                <a:gd name="T114" fmla="*/ 2147483647 w 1070"/>
                <a:gd name="T115" fmla="*/ 2147483647 h 390"/>
                <a:gd name="T116" fmla="*/ 2147483647 w 1070"/>
                <a:gd name="T117" fmla="*/ 2147483647 h 390"/>
                <a:gd name="T118" fmla="*/ 2147483647 w 1070"/>
                <a:gd name="T119" fmla="*/ 2147483647 h 390"/>
                <a:gd name="T120" fmla="*/ 0 w 1070"/>
                <a:gd name="T121" fmla="*/ 2147483647 h 3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70"/>
                <a:gd name="T184" fmla="*/ 0 h 390"/>
                <a:gd name="T185" fmla="*/ 1070 w 1070"/>
                <a:gd name="T186" fmla="*/ 390 h 39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70" h="390">
                  <a:moveTo>
                    <a:pt x="0" y="0"/>
                  </a:moveTo>
                  <a:lnTo>
                    <a:pt x="4" y="5"/>
                  </a:lnTo>
                  <a:lnTo>
                    <a:pt x="8" y="11"/>
                  </a:lnTo>
                  <a:lnTo>
                    <a:pt x="16" y="19"/>
                  </a:lnTo>
                  <a:lnTo>
                    <a:pt x="24" y="26"/>
                  </a:lnTo>
                  <a:lnTo>
                    <a:pt x="34" y="31"/>
                  </a:lnTo>
                  <a:lnTo>
                    <a:pt x="48" y="39"/>
                  </a:lnTo>
                  <a:lnTo>
                    <a:pt x="65" y="45"/>
                  </a:lnTo>
                  <a:lnTo>
                    <a:pt x="83" y="51"/>
                  </a:lnTo>
                  <a:lnTo>
                    <a:pt x="105" y="57"/>
                  </a:lnTo>
                  <a:lnTo>
                    <a:pt x="133" y="65"/>
                  </a:lnTo>
                  <a:lnTo>
                    <a:pt x="165" y="71"/>
                  </a:lnTo>
                  <a:lnTo>
                    <a:pt x="201" y="77"/>
                  </a:lnTo>
                  <a:lnTo>
                    <a:pt x="242" y="83"/>
                  </a:lnTo>
                  <a:lnTo>
                    <a:pt x="288" y="91"/>
                  </a:lnTo>
                  <a:lnTo>
                    <a:pt x="337" y="97"/>
                  </a:lnTo>
                  <a:lnTo>
                    <a:pt x="392" y="102"/>
                  </a:lnTo>
                  <a:lnTo>
                    <a:pt x="450" y="110"/>
                  </a:lnTo>
                  <a:lnTo>
                    <a:pt x="512" y="116"/>
                  </a:lnTo>
                  <a:lnTo>
                    <a:pt x="577" y="123"/>
                  </a:lnTo>
                  <a:lnTo>
                    <a:pt x="643" y="129"/>
                  </a:lnTo>
                  <a:lnTo>
                    <a:pt x="708" y="135"/>
                  </a:lnTo>
                  <a:lnTo>
                    <a:pt x="772" y="143"/>
                  </a:lnTo>
                  <a:lnTo>
                    <a:pt x="832" y="148"/>
                  </a:lnTo>
                  <a:lnTo>
                    <a:pt x="891" y="154"/>
                  </a:lnTo>
                  <a:lnTo>
                    <a:pt x="940" y="160"/>
                  </a:lnTo>
                  <a:lnTo>
                    <a:pt x="986" y="168"/>
                  </a:lnTo>
                  <a:lnTo>
                    <a:pt x="1020" y="174"/>
                  </a:lnTo>
                  <a:lnTo>
                    <a:pt x="1047" y="180"/>
                  </a:lnTo>
                  <a:lnTo>
                    <a:pt x="1063" y="188"/>
                  </a:lnTo>
                  <a:lnTo>
                    <a:pt x="1069" y="194"/>
                  </a:lnTo>
                  <a:lnTo>
                    <a:pt x="1063" y="200"/>
                  </a:lnTo>
                  <a:lnTo>
                    <a:pt x="1047" y="206"/>
                  </a:lnTo>
                  <a:lnTo>
                    <a:pt x="1020" y="213"/>
                  </a:lnTo>
                  <a:lnTo>
                    <a:pt x="986" y="220"/>
                  </a:lnTo>
                  <a:lnTo>
                    <a:pt x="940" y="226"/>
                  </a:lnTo>
                  <a:lnTo>
                    <a:pt x="891" y="232"/>
                  </a:lnTo>
                  <a:lnTo>
                    <a:pt x="832" y="240"/>
                  </a:lnTo>
                  <a:lnTo>
                    <a:pt x="772" y="245"/>
                  </a:lnTo>
                  <a:lnTo>
                    <a:pt x="708" y="251"/>
                  </a:lnTo>
                  <a:lnTo>
                    <a:pt x="643" y="259"/>
                  </a:lnTo>
                  <a:lnTo>
                    <a:pt x="577" y="265"/>
                  </a:lnTo>
                  <a:lnTo>
                    <a:pt x="512" y="271"/>
                  </a:lnTo>
                  <a:lnTo>
                    <a:pt x="450" y="278"/>
                  </a:lnTo>
                  <a:lnTo>
                    <a:pt x="392" y="285"/>
                  </a:lnTo>
                  <a:lnTo>
                    <a:pt x="337" y="291"/>
                  </a:lnTo>
                  <a:lnTo>
                    <a:pt x="288" y="297"/>
                  </a:lnTo>
                  <a:lnTo>
                    <a:pt x="242" y="305"/>
                  </a:lnTo>
                  <a:lnTo>
                    <a:pt x="201" y="309"/>
                  </a:lnTo>
                  <a:lnTo>
                    <a:pt x="165" y="317"/>
                  </a:lnTo>
                  <a:lnTo>
                    <a:pt x="133" y="325"/>
                  </a:lnTo>
                  <a:lnTo>
                    <a:pt x="105" y="331"/>
                  </a:lnTo>
                  <a:lnTo>
                    <a:pt x="83" y="337"/>
                  </a:lnTo>
                  <a:lnTo>
                    <a:pt x="65" y="343"/>
                  </a:lnTo>
                  <a:lnTo>
                    <a:pt x="48" y="349"/>
                  </a:lnTo>
                  <a:lnTo>
                    <a:pt x="34" y="356"/>
                  </a:lnTo>
                  <a:lnTo>
                    <a:pt x="24" y="362"/>
                  </a:lnTo>
                  <a:lnTo>
                    <a:pt x="16" y="369"/>
                  </a:lnTo>
                  <a:lnTo>
                    <a:pt x="8" y="377"/>
                  </a:lnTo>
                  <a:lnTo>
                    <a:pt x="4" y="381"/>
                  </a:lnTo>
                  <a:lnTo>
                    <a:pt x="0" y="389"/>
                  </a:lnTo>
                </a:path>
              </a:pathLst>
            </a:custGeom>
            <a:noFill/>
            <a:ln w="28575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3" name="Freeform 38"/>
            <p:cNvSpPr>
              <a:spLocks/>
            </p:cNvSpPr>
            <p:nvPr/>
          </p:nvSpPr>
          <p:spPr bwMode="auto">
            <a:xfrm>
              <a:off x="6472238" y="3355975"/>
              <a:ext cx="984250" cy="2409825"/>
            </a:xfrm>
            <a:custGeom>
              <a:avLst/>
              <a:gdLst>
                <a:gd name="T0" fmla="*/ 0 w 629"/>
                <a:gd name="T1" fmla="*/ 0 h 1197"/>
                <a:gd name="T2" fmla="*/ 2147483647 w 629"/>
                <a:gd name="T3" fmla="*/ 2147483647 h 1197"/>
                <a:gd name="T4" fmla="*/ 2147483647 w 629"/>
                <a:gd name="T5" fmla="*/ 2147483647 h 1197"/>
                <a:gd name="T6" fmla="*/ 2147483647 w 629"/>
                <a:gd name="T7" fmla="*/ 2147483647 h 1197"/>
                <a:gd name="T8" fmla="*/ 2147483647 w 629"/>
                <a:gd name="T9" fmla="*/ 2147483647 h 1197"/>
                <a:gd name="T10" fmla="*/ 2147483647 w 629"/>
                <a:gd name="T11" fmla="*/ 2147483647 h 1197"/>
                <a:gd name="T12" fmla="*/ 2147483647 w 629"/>
                <a:gd name="T13" fmla="*/ 2147483647 h 1197"/>
                <a:gd name="T14" fmla="*/ 2147483647 w 629"/>
                <a:gd name="T15" fmla="*/ 2147483647 h 1197"/>
                <a:gd name="T16" fmla="*/ 2147483647 w 629"/>
                <a:gd name="T17" fmla="*/ 2147483647 h 1197"/>
                <a:gd name="T18" fmla="*/ 2147483647 w 629"/>
                <a:gd name="T19" fmla="*/ 2147483647 h 1197"/>
                <a:gd name="T20" fmla="*/ 2147483647 w 629"/>
                <a:gd name="T21" fmla="*/ 2147483647 h 1197"/>
                <a:gd name="T22" fmla="*/ 2147483647 w 629"/>
                <a:gd name="T23" fmla="*/ 2147483647 h 1197"/>
                <a:gd name="T24" fmla="*/ 2147483647 w 629"/>
                <a:gd name="T25" fmla="*/ 2147483647 h 1197"/>
                <a:gd name="T26" fmla="*/ 2147483647 w 629"/>
                <a:gd name="T27" fmla="*/ 2147483647 h 1197"/>
                <a:gd name="T28" fmla="*/ 2147483647 w 629"/>
                <a:gd name="T29" fmla="*/ 2147483647 h 1197"/>
                <a:gd name="T30" fmla="*/ 2147483647 w 629"/>
                <a:gd name="T31" fmla="*/ 2147483647 h 1197"/>
                <a:gd name="T32" fmla="*/ 2147483647 w 629"/>
                <a:gd name="T33" fmla="*/ 2147483647 h 1197"/>
                <a:gd name="T34" fmla="*/ 2147483647 w 629"/>
                <a:gd name="T35" fmla="*/ 2147483647 h 1197"/>
                <a:gd name="T36" fmla="*/ 2147483647 w 629"/>
                <a:gd name="T37" fmla="*/ 2147483647 h 1197"/>
                <a:gd name="T38" fmla="*/ 2147483647 w 629"/>
                <a:gd name="T39" fmla="*/ 2147483647 h 1197"/>
                <a:gd name="T40" fmla="*/ 2147483647 w 629"/>
                <a:gd name="T41" fmla="*/ 2147483647 h 1197"/>
                <a:gd name="T42" fmla="*/ 2147483647 w 629"/>
                <a:gd name="T43" fmla="*/ 2147483647 h 1197"/>
                <a:gd name="T44" fmla="*/ 2147483647 w 629"/>
                <a:gd name="T45" fmla="*/ 2147483647 h 1197"/>
                <a:gd name="T46" fmla="*/ 2147483647 w 629"/>
                <a:gd name="T47" fmla="*/ 2147483647 h 1197"/>
                <a:gd name="T48" fmla="*/ 2147483647 w 629"/>
                <a:gd name="T49" fmla="*/ 2147483647 h 1197"/>
                <a:gd name="T50" fmla="*/ 2147483647 w 629"/>
                <a:gd name="T51" fmla="*/ 2147483647 h 1197"/>
                <a:gd name="T52" fmla="*/ 2147483647 w 629"/>
                <a:gd name="T53" fmla="*/ 2147483647 h 1197"/>
                <a:gd name="T54" fmla="*/ 2147483647 w 629"/>
                <a:gd name="T55" fmla="*/ 2147483647 h 1197"/>
                <a:gd name="T56" fmla="*/ 2147483647 w 629"/>
                <a:gd name="T57" fmla="*/ 2147483647 h 1197"/>
                <a:gd name="T58" fmla="*/ 2147483647 w 629"/>
                <a:gd name="T59" fmla="*/ 2147483647 h 1197"/>
                <a:gd name="T60" fmla="*/ 2147483647 w 629"/>
                <a:gd name="T61" fmla="*/ 2147483647 h 1197"/>
                <a:gd name="T62" fmla="*/ 2147483647 w 629"/>
                <a:gd name="T63" fmla="*/ 2147483647 h 1197"/>
                <a:gd name="T64" fmla="*/ 2147483647 w 629"/>
                <a:gd name="T65" fmla="*/ 2147483647 h 1197"/>
                <a:gd name="T66" fmla="*/ 2147483647 w 629"/>
                <a:gd name="T67" fmla="*/ 2147483647 h 1197"/>
                <a:gd name="T68" fmla="*/ 2147483647 w 629"/>
                <a:gd name="T69" fmla="*/ 2147483647 h 1197"/>
                <a:gd name="T70" fmla="*/ 2147483647 w 629"/>
                <a:gd name="T71" fmla="*/ 2147483647 h 1197"/>
                <a:gd name="T72" fmla="*/ 2147483647 w 629"/>
                <a:gd name="T73" fmla="*/ 2147483647 h 1197"/>
                <a:gd name="T74" fmla="*/ 2147483647 w 629"/>
                <a:gd name="T75" fmla="*/ 2147483647 h 1197"/>
                <a:gd name="T76" fmla="*/ 2147483647 w 629"/>
                <a:gd name="T77" fmla="*/ 2147483647 h 1197"/>
                <a:gd name="T78" fmla="*/ 2147483647 w 629"/>
                <a:gd name="T79" fmla="*/ 2147483647 h 1197"/>
                <a:gd name="T80" fmla="*/ 2147483647 w 629"/>
                <a:gd name="T81" fmla="*/ 2147483647 h 1197"/>
                <a:gd name="T82" fmla="*/ 2147483647 w 629"/>
                <a:gd name="T83" fmla="*/ 2147483647 h 1197"/>
                <a:gd name="T84" fmla="*/ 2147483647 w 629"/>
                <a:gd name="T85" fmla="*/ 2147483647 h 1197"/>
                <a:gd name="T86" fmla="*/ 2147483647 w 629"/>
                <a:gd name="T87" fmla="*/ 2147483647 h 1197"/>
                <a:gd name="T88" fmla="*/ 2147483647 w 629"/>
                <a:gd name="T89" fmla="*/ 2147483647 h 1197"/>
                <a:gd name="T90" fmla="*/ 2147483647 w 629"/>
                <a:gd name="T91" fmla="*/ 2147483647 h 1197"/>
                <a:gd name="T92" fmla="*/ 2147483647 w 629"/>
                <a:gd name="T93" fmla="*/ 2147483647 h 1197"/>
                <a:gd name="T94" fmla="*/ 2147483647 w 629"/>
                <a:gd name="T95" fmla="*/ 2147483647 h 1197"/>
                <a:gd name="T96" fmla="*/ 2147483647 w 629"/>
                <a:gd name="T97" fmla="*/ 2147483647 h 1197"/>
                <a:gd name="T98" fmla="*/ 2147483647 w 629"/>
                <a:gd name="T99" fmla="*/ 2147483647 h 1197"/>
                <a:gd name="T100" fmla="*/ 2147483647 w 629"/>
                <a:gd name="T101" fmla="*/ 2147483647 h 1197"/>
                <a:gd name="T102" fmla="*/ 2147483647 w 629"/>
                <a:gd name="T103" fmla="*/ 2147483647 h 1197"/>
                <a:gd name="T104" fmla="*/ 2147483647 w 629"/>
                <a:gd name="T105" fmla="*/ 2147483647 h 1197"/>
                <a:gd name="T106" fmla="*/ 2147483647 w 629"/>
                <a:gd name="T107" fmla="*/ 2147483647 h 1197"/>
                <a:gd name="T108" fmla="*/ 2147483647 w 629"/>
                <a:gd name="T109" fmla="*/ 2147483647 h 1197"/>
                <a:gd name="T110" fmla="*/ 2147483647 w 629"/>
                <a:gd name="T111" fmla="*/ 2147483647 h 1197"/>
                <a:gd name="T112" fmla="*/ 2147483647 w 629"/>
                <a:gd name="T113" fmla="*/ 2147483647 h 1197"/>
                <a:gd name="T114" fmla="*/ 2147483647 w 629"/>
                <a:gd name="T115" fmla="*/ 2147483647 h 1197"/>
                <a:gd name="T116" fmla="*/ 2147483647 w 629"/>
                <a:gd name="T117" fmla="*/ 2147483647 h 1197"/>
                <a:gd name="T118" fmla="*/ 2147483647 w 629"/>
                <a:gd name="T119" fmla="*/ 2147483647 h 1197"/>
                <a:gd name="T120" fmla="*/ 0 w 629"/>
                <a:gd name="T121" fmla="*/ 2147483647 h 11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9"/>
                <a:gd name="T184" fmla="*/ 0 h 1197"/>
                <a:gd name="T185" fmla="*/ 629 w 629"/>
                <a:gd name="T186" fmla="*/ 1197 h 11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9" h="1197">
                  <a:moveTo>
                    <a:pt x="0" y="0"/>
                  </a:moveTo>
                  <a:lnTo>
                    <a:pt x="1" y="20"/>
                  </a:lnTo>
                  <a:lnTo>
                    <a:pt x="5" y="39"/>
                  </a:lnTo>
                  <a:lnTo>
                    <a:pt x="8" y="60"/>
                  </a:lnTo>
                  <a:lnTo>
                    <a:pt x="14" y="79"/>
                  </a:lnTo>
                  <a:lnTo>
                    <a:pt x="20" y="100"/>
                  </a:lnTo>
                  <a:lnTo>
                    <a:pt x="27" y="119"/>
                  </a:lnTo>
                  <a:lnTo>
                    <a:pt x="37" y="140"/>
                  </a:lnTo>
                  <a:lnTo>
                    <a:pt x="50" y="159"/>
                  </a:lnTo>
                  <a:lnTo>
                    <a:pt x="62" y="178"/>
                  </a:lnTo>
                  <a:lnTo>
                    <a:pt x="78" y="197"/>
                  </a:lnTo>
                  <a:lnTo>
                    <a:pt x="97" y="220"/>
                  </a:lnTo>
                  <a:lnTo>
                    <a:pt x="117" y="239"/>
                  </a:lnTo>
                  <a:lnTo>
                    <a:pt x="142" y="259"/>
                  </a:lnTo>
                  <a:lnTo>
                    <a:pt x="169" y="279"/>
                  </a:lnTo>
                  <a:lnTo>
                    <a:pt x="198" y="299"/>
                  </a:lnTo>
                  <a:lnTo>
                    <a:pt x="230" y="318"/>
                  </a:lnTo>
                  <a:lnTo>
                    <a:pt x="265" y="338"/>
                  </a:lnTo>
                  <a:lnTo>
                    <a:pt x="301" y="358"/>
                  </a:lnTo>
                  <a:lnTo>
                    <a:pt x="339" y="377"/>
                  </a:lnTo>
                  <a:lnTo>
                    <a:pt x="377" y="397"/>
                  </a:lnTo>
                  <a:lnTo>
                    <a:pt x="416" y="417"/>
                  </a:lnTo>
                  <a:lnTo>
                    <a:pt x="454" y="438"/>
                  </a:lnTo>
                  <a:lnTo>
                    <a:pt x="489" y="457"/>
                  </a:lnTo>
                  <a:lnTo>
                    <a:pt x="523" y="477"/>
                  </a:lnTo>
                  <a:lnTo>
                    <a:pt x="552" y="497"/>
                  </a:lnTo>
                  <a:lnTo>
                    <a:pt x="577" y="518"/>
                  </a:lnTo>
                  <a:lnTo>
                    <a:pt x="601" y="537"/>
                  </a:lnTo>
                  <a:lnTo>
                    <a:pt x="615" y="557"/>
                  </a:lnTo>
                  <a:lnTo>
                    <a:pt x="626" y="577"/>
                  </a:lnTo>
                  <a:lnTo>
                    <a:pt x="628" y="598"/>
                  </a:lnTo>
                  <a:lnTo>
                    <a:pt x="626" y="617"/>
                  </a:lnTo>
                  <a:lnTo>
                    <a:pt x="615" y="637"/>
                  </a:lnTo>
                  <a:lnTo>
                    <a:pt x="601" y="657"/>
                  </a:lnTo>
                  <a:lnTo>
                    <a:pt x="579" y="676"/>
                  </a:lnTo>
                  <a:lnTo>
                    <a:pt x="553" y="697"/>
                  </a:lnTo>
                  <a:lnTo>
                    <a:pt x="523" y="716"/>
                  </a:lnTo>
                  <a:lnTo>
                    <a:pt x="489" y="737"/>
                  </a:lnTo>
                  <a:lnTo>
                    <a:pt x="454" y="755"/>
                  </a:lnTo>
                  <a:lnTo>
                    <a:pt x="417" y="776"/>
                  </a:lnTo>
                  <a:lnTo>
                    <a:pt x="378" y="797"/>
                  </a:lnTo>
                  <a:lnTo>
                    <a:pt x="339" y="816"/>
                  </a:lnTo>
                  <a:lnTo>
                    <a:pt x="301" y="837"/>
                  </a:lnTo>
                  <a:lnTo>
                    <a:pt x="266" y="856"/>
                  </a:lnTo>
                  <a:lnTo>
                    <a:pt x="232" y="877"/>
                  </a:lnTo>
                  <a:lnTo>
                    <a:pt x="199" y="896"/>
                  </a:lnTo>
                  <a:lnTo>
                    <a:pt x="170" y="916"/>
                  </a:lnTo>
                  <a:lnTo>
                    <a:pt x="143" y="936"/>
                  </a:lnTo>
                  <a:lnTo>
                    <a:pt x="118" y="956"/>
                  </a:lnTo>
                  <a:lnTo>
                    <a:pt x="97" y="975"/>
                  </a:lnTo>
                  <a:lnTo>
                    <a:pt x="78" y="995"/>
                  </a:lnTo>
                  <a:lnTo>
                    <a:pt x="63" y="1015"/>
                  </a:lnTo>
                  <a:lnTo>
                    <a:pt x="50" y="1036"/>
                  </a:lnTo>
                  <a:lnTo>
                    <a:pt x="37" y="1055"/>
                  </a:lnTo>
                  <a:lnTo>
                    <a:pt x="29" y="1075"/>
                  </a:lnTo>
                  <a:lnTo>
                    <a:pt x="20" y="1095"/>
                  </a:lnTo>
                  <a:lnTo>
                    <a:pt x="14" y="1115"/>
                  </a:lnTo>
                  <a:lnTo>
                    <a:pt x="9" y="1136"/>
                  </a:lnTo>
                  <a:lnTo>
                    <a:pt x="5" y="1156"/>
                  </a:lnTo>
                  <a:lnTo>
                    <a:pt x="3" y="1175"/>
                  </a:lnTo>
                  <a:lnTo>
                    <a:pt x="0" y="1196"/>
                  </a:lnTo>
                </a:path>
              </a:pathLst>
            </a:custGeom>
            <a:noFill/>
            <a:ln w="28575" cap="rnd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4" name="Freeform 39"/>
            <p:cNvSpPr>
              <a:spLocks/>
            </p:cNvSpPr>
            <p:nvPr/>
          </p:nvSpPr>
          <p:spPr bwMode="auto">
            <a:xfrm>
              <a:off x="6503988" y="4248150"/>
              <a:ext cx="1938337" cy="617538"/>
            </a:xfrm>
            <a:custGeom>
              <a:avLst/>
              <a:gdLst>
                <a:gd name="T0" fmla="*/ 0 w 1070"/>
                <a:gd name="T1" fmla="*/ 0 h 389"/>
                <a:gd name="T2" fmla="*/ 2147483647 w 1070"/>
                <a:gd name="T3" fmla="*/ 2147483647 h 389"/>
                <a:gd name="T4" fmla="*/ 2147483647 w 1070"/>
                <a:gd name="T5" fmla="*/ 2147483647 h 389"/>
                <a:gd name="T6" fmla="*/ 2147483647 w 1070"/>
                <a:gd name="T7" fmla="*/ 2147483647 h 389"/>
                <a:gd name="T8" fmla="*/ 2147483647 w 1070"/>
                <a:gd name="T9" fmla="*/ 2147483647 h 389"/>
                <a:gd name="T10" fmla="*/ 2147483647 w 1070"/>
                <a:gd name="T11" fmla="*/ 2147483647 h 389"/>
                <a:gd name="T12" fmla="*/ 2147483647 w 1070"/>
                <a:gd name="T13" fmla="*/ 2147483647 h 389"/>
                <a:gd name="T14" fmla="*/ 2147483647 w 1070"/>
                <a:gd name="T15" fmla="*/ 2147483647 h 389"/>
                <a:gd name="T16" fmla="*/ 2147483647 w 1070"/>
                <a:gd name="T17" fmla="*/ 2147483647 h 389"/>
                <a:gd name="T18" fmla="*/ 2147483647 w 1070"/>
                <a:gd name="T19" fmla="*/ 2147483647 h 389"/>
                <a:gd name="T20" fmla="*/ 2147483647 w 1070"/>
                <a:gd name="T21" fmla="*/ 2147483647 h 389"/>
                <a:gd name="T22" fmla="*/ 2147483647 w 1070"/>
                <a:gd name="T23" fmla="*/ 2147483647 h 389"/>
                <a:gd name="T24" fmla="*/ 2147483647 w 1070"/>
                <a:gd name="T25" fmla="*/ 2147483647 h 389"/>
                <a:gd name="T26" fmla="*/ 2147483647 w 1070"/>
                <a:gd name="T27" fmla="*/ 2147483647 h 389"/>
                <a:gd name="T28" fmla="*/ 2147483647 w 1070"/>
                <a:gd name="T29" fmla="*/ 2147483647 h 389"/>
                <a:gd name="T30" fmla="*/ 2147483647 w 1070"/>
                <a:gd name="T31" fmla="*/ 2147483647 h 389"/>
                <a:gd name="T32" fmla="*/ 2147483647 w 1070"/>
                <a:gd name="T33" fmla="*/ 2147483647 h 389"/>
                <a:gd name="T34" fmla="*/ 2147483647 w 1070"/>
                <a:gd name="T35" fmla="*/ 2147483647 h 389"/>
                <a:gd name="T36" fmla="*/ 2147483647 w 1070"/>
                <a:gd name="T37" fmla="*/ 2147483647 h 389"/>
                <a:gd name="T38" fmla="*/ 2147483647 w 1070"/>
                <a:gd name="T39" fmla="*/ 2147483647 h 389"/>
                <a:gd name="T40" fmla="*/ 2147483647 w 1070"/>
                <a:gd name="T41" fmla="*/ 2147483647 h 389"/>
                <a:gd name="T42" fmla="*/ 2147483647 w 1070"/>
                <a:gd name="T43" fmla="*/ 2147483647 h 389"/>
                <a:gd name="T44" fmla="*/ 2147483647 w 1070"/>
                <a:gd name="T45" fmla="*/ 2147483647 h 389"/>
                <a:gd name="T46" fmla="*/ 2147483647 w 1070"/>
                <a:gd name="T47" fmla="*/ 2147483647 h 389"/>
                <a:gd name="T48" fmla="*/ 2147483647 w 1070"/>
                <a:gd name="T49" fmla="*/ 2147483647 h 389"/>
                <a:gd name="T50" fmla="*/ 2147483647 w 1070"/>
                <a:gd name="T51" fmla="*/ 2147483647 h 389"/>
                <a:gd name="T52" fmla="*/ 2147483647 w 1070"/>
                <a:gd name="T53" fmla="*/ 2147483647 h 389"/>
                <a:gd name="T54" fmla="*/ 2147483647 w 1070"/>
                <a:gd name="T55" fmla="*/ 2147483647 h 389"/>
                <a:gd name="T56" fmla="*/ 2147483647 w 1070"/>
                <a:gd name="T57" fmla="*/ 2147483647 h 389"/>
                <a:gd name="T58" fmla="*/ 2147483647 w 1070"/>
                <a:gd name="T59" fmla="*/ 2147483647 h 389"/>
                <a:gd name="T60" fmla="*/ 2147483647 w 1070"/>
                <a:gd name="T61" fmla="*/ 2147483647 h 389"/>
                <a:gd name="T62" fmla="*/ 2147483647 w 1070"/>
                <a:gd name="T63" fmla="*/ 2147483647 h 389"/>
                <a:gd name="T64" fmla="*/ 2147483647 w 1070"/>
                <a:gd name="T65" fmla="*/ 2147483647 h 389"/>
                <a:gd name="T66" fmla="*/ 2147483647 w 1070"/>
                <a:gd name="T67" fmla="*/ 2147483647 h 389"/>
                <a:gd name="T68" fmla="*/ 2147483647 w 1070"/>
                <a:gd name="T69" fmla="*/ 2147483647 h 389"/>
                <a:gd name="T70" fmla="*/ 2147483647 w 1070"/>
                <a:gd name="T71" fmla="*/ 2147483647 h 389"/>
                <a:gd name="T72" fmla="*/ 2147483647 w 1070"/>
                <a:gd name="T73" fmla="*/ 2147483647 h 389"/>
                <a:gd name="T74" fmla="*/ 2147483647 w 1070"/>
                <a:gd name="T75" fmla="*/ 2147483647 h 389"/>
                <a:gd name="T76" fmla="*/ 2147483647 w 1070"/>
                <a:gd name="T77" fmla="*/ 2147483647 h 389"/>
                <a:gd name="T78" fmla="*/ 2147483647 w 1070"/>
                <a:gd name="T79" fmla="*/ 2147483647 h 389"/>
                <a:gd name="T80" fmla="*/ 2147483647 w 1070"/>
                <a:gd name="T81" fmla="*/ 2147483647 h 389"/>
                <a:gd name="T82" fmla="*/ 2147483647 w 1070"/>
                <a:gd name="T83" fmla="*/ 2147483647 h 389"/>
                <a:gd name="T84" fmla="*/ 2147483647 w 1070"/>
                <a:gd name="T85" fmla="*/ 2147483647 h 389"/>
                <a:gd name="T86" fmla="*/ 2147483647 w 1070"/>
                <a:gd name="T87" fmla="*/ 2147483647 h 389"/>
                <a:gd name="T88" fmla="*/ 2147483647 w 1070"/>
                <a:gd name="T89" fmla="*/ 2147483647 h 389"/>
                <a:gd name="T90" fmla="*/ 2147483647 w 1070"/>
                <a:gd name="T91" fmla="*/ 2147483647 h 389"/>
                <a:gd name="T92" fmla="*/ 2147483647 w 1070"/>
                <a:gd name="T93" fmla="*/ 2147483647 h 389"/>
                <a:gd name="T94" fmla="*/ 2147483647 w 1070"/>
                <a:gd name="T95" fmla="*/ 2147483647 h 389"/>
                <a:gd name="T96" fmla="*/ 2147483647 w 1070"/>
                <a:gd name="T97" fmla="*/ 2147483647 h 389"/>
                <a:gd name="T98" fmla="*/ 2147483647 w 1070"/>
                <a:gd name="T99" fmla="*/ 2147483647 h 389"/>
                <a:gd name="T100" fmla="*/ 2147483647 w 1070"/>
                <a:gd name="T101" fmla="*/ 2147483647 h 389"/>
                <a:gd name="T102" fmla="*/ 2147483647 w 1070"/>
                <a:gd name="T103" fmla="*/ 2147483647 h 389"/>
                <a:gd name="T104" fmla="*/ 2147483647 w 1070"/>
                <a:gd name="T105" fmla="*/ 2147483647 h 389"/>
                <a:gd name="T106" fmla="*/ 2147483647 w 1070"/>
                <a:gd name="T107" fmla="*/ 2147483647 h 389"/>
                <a:gd name="T108" fmla="*/ 2147483647 w 1070"/>
                <a:gd name="T109" fmla="*/ 2147483647 h 389"/>
                <a:gd name="T110" fmla="*/ 2147483647 w 1070"/>
                <a:gd name="T111" fmla="*/ 2147483647 h 389"/>
                <a:gd name="T112" fmla="*/ 2147483647 w 1070"/>
                <a:gd name="T113" fmla="*/ 2147483647 h 389"/>
                <a:gd name="T114" fmla="*/ 2147483647 w 1070"/>
                <a:gd name="T115" fmla="*/ 2147483647 h 389"/>
                <a:gd name="T116" fmla="*/ 2147483647 w 1070"/>
                <a:gd name="T117" fmla="*/ 2147483647 h 389"/>
                <a:gd name="T118" fmla="*/ 2147483647 w 1070"/>
                <a:gd name="T119" fmla="*/ 2147483647 h 389"/>
                <a:gd name="T120" fmla="*/ 0 w 1070"/>
                <a:gd name="T121" fmla="*/ 2147483647 h 3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70"/>
                <a:gd name="T184" fmla="*/ 0 h 389"/>
                <a:gd name="T185" fmla="*/ 1070 w 1070"/>
                <a:gd name="T186" fmla="*/ 389 h 3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70" h="389">
                  <a:moveTo>
                    <a:pt x="0" y="0"/>
                  </a:moveTo>
                  <a:lnTo>
                    <a:pt x="4" y="5"/>
                  </a:lnTo>
                  <a:lnTo>
                    <a:pt x="8" y="13"/>
                  </a:lnTo>
                  <a:lnTo>
                    <a:pt x="16" y="19"/>
                  </a:lnTo>
                  <a:lnTo>
                    <a:pt x="24" y="26"/>
                  </a:lnTo>
                  <a:lnTo>
                    <a:pt x="34" y="32"/>
                  </a:lnTo>
                  <a:lnTo>
                    <a:pt x="48" y="39"/>
                  </a:lnTo>
                  <a:lnTo>
                    <a:pt x="65" y="45"/>
                  </a:lnTo>
                  <a:lnTo>
                    <a:pt x="83" y="50"/>
                  </a:lnTo>
                  <a:lnTo>
                    <a:pt x="105" y="57"/>
                  </a:lnTo>
                  <a:lnTo>
                    <a:pt x="133" y="65"/>
                  </a:lnTo>
                  <a:lnTo>
                    <a:pt x="165" y="71"/>
                  </a:lnTo>
                  <a:lnTo>
                    <a:pt x="201" y="77"/>
                  </a:lnTo>
                  <a:lnTo>
                    <a:pt x="242" y="83"/>
                  </a:lnTo>
                  <a:lnTo>
                    <a:pt x="288" y="90"/>
                  </a:lnTo>
                  <a:lnTo>
                    <a:pt x="337" y="96"/>
                  </a:lnTo>
                  <a:lnTo>
                    <a:pt x="392" y="102"/>
                  </a:lnTo>
                  <a:lnTo>
                    <a:pt x="450" y="110"/>
                  </a:lnTo>
                  <a:lnTo>
                    <a:pt x="512" y="116"/>
                  </a:lnTo>
                  <a:lnTo>
                    <a:pt x="577" y="122"/>
                  </a:lnTo>
                  <a:lnTo>
                    <a:pt x="643" y="129"/>
                  </a:lnTo>
                  <a:lnTo>
                    <a:pt x="708" y="134"/>
                  </a:lnTo>
                  <a:lnTo>
                    <a:pt x="772" y="141"/>
                  </a:lnTo>
                  <a:lnTo>
                    <a:pt x="832" y="148"/>
                  </a:lnTo>
                  <a:lnTo>
                    <a:pt x="891" y="154"/>
                  </a:lnTo>
                  <a:lnTo>
                    <a:pt x="940" y="162"/>
                  </a:lnTo>
                  <a:lnTo>
                    <a:pt x="986" y="168"/>
                  </a:lnTo>
                  <a:lnTo>
                    <a:pt x="1020" y="174"/>
                  </a:lnTo>
                  <a:lnTo>
                    <a:pt x="1047" y="181"/>
                  </a:lnTo>
                  <a:lnTo>
                    <a:pt x="1063" y="187"/>
                  </a:lnTo>
                  <a:lnTo>
                    <a:pt x="1069" y="193"/>
                  </a:lnTo>
                  <a:lnTo>
                    <a:pt x="1063" y="199"/>
                  </a:lnTo>
                  <a:lnTo>
                    <a:pt x="1047" y="206"/>
                  </a:lnTo>
                  <a:lnTo>
                    <a:pt x="1020" y="213"/>
                  </a:lnTo>
                  <a:lnTo>
                    <a:pt x="986" y="219"/>
                  </a:lnTo>
                  <a:lnTo>
                    <a:pt x="940" y="225"/>
                  </a:lnTo>
                  <a:lnTo>
                    <a:pt x="891" y="231"/>
                  </a:lnTo>
                  <a:lnTo>
                    <a:pt x="832" y="239"/>
                  </a:lnTo>
                  <a:lnTo>
                    <a:pt x="772" y="246"/>
                  </a:lnTo>
                  <a:lnTo>
                    <a:pt x="708" y="251"/>
                  </a:lnTo>
                  <a:lnTo>
                    <a:pt x="643" y="258"/>
                  </a:lnTo>
                  <a:lnTo>
                    <a:pt x="577" y="264"/>
                  </a:lnTo>
                  <a:lnTo>
                    <a:pt x="512" y="270"/>
                  </a:lnTo>
                  <a:lnTo>
                    <a:pt x="450" y="277"/>
                  </a:lnTo>
                  <a:lnTo>
                    <a:pt x="392" y="284"/>
                  </a:lnTo>
                  <a:lnTo>
                    <a:pt x="337" y="291"/>
                  </a:lnTo>
                  <a:lnTo>
                    <a:pt x="288" y="297"/>
                  </a:lnTo>
                  <a:lnTo>
                    <a:pt x="242" y="303"/>
                  </a:lnTo>
                  <a:lnTo>
                    <a:pt x="201" y="310"/>
                  </a:lnTo>
                  <a:lnTo>
                    <a:pt x="165" y="316"/>
                  </a:lnTo>
                  <a:lnTo>
                    <a:pt x="133" y="322"/>
                  </a:lnTo>
                  <a:lnTo>
                    <a:pt x="105" y="330"/>
                  </a:lnTo>
                  <a:lnTo>
                    <a:pt x="83" y="336"/>
                  </a:lnTo>
                  <a:lnTo>
                    <a:pt x="65" y="343"/>
                  </a:lnTo>
                  <a:lnTo>
                    <a:pt x="48" y="348"/>
                  </a:lnTo>
                  <a:lnTo>
                    <a:pt x="34" y="355"/>
                  </a:lnTo>
                  <a:lnTo>
                    <a:pt x="24" y="362"/>
                  </a:lnTo>
                  <a:lnTo>
                    <a:pt x="16" y="368"/>
                  </a:lnTo>
                  <a:lnTo>
                    <a:pt x="8" y="376"/>
                  </a:lnTo>
                  <a:lnTo>
                    <a:pt x="4" y="380"/>
                  </a:lnTo>
                  <a:lnTo>
                    <a:pt x="0" y="388"/>
                  </a:lnTo>
                </a:path>
              </a:pathLst>
            </a:custGeom>
            <a:noFill/>
            <a:ln w="28575" cap="rnd">
              <a:solidFill>
                <a:srgbClr val="00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5" name="Freeform 40"/>
            <p:cNvSpPr>
              <a:spLocks/>
            </p:cNvSpPr>
            <p:nvPr/>
          </p:nvSpPr>
          <p:spPr bwMode="auto">
            <a:xfrm>
              <a:off x="7961313" y="3651250"/>
              <a:ext cx="239712" cy="550863"/>
            </a:xfrm>
            <a:custGeom>
              <a:avLst/>
              <a:gdLst>
                <a:gd name="T0" fmla="*/ 2147483647 w 151"/>
                <a:gd name="T1" fmla="*/ 2147483647 h 347"/>
                <a:gd name="T2" fmla="*/ 2147483647 w 151"/>
                <a:gd name="T3" fmla="*/ 2147483647 h 347"/>
                <a:gd name="T4" fmla="*/ 2147483647 w 151"/>
                <a:gd name="T5" fmla="*/ 2147483647 h 347"/>
                <a:gd name="T6" fmla="*/ 2147483647 w 151"/>
                <a:gd name="T7" fmla="*/ 2147483647 h 347"/>
                <a:gd name="T8" fmla="*/ 0 w 151"/>
                <a:gd name="T9" fmla="*/ 2147483647 h 347"/>
                <a:gd name="T10" fmla="*/ 2147483647 w 151"/>
                <a:gd name="T11" fmla="*/ 0 h 347"/>
                <a:gd name="T12" fmla="*/ 2147483647 w 151"/>
                <a:gd name="T13" fmla="*/ 2147483647 h 347"/>
                <a:gd name="T14" fmla="*/ 2147483647 w 151"/>
                <a:gd name="T15" fmla="*/ 2147483647 h 347"/>
                <a:gd name="T16" fmla="*/ 2147483647 w 151"/>
                <a:gd name="T17" fmla="*/ 2147483647 h 347"/>
                <a:gd name="T18" fmla="*/ 2147483647 w 151"/>
                <a:gd name="T19" fmla="*/ 2147483647 h 347"/>
                <a:gd name="T20" fmla="*/ 2147483647 w 151"/>
                <a:gd name="T21" fmla="*/ 2147483647 h 347"/>
                <a:gd name="T22" fmla="*/ 2147483647 w 151"/>
                <a:gd name="T23" fmla="*/ 2147483647 h 3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1"/>
                <a:gd name="T37" fmla="*/ 0 h 347"/>
                <a:gd name="T38" fmla="*/ 151 w 151"/>
                <a:gd name="T39" fmla="*/ 347 h 3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1" h="347">
                  <a:moveTo>
                    <a:pt x="50" y="331"/>
                  </a:moveTo>
                  <a:lnTo>
                    <a:pt x="70" y="259"/>
                  </a:lnTo>
                  <a:lnTo>
                    <a:pt x="70" y="173"/>
                  </a:lnTo>
                  <a:lnTo>
                    <a:pt x="50" y="100"/>
                  </a:lnTo>
                  <a:lnTo>
                    <a:pt x="0" y="129"/>
                  </a:lnTo>
                  <a:lnTo>
                    <a:pt x="50" y="0"/>
                  </a:lnTo>
                  <a:lnTo>
                    <a:pt x="150" y="100"/>
                  </a:lnTo>
                  <a:lnTo>
                    <a:pt x="100" y="100"/>
                  </a:lnTo>
                  <a:lnTo>
                    <a:pt x="119" y="173"/>
                  </a:lnTo>
                  <a:lnTo>
                    <a:pt x="119" y="273"/>
                  </a:lnTo>
                  <a:lnTo>
                    <a:pt x="109" y="346"/>
                  </a:lnTo>
                  <a:lnTo>
                    <a:pt x="50" y="33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6" name="Line 41"/>
            <p:cNvSpPr>
              <a:spLocks noChangeShapeType="1"/>
            </p:cNvSpPr>
            <p:nvPr/>
          </p:nvSpPr>
          <p:spPr bwMode="auto">
            <a:xfrm>
              <a:off x="3268663" y="4660900"/>
              <a:ext cx="1587" cy="1482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7" name="Line 42"/>
            <p:cNvSpPr>
              <a:spLocks noChangeShapeType="1"/>
            </p:cNvSpPr>
            <p:nvPr/>
          </p:nvSpPr>
          <p:spPr bwMode="auto">
            <a:xfrm>
              <a:off x="4724400" y="4645025"/>
              <a:ext cx="1588" cy="1482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8" name="Rectangle 43"/>
            <p:cNvSpPr>
              <a:spLocks noChangeArrowheads="1"/>
            </p:cNvSpPr>
            <p:nvPr/>
          </p:nvSpPr>
          <p:spPr bwMode="auto">
            <a:xfrm>
              <a:off x="1798638" y="5472113"/>
              <a:ext cx="1161280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Before APC</a:t>
              </a:r>
            </a:p>
          </p:txBody>
        </p:sp>
        <p:sp>
          <p:nvSpPr>
            <p:cNvPr id="129" name="Rectangle 44"/>
            <p:cNvSpPr>
              <a:spLocks noChangeArrowheads="1"/>
            </p:cNvSpPr>
            <p:nvPr/>
          </p:nvSpPr>
          <p:spPr bwMode="auto">
            <a:xfrm>
              <a:off x="3276600" y="5456238"/>
              <a:ext cx="1343316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APC ON-LINE</a:t>
              </a:r>
            </a:p>
          </p:txBody>
        </p:sp>
        <p:sp>
          <p:nvSpPr>
            <p:cNvPr id="130" name="Rectangle 45"/>
            <p:cNvSpPr>
              <a:spLocks noChangeArrowheads="1"/>
            </p:cNvSpPr>
            <p:nvPr/>
          </p:nvSpPr>
          <p:spPr bwMode="auto">
            <a:xfrm>
              <a:off x="4659876" y="5254626"/>
              <a:ext cx="1557799" cy="566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Setpoint Moved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Closer to Limit</a:t>
              </a:r>
            </a:p>
          </p:txBody>
        </p:sp>
        <p:sp>
          <p:nvSpPr>
            <p:cNvPr id="131" name="Rectangle 46"/>
            <p:cNvSpPr>
              <a:spLocks noChangeArrowheads="1"/>
            </p:cNvSpPr>
            <p:nvPr/>
          </p:nvSpPr>
          <p:spPr bwMode="auto">
            <a:xfrm rot="16200000">
              <a:off x="631265" y="3967391"/>
              <a:ext cx="7726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7620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Limit (%)</a:t>
              </a:r>
              <a:endParaRPr kumimoji="0" lang="en-US" altLang="ko-KR" sz="14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2" name="Line 47"/>
            <p:cNvSpPr>
              <a:spLocks noChangeShapeType="1"/>
            </p:cNvSpPr>
            <p:nvPr/>
          </p:nvSpPr>
          <p:spPr bwMode="auto">
            <a:xfrm flipV="1">
              <a:off x="2093913" y="3316288"/>
              <a:ext cx="1587" cy="134937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3" name="Freeform 48"/>
            <p:cNvSpPr>
              <a:spLocks/>
            </p:cNvSpPr>
            <p:nvPr/>
          </p:nvSpPr>
          <p:spPr bwMode="auto">
            <a:xfrm>
              <a:off x="2952750" y="3335338"/>
              <a:ext cx="26988" cy="254000"/>
            </a:xfrm>
            <a:custGeom>
              <a:avLst/>
              <a:gdLst>
                <a:gd name="T0" fmla="*/ 0 w 17"/>
                <a:gd name="T1" fmla="*/ 2147483647 h 160"/>
                <a:gd name="T2" fmla="*/ 0 w 17"/>
                <a:gd name="T3" fmla="*/ 0 h 160"/>
                <a:gd name="T4" fmla="*/ 2147483647 w 17"/>
                <a:gd name="T5" fmla="*/ 2147483647 h 160"/>
                <a:gd name="T6" fmla="*/ 2147483647 w 17"/>
                <a:gd name="T7" fmla="*/ 2147483647 h 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60"/>
                <a:gd name="T14" fmla="*/ 17 w 17"/>
                <a:gd name="T15" fmla="*/ 160 h 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60">
                  <a:moveTo>
                    <a:pt x="0" y="159"/>
                  </a:moveTo>
                  <a:lnTo>
                    <a:pt x="0" y="0"/>
                  </a:lnTo>
                  <a:lnTo>
                    <a:pt x="16" y="58"/>
                  </a:lnTo>
                  <a:lnTo>
                    <a:pt x="16" y="159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4" name="Rectangle 49"/>
            <p:cNvSpPr>
              <a:spLocks noChangeArrowheads="1"/>
            </p:cNvSpPr>
            <p:nvPr/>
          </p:nvSpPr>
          <p:spPr bwMode="auto">
            <a:xfrm>
              <a:off x="6579339" y="5729288"/>
              <a:ext cx="1652697" cy="702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제어변수의</a:t>
              </a:r>
              <a:endParaRPr kumimoji="0" lang="en-US" altLang="ko-KR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표준편차 감소</a:t>
              </a:r>
              <a:endParaRPr kumimoji="0" lang="en-US" altLang="ko-KR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5" name="Rectangle 50"/>
            <p:cNvSpPr>
              <a:spLocks noChangeArrowheads="1"/>
            </p:cNvSpPr>
            <p:nvPr/>
          </p:nvSpPr>
          <p:spPr bwMode="auto">
            <a:xfrm>
              <a:off x="1600201" y="5984876"/>
              <a:ext cx="1577676" cy="40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Before APC</a:t>
              </a:r>
            </a:p>
          </p:txBody>
        </p:sp>
        <p:sp>
          <p:nvSpPr>
            <p:cNvPr id="136" name="Rectangle 51"/>
            <p:cNvSpPr>
              <a:spLocks noChangeArrowheads="1"/>
            </p:cNvSpPr>
            <p:nvPr/>
          </p:nvSpPr>
          <p:spPr bwMode="auto">
            <a:xfrm>
              <a:off x="3471863" y="5984876"/>
              <a:ext cx="955390" cy="40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안정화</a:t>
              </a:r>
              <a:endParaRPr kumimoji="0" lang="en-US" altLang="ko-KR" sz="2000" b="1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7" name="Rectangle 52"/>
            <p:cNvSpPr>
              <a:spLocks noChangeArrowheads="1"/>
            </p:cNvSpPr>
            <p:nvPr/>
          </p:nvSpPr>
          <p:spPr bwMode="auto">
            <a:xfrm>
              <a:off x="5043488" y="5984876"/>
              <a:ext cx="955390" cy="40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최적화</a:t>
              </a:r>
              <a:endParaRPr kumimoji="0" lang="en-US" altLang="ko-KR" sz="2000" b="1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8" name="Freeform 53"/>
            <p:cNvSpPr>
              <a:spLocks/>
            </p:cNvSpPr>
            <p:nvPr/>
          </p:nvSpPr>
          <p:spPr bwMode="auto">
            <a:xfrm>
              <a:off x="1609725" y="3614738"/>
              <a:ext cx="4748213" cy="909637"/>
            </a:xfrm>
            <a:custGeom>
              <a:avLst/>
              <a:gdLst>
                <a:gd name="T0" fmla="*/ 0 w 2992"/>
                <a:gd name="T1" fmla="*/ 2147483647 h 364"/>
                <a:gd name="T2" fmla="*/ 2147483647 w 2992"/>
                <a:gd name="T3" fmla="*/ 2147483647 h 364"/>
                <a:gd name="T4" fmla="*/ 2147483647 w 2992"/>
                <a:gd name="T5" fmla="*/ 0 h 364"/>
                <a:gd name="T6" fmla="*/ 2147483647 w 2992"/>
                <a:gd name="T7" fmla="*/ 0 h 3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92"/>
                <a:gd name="T13" fmla="*/ 0 h 364"/>
                <a:gd name="T14" fmla="*/ 2992 w 2992"/>
                <a:gd name="T15" fmla="*/ 364 h 3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92" h="364">
                  <a:moveTo>
                    <a:pt x="0" y="363"/>
                  </a:moveTo>
                  <a:lnTo>
                    <a:pt x="1963" y="363"/>
                  </a:lnTo>
                  <a:lnTo>
                    <a:pt x="1963" y="0"/>
                  </a:lnTo>
                  <a:lnTo>
                    <a:pt x="2991" y="0"/>
                  </a:lnTo>
                </a:path>
              </a:pathLst>
            </a:custGeom>
            <a:noFill/>
            <a:ln w="28575" cap="rnd">
              <a:solidFill>
                <a:srgbClr val="FF00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9" name="Rectangle 54"/>
            <p:cNvSpPr>
              <a:spLocks noChangeArrowheads="1"/>
            </p:cNvSpPr>
            <p:nvPr/>
          </p:nvSpPr>
          <p:spPr bwMode="auto">
            <a:xfrm>
              <a:off x="3403601" y="3830638"/>
              <a:ext cx="1110882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7620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>
                  <a:ln>
                    <a:noFill/>
                  </a:ln>
                  <a:solidFill>
                    <a:srgbClr val="FF0033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Setpoint</a:t>
              </a:r>
            </a:p>
          </p:txBody>
        </p:sp>
        <p:sp>
          <p:nvSpPr>
            <p:cNvPr id="140" name="Arc 56"/>
            <p:cNvSpPr>
              <a:spLocks/>
            </p:cNvSpPr>
            <p:nvPr/>
          </p:nvSpPr>
          <p:spPr bwMode="auto">
            <a:xfrm>
              <a:off x="1843088" y="2736850"/>
              <a:ext cx="373062" cy="563563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0 h 21600"/>
                <a:gd name="T4" fmla="*/ 2147483647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539"/>
                  </a:moveTo>
                  <a:cubicBezTo>
                    <a:pt x="33" y="9669"/>
                    <a:pt x="9638" y="50"/>
                    <a:pt x="21508" y="0"/>
                  </a:cubicBezTo>
                </a:path>
                <a:path w="21600" h="21600" stroke="0" extrusionOk="0">
                  <a:moveTo>
                    <a:pt x="0" y="21539"/>
                  </a:moveTo>
                  <a:cubicBezTo>
                    <a:pt x="33" y="9669"/>
                    <a:pt x="9638" y="50"/>
                    <a:pt x="21508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0800" cap="rnd">
              <a:solidFill>
                <a:srgbClr val="FF0033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en-US" sz="22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1" name="Rectangle 57"/>
            <p:cNvSpPr>
              <a:spLocks noChangeArrowheads="1"/>
            </p:cNvSpPr>
            <p:nvPr/>
          </p:nvSpPr>
          <p:spPr bwMode="auto">
            <a:xfrm>
              <a:off x="8153163" y="3752851"/>
              <a:ext cx="698974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Shift</a:t>
              </a:r>
            </a:p>
          </p:txBody>
        </p:sp>
        <p:sp>
          <p:nvSpPr>
            <p:cNvPr id="142" name="Rectangle 49"/>
            <p:cNvSpPr>
              <a:spLocks noChangeArrowheads="1"/>
            </p:cNvSpPr>
            <p:nvPr/>
          </p:nvSpPr>
          <p:spPr bwMode="auto">
            <a:xfrm>
              <a:off x="8113012" y="4122738"/>
              <a:ext cx="801502" cy="33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안정화</a:t>
              </a:r>
              <a:endParaRPr kumimoji="0" lang="en-US" altLang="ko-KR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3" name="Rectangle 49"/>
            <p:cNvSpPr>
              <a:spLocks noChangeArrowheads="1"/>
            </p:cNvSpPr>
            <p:nvPr/>
          </p:nvSpPr>
          <p:spPr bwMode="auto">
            <a:xfrm>
              <a:off x="8113012" y="3417888"/>
              <a:ext cx="801502" cy="33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최적화</a:t>
              </a:r>
              <a:endParaRPr kumimoji="0" lang="en-US" altLang="ko-KR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1038225" y="92075"/>
            <a:ext cx="1771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2400" b="1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 Solution</a:t>
            </a:r>
            <a:endParaRPr lang="ko-KR" altLang="en-US" sz="2400" b="1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5363" name="그룹 50"/>
          <p:cNvGrpSpPr>
            <a:grpSpLocks/>
          </p:cNvGrpSpPr>
          <p:nvPr/>
        </p:nvGrpSpPr>
        <p:grpSpPr bwMode="auto">
          <a:xfrm>
            <a:off x="1201738" y="835025"/>
            <a:ext cx="3536950" cy="431800"/>
            <a:chOff x="1098062" y="857250"/>
            <a:chExt cx="3289294" cy="431800"/>
          </a:xfrm>
        </p:grpSpPr>
        <p:graphicFrame>
          <p:nvGraphicFramePr>
            <p:cNvPr id="15410" name="Object 32"/>
            <p:cNvGraphicFramePr>
              <a:graphicFrameLocks/>
            </p:cNvGraphicFramePr>
            <p:nvPr/>
          </p:nvGraphicFramePr>
          <p:xfrm>
            <a:off x="1238250" y="857250"/>
            <a:ext cx="300037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2476190" imgH="533145" progId="">
                    <p:embed/>
                  </p:oleObj>
                </mc:Choice>
                <mc:Fallback>
                  <p:oleObj name="Image" r:id="rId3" imgW="2476190" imgH="533145" progId="">
                    <p:embed/>
                    <p:pic>
                      <p:nvPicPr>
                        <p:cNvPr id="0" name="Object 3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1238250" y="857250"/>
                          <a:ext cx="300037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71842" dir="2700000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11" name="Rectangle 49"/>
            <p:cNvSpPr>
              <a:spLocks noChangeArrowheads="1"/>
            </p:cNvSpPr>
            <p:nvPr/>
          </p:nvSpPr>
          <p:spPr bwMode="auto">
            <a:xfrm>
              <a:off x="1098062" y="898525"/>
              <a:ext cx="328929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ko-KR" altLang="en-US" sz="16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공정 자동화 시스템</a:t>
              </a:r>
              <a:endParaRPr lang="en-US" altLang="ko-KR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5364" name="Rectangle 51"/>
          <p:cNvSpPr>
            <a:spLocks noChangeArrowheads="1"/>
          </p:cNvSpPr>
          <p:nvPr/>
        </p:nvSpPr>
        <p:spPr bwMode="auto">
          <a:xfrm>
            <a:off x="1497012" y="1673783"/>
            <a:ext cx="7813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just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srgbClr val="3333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숙련된 </a:t>
            </a:r>
            <a:r>
              <a:rPr lang="ko-KR" altLang="en-US" sz="1400" dirty="0" err="1">
                <a:solidFill>
                  <a:srgbClr val="3333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운전원의</a:t>
            </a:r>
            <a:r>
              <a:rPr lang="ko-KR" altLang="en-US" sz="1400" dirty="0">
                <a:solidFill>
                  <a:srgbClr val="3333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운전 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Know-How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를 결집</a:t>
            </a:r>
            <a:r>
              <a:rPr lang="ko-KR" altLang="en-US" sz="1400" dirty="0">
                <a:solidFill>
                  <a:srgbClr val="3333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하여</a:t>
            </a:r>
            <a:r>
              <a:rPr lang="en-US" altLang="ko-KR" sz="1400" dirty="0">
                <a:solidFill>
                  <a:srgbClr val="3333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, </a:t>
            </a:r>
            <a:r>
              <a:rPr lang="ko-KR" altLang="en-US" sz="1400" dirty="0">
                <a:solidFill>
                  <a:srgbClr val="3333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운전 절차를 자동화 시스템에 의하여 운전 절차 및 조건에 의하여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자동적으로 운전</a:t>
            </a:r>
            <a:r>
              <a:rPr lang="ko-KR" altLang="en-US" sz="1400" dirty="0">
                <a:solidFill>
                  <a:srgbClr val="3333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될 수 있도록 지원하는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운전 효율 향상 시스템</a:t>
            </a:r>
            <a:endParaRPr kumimoji="0" lang="en-US" altLang="ko-KR" sz="14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5365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413732"/>
              </p:ext>
            </p:extLst>
          </p:nvPr>
        </p:nvGraphicFramePr>
        <p:xfrm>
          <a:off x="1354138" y="1547813"/>
          <a:ext cx="88900" cy="8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88545" imgH="88545" progId="">
                  <p:embed/>
                </p:oleObj>
              </mc:Choice>
              <mc:Fallback>
                <p:oleObj name="Image" r:id="rId5" imgW="88545" imgH="88545" progId="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354138" y="1547813"/>
                        <a:ext cx="88900" cy="8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50"/>
          <p:cNvSpPr>
            <a:spLocks noChangeArrowheads="1"/>
          </p:cNvSpPr>
          <p:nvPr/>
        </p:nvSpPr>
        <p:spPr bwMode="auto">
          <a:xfrm>
            <a:off x="1452563" y="1479550"/>
            <a:ext cx="40751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PSPower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2" name="Group 140"/>
          <p:cNvGrpSpPr>
            <a:grpSpLocks/>
          </p:cNvGrpSpPr>
          <p:nvPr/>
        </p:nvGrpSpPr>
        <p:grpSpPr bwMode="auto">
          <a:xfrm>
            <a:off x="1406969" y="2743973"/>
            <a:ext cx="2016932" cy="770049"/>
            <a:chOff x="3216" y="2247"/>
            <a:chExt cx="2352" cy="672"/>
          </a:xfrm>
        </p:grpSpPr>
        <p:sp>
          <p:nvSpPr>
            <p:cNvPr id="73" name="Rectangle 141"/>
            <p:cNvSpPr>
              <a:spLocks noChangeArrowheads="1"/>
            </p:cNvSpPr>
            <p:nvPr/>
          </p:nvSpPr>
          <p:spPr bwMode="auto">
            <a:xfrm>
              <a:off x="3216" y="2439"/>
              <a:ext cx="240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kern="0">
                  <a:solidFill>
                    <a:srgbClr val="FF00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</a:t>
              </a:r>
            </a:p>
          </p:txBody>
        </p:sp>
        <p:sp>
          <p:nvSpPr>
            <p:cNvPr id="74" name="Rectangle 142"/>
            <p:cNvSpPr>
              <a:spLocks noChangeArrowheads="1"/>
            </p:cNvSpPr>
            <p:nvPr/>
          </p:nvSpPr>
          <p:spPr bwMode="auto">
            <a:xfrm>
              <a:off x="3696" y="2343"/>
              <a:ext cx="240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kern="0" dirty="0">
                  <a:solidFill>
                    <a:srgbClr val="FF00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B1</a:t>
              </a:r>
            </a:p>
          </p:txBody>
        </p:sp>
        <p:sp>
          <p:nvSpPr>
            <p:cNvPr id="75" name="Rectangle 143"/>
            <p:cNvSpPr>
              <a:spLocks noChangeArrowheads="1"/>
            </p:cNvSpPr>
            <p:nvPr/>
          </p:nvSpPr>
          <p:spPr bwMode="auto">
            <a:xfrm>
              <a:off x="3696" y="2583"/>
              <a:ext cx="240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kern="0" dirty="0">
                  <a:solidFill>
                    <a:srgbClr val="FF00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B2</a:t>
              </a:r>
            </a:p>
          </p:txBody>
        </p:sp>
        <p:cxnSp>
          <p:nvCxnSpPr>
            <p:cNvPr id="76" name="AutoShape 144"/>
            <p:cNvCxnSpPr>
              <a:cxnSpLocks noChangeShapeType="1"/>
              <a:stCxn id="73" idx="3"/>
              <a:endCxn id="74" idx="1"/>
            </p:cNvCxnSpPr>
            <p:nvPr/>
          </p:nvCxnSpPr>
          <p:spPr bwMode="auto">
            <a:xfrm flipV="1">
              <a:off x="3462" y="2439"/>
              <a:ext cx="228" cy="96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45"/>
            <p:cNvCxnSpPr>
              <a:cxnSpLocks noChangeShapeType="1"/>
              <a:stCxn id="73" idx="3"/>
              <a:endCxn id="75" idx="1"/>
            </p:cNvCxnSpPr>
            <p:nvPr/>
          </p:nvCxnSpPr>
          <p:spPr bwMode="auto">
            <a:xfrm>
              <a:off x="3462" y="2535"/>
              <a:ext cx="228" cy="144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" name="Rectangle 146"/>
            <p:cNvSpPr>
              <a:spLocks noChangeArrowheads="1"/>
            </p:cNvSpPr>
            <p:nvPr/>
          </p:nvSpPr>
          <p:spPr bwMode="auto">
            <a:xfrm>
              <a:off x="4272" y="2247"/>
              <a:ext cx="240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kern="0">
                  <a:solidFill>
                    <a:srgbClr val="FF00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C1</a:t>
              </a:r>
            </a:p>
          </p:txBody>
        </p:sp>
        <p:sp>
          <p:nvSpPr>
            <p:cNvPr id="79" name="Rectangle 147"/>
            <p:cNvSpPr>
              <a:spLocks noChangeArrowheads="1"/>
            </p:cNvSpPr>
            <p:nvPr/>
          </p:nvSpPr>
          <p:spPr bwMode="auto">
            <a:xfrm>
              <a:off x="4272" y="2487"/>
              <a:ext cx="240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kern="0">
                  <a:solidFill>
                    <a:srgbClr val="FF00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C2</a:t>
              </a:r>
            </a:p>
          </p:txBody>
        </p:sp>
        <p:sp>
          <p:nvSpPr>
            <p:cNvPr id="80" name="Rectangle 148"/>
            <p:cNvSpPr>
              <a:spLocks noChangeArrowheads="1"/>
            </p:cNvSpPr>
            <p:nvPr/>
          </p:nvSpPr>
          <p:spPr bwMode="auto">
            <a:xfrm>
              <a:off x="4848" y="2439"/>
              <a:ext cx="240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kern="0">
                  <a:solidFill>
                    <a:srgbClr val="FF00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</a:t>
              </a:r>
            </a:p>
          </p:txBody>
        </p:sp>
        <p:sp>
          <p:nvSpPr>
            <p:cNvPr id="81" name="Rectangle 149"/>
            <p:cNvSpPr>
              <a:spLocks noChangeArrowheads="1"/>
            </p:cNvSpPr>
            <p:nvPr/>
          </p:nvSpPr>
          <p:spPr bwMode="auto">
            <a:xfrm>
              <a:off x="5328" y="2439"/>
              <a:ext cx="240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kern="0">
                  <a:solidFill>
                    <a:srgbClr val="FF00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E</a:t>
              </a:r>
            </a:p>
          </p:txBody>
        </p:sp>
        <p:cxnSp>
          <p:nvCxnSpPr>
            <p:cNvPr id="82" name="AutoShape 150"/>
            <p:cNvCxnSpPr>
              <a:cxnSpLocks noChangeShapeType="1"/>
              <a:endCxn id="78" idx="1"/>
            </p:cNvCxnSpPr>
            <p:nvPr/>
          </p:nvCxnSpPr>
          <p:spPr bwMode="auto">
            <a:xfrm flipV="1">
              <a:off x="3930" y="2343"/>
              <a:ext cx="336" cy="96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151"/>
            <p:cNvCxnSpPr>
              <a:cxnSpLocks noChangeShapeType="1"/>
              <a:stCxn id="75" idx="3"/>
              <a:endCxn id="79" idx="1"/>
            </p:cNvCxnSpPr>
            <p:nvPr/>
          </p:nvCxnSpPr>
          <p:spPr bwMode="auto">
            <a:xfrm flipV="1">
              <a:off x="3942" y="2583"/>
              <a:ext cx="324" cy="96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52"/>
            <p:cNvCxnSpPr>
              <a:cxnSpLocks noChangeShapeType="1"/>
              <a:stCxn id="78" idx="3"/>
              <a:endCxn id="80" idx="1"/>
            </p:cNvCxnSpPr>
            <p:nvPr/>
          </p:nvCxnSpPr>
          <p:spPr bwMode="auto">
            <a:xfrm>
              <a:off x="4518" y="2343"/>
              <a:ext cx="324" cy="192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153"/>
            <p:cNvCxnSpPr>
              <a:cxnSpLocks noChangeShapeType="1"/>
              <a:stCxn id="79" idx="3"/>
              <a:endCxn id="80" idx="1"/>
            </p:cNvCxnSpPr>
            <p:nvPr/>
          </p:nvCxnSpPr>
          <p:spPr bwMode="auto">
            <a:xfrm flipV="1">
              <a:off x="4518" y="2535"/>
              <a:ext cx="324" cy="48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154"/>
            <p:cNvCxnSpPr>
              <a:cxnSpLocks noChangeShapeType="1"/>
              <a:stCxn id="80" idx="3"/>
              <a:endCxn id="81" idx="1"/>
            </p:cNvCxnSpPr>
            <p:nvPr/>
          </p:nvCxnSpPr>
          <p:spPr bwMode="auto">
            <a:xfrm>
              <a:off x="5094" y="2535"/>
              <a:ext cx="22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" name="Rectangle 155"/>
            <p:cNvSpPr>
              <a:spLocks noChangeArrowheads="1"/>
            </p:cNvSpPr>
            <p:nvPr/>
          </p:nvSpPr>
          <p:spPr bwMode="auto">
            <a:xfrm>
              <a:off x="4272" y="2727"/>
              <a:ext cx="240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kern="0">
                  <a:solidFill>
                    <a:srgbClr val="FF00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C3</a:t>
              </a:r>
            </a:p>
          </p:txBody>
        </p:sp>
        <p:cxnSp>
          <p:nvCxnSpPr>
            <p:cNvPr id="88" name="AutoShape 156"/>
            <p:cNvCxnSpPr>
              <a:cxnSpLocks noChangeShapeType="1"/>
              <a:stCxn id="75" idx="3"/>
              <a:endCxn id="87" idx="1"/>
            </p:cNvCxnSpPr>
            <p:nvPr/>
          </p:nvCxnSpPr>
          <p:spPr bwMode="auto">
            <a:xfrm>
              <a:off x="3942" y="2679"/>
              <a:ext cx="324" cy="144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157"/>
            <p:cNvCxnSpPr>
              <a:cxnSpLocks noChangeShapeType="1"/>
              <a:stCxn id="87" idx="3"/>
              <a:endCxn id="80" idx="1"/>
            </p:cNvCxnSpPr>
            <p:nvPr/>
          </p:nvCxnSpPr>
          <p:spPr bwMode="auto">
            <a:xfrm flipV="1">
              <a:off x="4518" y="2535"/>
              <a:ext cx="324" cy="288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3" name="Text Box 158"/>
          <p:cNvSpPr txBox="1">
            <a:spLocks noChangeArrowheads="1"/>
          </p:cNvSpPr>
          <p:nvPr/>
        </p:nvSpPr>
        <p:spPr bwMode="auto">
          <a:xfrm>
            <a:off x="1318027" y="3566285"/>
            <a:ext cx="2194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Y견명조" pitchFamily="18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Y견명조" pitchFamily="18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Y견명조" pitchFamily="18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Y견명조" pitchFamily="18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Y견명조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Y견명조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Y견명조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Y견명조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Y견명조" pitchFamily="18" charset="-127"/>
              </a:defRPr>
            </a:lvl9pPr>
          </a:lstStyle>
          <a:p>
            <a:pPr algn="ctr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숙련된 </a:t>
            </a:r>
            <a:r>
              <a:rPr lang="en-US" altLang="ko-KR" sz="12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Operator </a:t>
            </a:r>
            <a:r>
              <a:rPr lang="ko-KR" altLang="en-US" sz="12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</a:t>
            </a:r>
            <a:endParaRPr lang="en-US" altLang="ko-KR" sz="12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Know-How</a:t>
            </a:r>
            <a:endParaRPr lang="ja-JP" altLang="en-US" sz="12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굽은 화살표 2"/>
          <p:cNvSpPr/>
          <p:nvPr/>
        </p:nvSpPr>
        <p:spPr bwMode="auto">
          <a:xfrm rot="10800000" flipH="1">
            <a:off x="2228317" y="4149080"/>
            <a:ext cx="1085644" cy="1080120"/>
          </a:xfrm>
          <a:prstGeom prst="bentArrow">
            <a:avLst>
              <a:gd name="adj1" fmla="val 25000"/>
              <a:gd name="adj2" fmla="val 22047"/>
              <a:gd name="adj3" fmla="val 25000"/>
              <a:gd name="adj4" fmla="val 43750"/>
            </a:avLst>
          </a:prstGeom>
          <a:pattFill prst="narHorz">
            <a:fgClr>
              <a:schemeClr val="bg1">
                <a:alpha val="30000"/>
              </a:schemeClr>
            </a:fgClr>
            <a:bgClr>
              <a:schemeClr val="bg2">
                <a:alpha val="30000"/>
              </a:schemeClr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1F5C989-6B76-24E7-C051-060967113F06}"/>
              </a:ext>
            </a:extLst>
          </p:cNvPr>
          <p:cNvGrpSpPr>
            <a:grpSpLocks noChangeAspect="1"/>
          </p:cNvGrpSpPr>
          <p:nvPr/>
        </p:nvGrpSpPr>
        <p:grpSpPr>
          <a:xfrm>
            <a:off x="4042056" y="2654804"/>
            <a:ext cx="5159416" cy="3374095"/>
            <a:chOff x="4042056" y="2654804"/>
            <a:chExt cx="4500562" cy="2943225"/>
          </a:xfrm>
        </p:grpSpPr>
        <p:sp>
          <p:nvSpPr>
            <p:cNvPr id="30" name="Rectangle 3">
              <a:extLst>
                <a:ext uri="{FF2B5EF4-FFF2-40B4-BE49-F238E27FC236}">
                  <a16:creationId xmlns:a16="http://schemas.microsoft.com/office/drawing/2014/main" id="{A8916F22-D4C2-A432-3AD2-6C1E461C8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2056" y="2654804"/>
              <a:ext cx="4500562" cy="245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Rectangle 4">
              <a:extLst>
                <a:ext uri="{FF2B5EF4-FFF2-40B4-BE49-F238E27FC236}">
                  <a16:creationId xmlns:a16="http://schemas.microsoft.com/office/drawing/2014/main" id="{CA8D004C-2CDB-9F36-319D-4742AD870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443" y="2665917"/>
              <a:ext cx="2152650" cy="1155700"/>
            </a:xfrm>
            <a:prstGeom prst="rect">
              <a:avLst/>
            </a:prstGeom>
            <a:solidFill>
              <a:srgbClr val="DDDDDD"/>
            </a:solidFill>
            <a:ln w="25400" algn="ctr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spcBef>
                  <a:spcPct val="20000"/>
                </a:spcBef>
              </a:pPr>
              <a:endParaRPr lang="en-US" altLang="ko-KR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78CC0C77-F700-1902-F374-05C4D681E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2981" y="2659567"/>
              <a:ext cx="2160587" cy="1158875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spcBef>
                  <a:spcPct val="20000"/>
                </a:spcBef>
              </a:pPr>
              <a:endParaRPr lang="en-US" altLang="ko-KR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22291220-8FED-09B3-5644-A4FC57B25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443" y="3889879"/>
              <a:ext cx="2152650" cy="1158875"/>
            </a:xfrm>
            <a:prstGeom prst="rect">
              <a:avLst/>
            </a:prstGeom>
            <a:solidFill>
              <a:srgbClr val="FFCC99"/>
            </a:solidFill>
            <a:ln w="25400" algn="ctr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spcBef>
                  <a:spcPct val="20000"/>
                </a:spcBef>
              </a:pPr>
              <a:endParaRPr lang="en-US" altLang="ko-KR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" name="Rectangle 7">
              <a:extLst>
                <a:ext uri="{FF2B5EF4-FFF2-40B4-BE49-F238E27FC236}">
                  <a16:creationId xmlns:a16="http://schemas.microsoft.com/office/drawing/2014/main" id="{FF25146C-E1E7-4D48-0362-FBBC5CB09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2981" y="3889879"/>
              <a:ext cx="2160587" cy="1158875"/>
            </a:xfrm>
            <a:prstGeom prst="rect">
              <a:avLst/>
            </a:prstGeom>
            <a:solidFill>
              <a:srgbClr val="FFFF99"/>
            </a:solidFill>
            <a:ln w="25400" algn="ctr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spcBef>
                  <a:spcPct val="20000"/>
                </a:spcBef>
              </a:pPr>
              <a:endParaRPr lang="en-US" altLang="ko-KR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35" name="Picture 8">
              <a:extLst>
                <a:ext uri="{FF2B5EF4-FFF2-40B4-BE49-F238E27FC236}">
                  <a16:creationId xmlns:a16="http://schemas.microsoft.com/office/drawing/2014/main" id="{455040E4-49C2-67A7-450F-64444AF21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493" y="3197729"/>
              <a:ext cx="549275" cy="50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AutoShape 9">
              <a:extLst>
                <a:ext uri="{FF2B5EF4-FFF2-40B4-BE49-F238E27FC236}">
                  <a16:creationId xmlns:a16="http://schemas.microsoft.com/office/drawing/2014/main" id="{9730B7AF-F4EE-0D15-4880-B4B70C7CA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656" y="3305679"/>
              <a:ext cx="392112" cy="254000"/>
            </a:xfrm>
            <a:prstGeom prst="rightArrow">
              <a:avLst>
                <a:gd name="adj1" fmla="val 50000"/>
                <a:gd name="adj2" fmla="val 3859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37" name="Picture 10" descr="Dell">
              <a:extLst>
                <a:ext uri="{FF2B5EF4-FFF2-40B4-BE49-F238E27FC236}">
                  <a16:creationId xmlns:a16="http://schemas.microsoft.com/office/drawing/2014/main" id="{B3B426F5-475D-58A8-3A66-E1899A22FC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556" y="3161217"/>
              <a:ext cx="665162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 Box 11">
              <a:extLst>
                <a:ext uri="{FF2B5EF4-FFF2-40B4-BE49-F238E27FC236}">
                  <a16:creationId xmlns:a16="http://schemas.microsoft.com/office/drawing/2014/main" id="{C260525C-2042-B44D-F77C-57D7B5E4A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2231" y="2762754"/>
              <a:ext cx="19177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</a:pPr>
              <a:r>
                <a:rPr lang="ko-KR" altLang="en-US" sz="10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숙련된 </a:t>
              </a:r>
              <a:r>
                <a:rPr lang="en-US" altLang="ko-KR" sz="10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Operator</a:t>
              </a:r>
              <a:r>
                <a:rPr lang="ko-KR" altLang="en-US" sz="10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 </a:t>
              </a:r>
              <a:r>
                <a:rPr lang="en-US" altLang="ko-KR" sz="10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Know-How</a:t>
              </a:r>
              <a:br>
                <a:rPr lang="en-US" altLang="ko-KR" sz="10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0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축적 및 계승</a:t>
              </a:r>
            </a:p>
          </p:txBody>
        </p:sp>
        <p:sp>
          <p:nvSpPr>
            <p:cNvPr id="39" name="Text Box 12">
              <a:extLst>
                <a:ext uri="{FF2B5EF4-FFF2-40B4-BE49-F238E27FC236}">
                  <a16:creationId xmlns:a16="http://schemas.microsoft.com/office/drawing/2014/main" id="{CB654E9A-E909-10CE-B802-8A266F876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2356" y="2762754"/>
              <a:ext cx="19161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</a:pPr>
              <a:r>
                <a:rPr lang="ko-KR" altLang="en-US" sz="10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운전 </a:t>
              </a:r>
              <a:r>
                <a:rPr lang="en-US" altLang="ko-KR" sz="10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Level</a:t>
              </a:r>
              <a:r>
                <a:rPr lang="ko-KR" altLang="en-US" sz="10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 표준화</a:t>
              </a:r>
              <a:r>
                <a:rPr lang="en-US" altLang="ko-KR" sz="10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sz="10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균질화</a:t>
              </a:r>
            </a:p>
          </p:txBody>
        </p:sp>
        <p:sp>
          <p:nvSpPr>
            <p:cNvPr id="40" name="Text Box 13">
              <a:extLst>
                <a:ext uri="{FF2B5EF4-FFF2-40B4-BE49-F238E27FC236}">
                  <a16:creationId xmlns:a16="http://schemas.microsoft.com/office/drawing/2014/main" id="{BB2F7373-BE7C-3C10-365E-FA55E3773D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4779" y="3915202"/>
              <a:ext cx="20732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</a:pPr>
              <a:r>
                <a:rPr lang="ko-KR" altLang="en-US" sz="9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상시 </a:t>
              </a:r>
              <a:r>
                <a:rPr lang="en-US" altLang="ko-KR" sz="9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Monitoring</a:t>
              </a:r>
              <a:r>
                <a:rPr lang="ko-KR" altLang="en-US" sz="9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을 통하여 결정된 수순대로 진행하면서</a:t>
              </a:r>
              <a:r>
                <a:rPr lang="en-US" altLang="ko-KR" sz="9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9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안전성을 확보</a:t>
              </a:r>
            </a:p>
          </p:txBody>
        </p:sp>
        <p:sp>
          <p:nvSpPr>
            <p:cNvPr id="41" name="Line 15">
              <a:extLst>
                <a:ext uri="{FF2B5EF4-FFF2-40B4-BE49-F238E27FC236}">
                  <a16:creationId xmlns:a16="http://schemas.microsoft.com/office/drawing/2014/main" id="{BBF3960A-E9D4-44B4-7742-9A01640C0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4781" y="3016754"/>
              <a:ext cx="1525587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Line 16">
              <a:extLst>
                <a:ext uri="{FF2B5EF4-FFF2-40B4-BE49-F238E27FC236}">
                  <a16:creationId xmlns:a16="http://schemas.microsoft.com/office/drawing/2014/main" id="{01A8C4F5-D4B2-1569-22D7-F8016D251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4781" y="3016754"/>
              <a:ext cx="1587" cy="579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Line 17">
              <a:extLst>
                <a:ext uri="{FF2B5EF4-FFF2-40B4-BE49-F238E27FC236}">
                  <a16:creationId xmlns:a16="http://schemas.microsoft.com/office/drawing/2014/main" id="{0D55C4FC-7564-0FD6-26C1-D7A88AA42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5206" y="3016754"/>
              <a:ext cx="1587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Line 18">
              <a:extLst>
                <a:ext uri="{FF2B5EF4-FFF2-40B4-BE49-F238E27FC236}">
                  <a16:creationId xmlns:a16="http://schemas.microsoft.com/office/drawing/2014/main" id="{578334CE-05B1-84E7-6B89-784334366F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2368" y="3016754"/>
              <a:ext cx="1588" cy="579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Line 19">
              <a:extLst>
                <a:ext uri="{FF2B5EF4-FFF2-40B4-BE49-F238E27FC236}">
                  <a16:creationId xmlns:a16="http://schemas.microsoft.com/office/drawing/2014/main" id="{438BB953-759D-6EF8-C314-75CEE3DFF5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5418" y="3016754"/>
              <a:ext cx="1588" cy="579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Line 20">
              <a:extLst>
                <a:ext uri="{FF2B5EF4-FFF2-40B4-BE49-F238E27FC236}">
                  <a16:creationId xmlns:a16="http://schemas.microsoft.com/office/drawing/2014/main" id="{689A6CC9-E685-A81A-3027-126EE09464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4781" y="3124704"/>
              <a:ext cx="860425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" name="Line 21">
              <a:extLst>
                <a:ext uri="{FF2B5EF4-FFF2-40B4-BE49-F238E27FC236}">
                  <a16:creationId xmlns:a16="http://schemas.microsoft.com/office/drawing/2014/main" id="{3AC3CDD1-B9BA-F71C-1186-A6566033CA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4781" y="3269167"/>
              <a:ext cx="1290637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8" name="Line 22">
              <a:extLst>
                <a:ext uri="{FF2B5EF4-FFF2-40B4-BE49-F238E27FC236}">
                  <a16:creationId xmlns:a16="http://schemas.microsoft.com/office/drawing/2014/main" id="{D52E75EB-80B6-54FC-9D21-9D45552A3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4781" y="3415217"/>
              <a:ext cx="1017587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9" name="Line 23">
              <a:extLst>
                <a:ext uri="{FF2B5EF4-FFF2-40B4-BE49-F238E27FC236}">
                  <a16:creationId xmlns:a16="http://schemas.microsoft.com/office/drawing/2014/main" id="{AC153802-16DD-1F14-B29E-BD1FA3E02F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4781" y="3559679"/>
              <a:ext cx="860425" cy="15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0" name="AutoShape 24">
              <a:extLst>
                <a:ext uri="{FF2B5EF4-FFF2-40B4-BE49-F238E27FC236}">
                  <a16:creationId xmlns:a16="http://schemas.microsoft.com/office/drawing/2014/main" id="{C5C39DFC-9F37-3A46-5AF0-7610F607B3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720293" y="3458079"/>
              <a:ext cx="430213" cy="2159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48 w 21600"/>
                <a:gd name="T13" fmla="*/ 5400 h 21600"/>
                <a:gd name="T14" fmla="*/ 1889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Text Box 25">
              <a:extLst>
                <a:ext uri="{FF2B5EF4-FFF2-40B4-BE49-F238E27FC236}">
                  <a16:creationId xmlns:a16="http://schemas.microsoft.com/office/drawing/2014/main" id="{F00F0FF7-5C5F-CD73-DD95-4C2A30F26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2818" y="3013579"/>
              <a:ext cx="55403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</a:pPr>
              <a:r>
                <a:rPr lang="en-US" altLang="ko-KR" sz="1000" dirty="0" err="1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Mr.A</a:t>
              </a:r>
              <a:endParaRPr lang="en-US" altLang="ko-KR" sz="1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Text Box 26">
              <a:extLst>
                <a:ext uri="{FF2B5EF4-FFF2-40B4-BE49-F238E27FC236}">
                  <a16:creationId xmlns:a16="http://schemas.microsoft.com/office/drawing/2014/main" id="{D4487FB7-BEDD-010C-4114-3ABD0EFD6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8056" y="3170742"/>
              <a:ext cx="5969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</a:pPr>
              <a:r>
                <a:rPr lang="en-US" altLang="ko-KR" sz="1000" dirty="0" err="1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Mr.B</a:t>
              </a:r>
              <a:endParaRPr lang="en-US" altLang="ko-KR" sz="1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4" name="Text Box 27">
              <a:extLst>
                <a:ext uri="{FF2B5EF4-FFF2-40B4-BE49-F238E27FC236}">
                  <a16:creationId xmlns:a16="http://schemas.microsoft.com/office/drawing/2014/main" id="{4701113E-B512-F467-3318-8FA913AC0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8056" y="3310442"/>
              <a:ext cx="5969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</a:pPr>
              <a:r>
                <a:rPr lang="en-US" altLang="ko-KR" sz="1000" dirty="0" err="1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Mr.C</a:t>
              </a:r>
              <a:endParaRPr lang="en-US" altLang="ko-KR" sz="1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5" name="Text Box 28">
              <a:extLst>
                <a:ext uri="{FF2B5EF4-FFF2-40B4-BE49-F238E27FC236}">
                  <a16:creationId xmlns:a16="http://schemas.microsoft.com/office/drawing/2014/main" id="{8579D93D-7C47-D422-3290-731F6D3AB3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4393" y="3573016"/>
              <a:ext cx="690563" cy="160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9pPr>
            </a:lstStyle>
            <a:p>
              <a:pPr algn="ctr" eaLnBrk="1" latinLnBrk="0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ko-KR" altLang="en-US" sz="800" dirty="0">
                  <a:solidFill>
                    <a:srgbClr val="FF33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자동화</a:t>
              </a:r>
            </a:p>
          </p:txBody>
        </p:sp>
        <p:sp>
          <p:nvSpPr>
            <p:cNvPr id="56" name="Text Box 29">
              <a:extLst>
                <a:ext uri="{FF2B5EF4-FFF2-40B4-BE49-F238E27FC236}">
                  <a16:creationId xmlns:a16="http://schemas.microsoft.com/office/drawing/2014/main" id="{FB5FC0F5-12C2-898C-D8A2-F4260E822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8906" y="3610479"/>
              <a:ext cx="1089025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</a:pPr>
              <a:r>
                <a:rPr lang="en-US" altLang="ko-KR" sz="8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Start-Up </a:t>
              </a:r>
              <a:r>
                <a:rPr lang="ko-KR" altLang="en-US" sz="8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시간</a:t>
              </a:r>
            </a:p>
          </p:txBody>
        </p:sp>
        <p:sp>
          <p:nvSpPr>
            <p:cNvPr id="57" name="Rectangle 30">
              <a:extLst>
                <a:ext uri="{FF2B5EF4-FFF2-40B4-BE49-F238E27FC236}">
                  <a16:creationId xmlns:a16="http://schemas.microsoft.com/office/drawing/2014/main" id="{26940CB9-AD89-8E1D-660E-BC8064361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2231" y="4389942"/>
              <a:ext cx="234950" cy="579437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latinLnBrk="0"/>
              <a:r>
                <a:rPr lang="ko-KR" altLang="en-US" sz="100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정지공정</a:t>
              </a:r>
            </a:p>
          </p:txBody>
        </p:sp>
        <p:sp>
          <p:nvSpPr>
            <p:cNvPr id="58" name="Rectangle 31">
              <a:extLst>
                <a:ext uri="{FF2B5EF4-FFF2-40B4-BE49-F238E27FC236}">
                  <a16:creationId xmlns:a16="http://schemas.microsoft.com/office/drawing/2014/main" id="{8D49FC0F-3374-3462-F2A8-40018D0F1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9918" y="4389942"/>
              <a:ext cx="234950" cy="579437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latinLnBrk="0"/>
              <a:r>
                <a:rPr lang="ko-KR" altLang="en-US" sz="100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세정공정</a:t>
              </a:r>
            </a:p>
          </p:txBody>
        </p:sp>
        <p:sp>
          <p:nvSpPr>
            <p:cNvPr id="59" name="Rectangle 32">
              <a:extLst>
                <a:ext uri="{FF2B5EF4-FFF2-40B4-BE49-F238E27FC236}">
                  <a16:creationId xmlns:a16="http://schemas.microsoft.com/office/drawing/2014/main" id="{519D33D4-DAF9-2DE2-DBE8-8DC1B751C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4668" y="4389942"/>
              <a:ext cx="234950" cy="579437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latinLnBrk="0"/>
              <a:r>
                <a:rPr lang="ko-KR" altLang="en-US" sz="100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용매재생</a:t>
              </a:r>
              <a:endParaRPr lang="en-US" altLang="ko-KR" sz="10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0" name="Rectangle 33">
              <a:extLst>
                <a:ext uri="{FF2B5EF4-FFF2-40B4-BE49-F238E27FC236}">
                  <a16:creationId xmlns:a16="http://schemas.microsoft.com/office/drawing/2014/main" id="{CF4703D8-C560-04DE-8656-123A83095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293" y="4389942"/>
              <a:ext cx="234950" cy="579437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latinLnBrk="0"/>
              <a:r>
                <a:rPr lang="ko-KR" altLang="en-US" sz="100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기동공정</a:t>
              </a:r>
            </a:p>
          </p:txBody>
        </p:sp>
        <p:sp>
          <p:nvSpPr>
            <p:cNvPr id="61" name="AutoShape 34">
              <a:extLst>
                <a:ext uri="{FF2B5EF4-FFF2-40B4-BE49-F238E27FC236}">
                  <a16:creationId xmlns:a16="http://schemas.microsoft.com/office/drawing/2014/main" id="{81E5C5B6-CED4-B557-5D04-1F3293923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868" y="4534404"/>
              <a:ext cx="233363" cy="254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0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2" name="AutoShape 35">
              <a:extLst>
                <a:ext uri="{FF2B5EF4-FFF2-40B4-BE49-F238E27FC236}">
                  <a16:creationId xmlns:a16="http://schemas.microsoft.com/office/drawing/2014/main" id="{EA1DB86F-77CE-ABE9-4D36-75666066C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3606" y="4534404"/>
              <a:ext cx="234950" cy="254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0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3" name="AutoShape 36">
              <a:extLst>
                <a:ext uri="{FF2B5EF4-FFF2-40B4-BE49-F238E27FC236}">
                  <a16:creationId xmlns:a16="http://schemas.microsoft.com/office/drawing/2014/main" id="{BB6EF80F-B491-B62D-8925-196A11C50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0981" y="4534404"/>
              <a:ext cx="234950" cy="254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64" name="Picture 37">
              <a:extLst>
                <a:ext uri="{FF2B5EF4-FFF2-40B4-BE49-F238E27FC236}">
                  <a16:creationId xmlns:a16="http://schemas.microsoft.com/office/drawing/2014/main" id="{1A0A6C68-DCBB-5631-58E2-BF1360B371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2356" y="4401054"/>
              <a:ext cx="1955800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 Box 38">
              <a:extLst>
                <a:ext uri="{FF2B5EF4-FFF2-40B4-BE49-F238E27FC236}">
                  <a16:creationId xmlns:a16="http://schemas.microsoft.com/office/drawing/2014/main" id="{0B66C24E-7E97-D3D1-DFDE-92C97EA0CA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4268" y="4818567"/>
              <a:ext cx="5191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</a:pPr>
              <a:r>
                <a:rPr lang="ko-KR" altLang="en-US" sz="10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정지</a:t>
              </a:r>
            </a:p>
          </p:txBody>
        </p:sp>
        <p:sp>
          <p:nvSpPr>
            <p:cNvPr id="66" name="Text Box 39">
              <a:extLst>
                <a:ext uri="{FF2B5EF4-FFF2-40B4-BE49-F238E27FC236}">
                  <a16:creationId xmlns:a16="http://schemas.microsoft.com/office/drawing/2014/main" id="{3806A33D-71E2-2965-A5CB-94EFF2560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1543" y="4824917"/>
              <a:ext cx="5588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</a:pPr>
              <a:r>
                <a:rPr lang="ko-KR" altLang="en-US" sz="10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가동</a:t>
              </a:r>
              <a:endParaRPr lang="en-US" altLang="ko-KR" sz="1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7" name="AutoShape 40">
              <a:extLst>
                <a:ext uri="{FF2B5EF4-FFF2-40B4-BE49-F238E27FC236}">
                  <a16:creationId xmlns:a16="http://schemas.microsoft.com/office/drawing/2014/main" id="{5C5294F3-BF1D-2E88-AA52-6A375BDC30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975881" y="4824917"/>
              <a:ext cx="390525" cy="2159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7 w 21600"/>
                <a:gd name="T13" fmla="*/ 5400 h 21600"/>
                <a:gd name="T14" fmla="*/ 18878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8" name="Rectangle 41">
              <a:extLst>
                <a:ext uri="{FF2B5EF4-FFF2-40B4-BE49-F238E27FC236}">
                  <a16:creationId xmlns:a16="http://schemas.microsoft.com/office/drawing/2014/main" id="{1BE28210-20E9-20BD-AE2F-FE453877E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331" y="5051929"/>
              <a:ext cx="4446587" cy="217488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/>
              <a:r>
                <a:rPr lang="ko-KR" altLang="en-US" sz="1000" dirty="0">
                  <a:solidFill>
                    <a:schemeClr val="accent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숙련된 </a:t>
              </a:r>
              <a:r>
                <a:rPr lang="en-US" altLang="ko-KR" sz="1000" dirty="0">
                  <a:solidFill>
                    <a:schemeClr val="accent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Operator</a:t>
              </a:r>
              <a:r>
                <a:rPr lang="ko-KR" altLang="en-US" sz="1000" dirty="0">
                  <a:solidFill>
                    <a:schemeClr val="accent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 운전 </a:t>
              </a:r>
              <a:r>
                <a:rPr lang="en-US" altLang="ko-KR" sz="1000" dirty="0">
                  <a:solidFill>
                    <a:schemeClr val="accent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Know-How</a:t>
              </a:r>
              <a:r>
                <a:rPr lang="ko-KR" altLang="en-US" sz="1000" dirty="0">
                  <a:solidFill>
                    <a:schemeClr val="accent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를 </a:t>
              </a:r>
              <a:r>
                <a:rPr lang="en-US" altLang="ko-KR" sz="1000" dirty="0">
                  <a:solidFill>
                    <a:schemeClr val="accent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System</a:t>
              </a:r>
              <a:r>
                <a:rPr lang="ko-KR" altLang="en-US" sz="1000" dirty="0">
                  <a:solidFill>
                    <a:schemeClr val="accent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화 하는 </a:t>
              </a:r>
              <a:r>
                <a:rPr lang="en-US" altLang="ko-KR" sz="1000" dirty="0">
                  <a:solidFill>
                    <a:schemeClr val="accent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Tool</a:t>
              </a:r>
            </a:p>
          </p:txBody>
        </p:sp>
        <p:sp>
          <p:nvSpPr>
            <p:cNvPr id="69" name="Text Box 14">
              <a:extLst>
                <a:ext uri="{FF2B5EF4-FFF2-40B4-BE49-F238E27FC236}">
                  <a16:creationId xmlns:a16="http://schemas.microsoft.com/office/drawing/2014/main" id="{A445575A-9C98-DBD5-42D0-12A90CA17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2356" y="3953379"/>
              <a:ext cx="191611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돋움" pitchFamily="50" charset="-127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</a:pPr>
              <a:r>
                <a:rPr lang="ko-KR" altLang="en-US" sz="10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공정 </a:t>
              </a:r>
              <a:r>
                <a:rPr lang="en-US" altLang="ko-KR" sz="10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Loss Minimization</a:t>
              </a:r>
              <a:r>
                <a:rPr lang="ko-KR" altLang="en-US" sz="10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에 의한</a:t>
              </a:r>
              <a:br>
                <a:rPr lang="en-US" altLang="ko-KR" sz="10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00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생산성 향상</a:t>
              </a:r>
            </a:p>
          </p:txBody>
        </p:sp>
        <p:sp>
          <p:nvSpPr>
            <p:cNvPr id="70" name="직사각형 49">
              <a:extLst>
                <a:ext uri="{FF2B5EF4-FFF2-40B4-BE49-F238E27FC236}">
                  <a16:creationId xmlns:a16="http://schemas.microsoft.com/office/drawing/2014/main" id="{F1D1E356-B62F-35A2-D719-CB6C59F14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3793" y="5336092"/>
              <a:ext cx="221456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ko-KR" sz="1100" b="1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PSPower</a:t>
              </a:r>
              <a:r>
                <a:rPr lang="en-US" altLang="ko-KR" sz="11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1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적용 시 </a:t>
              </a:r>
              <a:r>
                <a:rPr lang="en-US" altLang="ko-KR" sz="11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Benefit</a:t>
              </a:r>
              <a:endPara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63938F9B-A166-1052-7B31-F02D431CF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16" y="2761846"/>
            <a:ext cx="3744102" cy="2628482"/>
          </a:xfrm>
          <a:prstGeom prst="rect">
            <a:avLst/>
          </a:prstGeom>
        </p:spPr>
      </p:pic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1038225" y="92075"/>
            <a:ext cx="1771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2400" b="1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 Solution</a:t>
            </a:r>
            <a:endParaRPr lang="ko-KR" altLang="en-US" sz="2400" b="1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1267" name="Group 158"/>
          <p:cNvGrpSpPr>
            <a:grpSpLocks/>
          </p:cNvGrpSpPr>
          <p:nvPr/>
        </p:nvGrpSpPr>
        <p:grpSpPr bwMode="auto">
          <a:xfrm>
            <a:off x="1347789" y="838200"/>
            <a:ext cx="3248025" cy="433388"/>
            <a:chOff x="3111" y="889"/>
            <a:chExt cx="1757" cy="273"/>
          </a:xfrm>
        </p:grpSpPr>
        <p:graphicFrame>
          <p:nvGraphicFramePr>
            <p:cNvPr id="11274" name="Object 35"/>
            <p:cNvGraphicFramePr>
              <a:graphicFrameLocks noChangeAspect="1"/>
            </p:cNvGraphicFramePr>
            <p:nvPr/>
          </p:nvGraphicFramePr>
          <p:xfrm>
            <a:off x="3111" y="889"/>
            <a:ext cx="1757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4" imgW="2565079" imgH="533145" progId="">
                    <p:embed/>
                  </p:oleObj>
                </mc:Choice>
                <mc:Fallback>
                  <p:oleObj name="Image" r:id="rId4" imgW="2565079" imgH="53314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3111" y="889"/>
                          <a:ext cx="1757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71842" dir="2700000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5" name="Rectangle 36"/>
            <p:cNvSpPr>
              <a:spLocks noChangeArrowheads="1"/>
            </p:cNvSpPr>
            <p:nvPr/>
          </p:nvSpPr>
          <p:spPr bwMode="auto">
            <a:xfrm>
              <a:off x="3345" y="916"/>
              <a:ext cx="106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ko-KR" altLang="en-US" sz="16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공정 정보화 시스템</a:t>
              </a:r>
              <a:endParaRPr lang="en-US" altLang="ko-KR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23" name="그림 22">
            <a:extLst>
              <a:ext uri="{FF2B5EF4-FFF2-40B4-BE49-F238E27FC236}">
                <a16:creationId xmlns:a16="http://schemas.microsoft.com/office/drawing/2014/main" id="{CA423BD3-FF6E-5B3D-1008-527E5D6263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32" t="2134" r="2332" b="3275"/>
          <a:stretch/>
        </p:blipFill>
        <p:spPr>
          <a:xfrm>
            <a:off x="1640631" y="2360839"/>
            <a:ext cx="3931073" cy="2695099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B7E5B08C-26C5-74EA-4AEF-BA86C542C3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2949"/>
          <a:stretch/>
        </p:blipFill>
        <p:spPr>
          <a:xfrm>
            <a:off x="2625609" y="5429802"/>
            <a:ext cx="1783143" cy="645024"/>
          </a:xfrm>
          <a:prstGeom prst="rect">
            <a:avLst/>
          </a:prstGeom>
        </p:spPr>
      </p:pic>
      <p:sp>
        <p:nvSpPr>
          <p:cNvPr id="25" name="Rectangle 51">
            <a:extLst>
              <a:ext uri="{FF2B5EF4-FFF2-40B4-BE49-F238E27FC236}">
                <a16:creationId xmlns:a16="http://schemas.microsoft.com/office/drawing/2014/main" id="{C264FCAE-2556-536E-35D8-29676F75D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012" y="1673783"/>
            <a:ext cx="7813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just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공정 정보화 시스템은 공정의 운전 정보를 </a:t>
            </a:r>
            <a:r>
              <a:rPr kumimoji="0"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DCS </a:t>
            </a:r>
            <a:r>
              <a:rPr kumimoji="0"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</a:t>
            </a:r>
            <a:r>
              <a:rPr kumimoji="0"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PLC</a:t>
            </a:r>
            <a:r>
              <a:rPr kumimoji="0"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로부터 </a:t>
            </a:r>
            <a:r>
              <a:rPr kumimoji="0" lang="ko-KR" altLang="en-US" sz="1400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실시간으로 수집</a:t>
            </a:r>
            <a:r>
              <a:rPr kumimoji="0" lang="en-US" altLang="ko-KR" sz="1400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400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저장 및 관리</a:t>
            </a:r>
            <a:r>
              <a:rPr kumimoji="0"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하여 </a:t>
            </a:r>
            <a:r>
              <a:rPr kumimoji="0" lang="ko-KR" altLang="en-US" sz="1400" kern="0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공정분석</a:t>
            </a:r>
            <a:r>
              <a:rPr kumimoji="0" lang="en-US" altLang="ko-KR" sz="1400" kern="0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400" kern="0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공정 개선</a:t>
            </a:r>
            <a:r>
              <a:rPr kumimoji="0" lang="en-US" altLang="ko-KR" sz="1400" kern="0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400" kern="0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경영에 필요한 의사 결정의 수단을 지원하는 시스템</a:t>
            </a:r>
            <a:endParaRPr kumimoji="0" lang="en-US" altLang="ko-KR" sz="14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Rectangle 50">
            <a:extLst>
              <a:ext uri="{FF2B5EF4-FFF2-40B4-BE49-F238E27FC236}">
                <a16:creationId xmlns:a16="http://schemas.microsoft.com/office/drawing/2014/main" id="{BCE0BDB5-EEF0-989C-D980-11DF7AC95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63" y="1479550"/>
            <a:ext cx="40751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PSPower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7" name="Object 83">
            <a:extLst>
              <a:ext uri="{FF2B5EF4-FFF2-40B4-BE49-F238E27FC236}">
                <a16:creationId xmlns:a16="http://schemas.microsoft.com/office/drawing/2014/main" id="{CE18E343-D3A4-12CC-760F-882C4EFBE1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95653"/>
              </p:ext>
            </p:extLst>
          </p:nvPr>
        </p:nvGraphicFramePr>
        <p:xfrm>
          <a:off x="1354138" y="1547813"/>
          <a:ext cx="88900" cy="8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8" imgW="88545" imgH="88545" progId="">
                  <p:embed/>
                </p:oleObj>
              </mc:Choice>
              <mc:Fallback>
                <p:oleObj name="Image" r:id="rId8" imgW="88545" imgH="88545" progId="">
                  <p:embed/>
                  <p:pic>
                    <p:nvPicPr>
                      <p:cNvPr id="15365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354138" y="1547813"/>
                        <a:ext cx="88900" cy="8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158">
            <a:extLst>
              <a:ext uri="{FF2B5EF4-FFF2-40B4-BE49-F238E27FC236}">
                <a16:creationId xmlns:a16="http://schemas.microsoft.com/office/drawing/2014/main" id="{7B32140F-59DE-C26F-EB12-D121061B2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775" y="5113442"/>
            <a:ext cx="21948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Y견명조" pitchFamily="18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Y견명조" pitchFamily="18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Y견명조" pitchFamily="18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Y견명조" pitchFamily="18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Y견명조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Y견명조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Y견명조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Y견명조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Y견명조" pitchFamily="18" charset="-127"/>
              </a:defRPr>
            </a:lvl9pPr>
          </a:lstStyle>
          <a:p>
            <a:pPr algn="ctr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공정 운전 그래픽</a:t>
            </a:r>
            <a:endParaRPr lang="ja-JP" altLang="en-US" sz="12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Text Box 158">
            <a:extLst>
              <a:ext uri="{FF2B5EF4-FFF2-40B4-BE49-F238E27FC236}">
                <a16:creationId xmlns:a16="http://schemas.microsoft.com/office/drawing/2014/main" id="{91FC52CF-B4D8-DFF3-7893-E528FAAD0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120" y="5446963"/>
            <a:ext cx="21948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Y견명조" pitchFamily="18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Y견명조" pitchFamily="18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Y견명조" pitchFamily="18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Y견명조" pitchFamily="18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Y견명조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Y견명조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Y견명조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Y견명조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Y견명조" pitchFamily="18" charset="-127"/>
              </a:defRPr>
            </a:lvl9pPr>
          </a:lstStyle>
          <a:p>
            <a:pPr algn="ctr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공정 운전 </a:t>
            </a:r>
            <a:r>
              <a:rPr lang="en-US" altLang="ko-KR" sz="12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Trend</a:t>
            </a:r>
            <a:endParaRPr lang="ja-JP" altLang="en-US" sz="12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7749839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narHorz">
          <a:fgClr>
            <a:schemeClr val="bg1">
              <a:alpha val="30000"/>
            </a:schemeClr>
          </a:fgClr>
          <a:bgClr>
            <a:schemeClr val="bg2">
              <a:alpha val="30000"/>
            </a:schemeClr>
          </a:bgClr>
        </a:patt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narHorz">
          <a:fgClr>
            <a:schemeClr val="bg1">
              <a:alpha val="30000"/>
            </a:schemeClr>
          </a:fgClr>
          <a:bgClr>
            <a:schemeClr val="bg2">
              <a:alpha val="30000"/>
            </a:schemeClr>
          </a:bgClr>
        </a:patt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narHorz">
          <a:fgClr>
            <a:schemeClr val="bg1">
              <a:alpha val="30000"/>
            </a:schemeClr>
          </a:fgClr>
          <a:bgClr>
            <a:schemeClr val="bg2">
              <a:alpha val="30000"/>
            </a:schemeClr>
          </a:bgClr>
        </a:patt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narHorz">
          <a:fgClr>
            <a:schemeClr val="bg1">
              <a:alpha val="30000"/>
            </a:schemeClr>
          </a:fgClr>
          <a:bgClr>
            <a:schemeClr val="bg2">
              <a:alpha val="30000"/>
            </a:schemeClr>
          </a:bgClr>
        </a:patt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LPPT-COLOR-A0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E62949"/>
    </a:accent1>
    <a:accent2>
      <a:srgbClr val="F07624"/>
    </a:accent2>
    <a:accent3>
      <a:srgbClr val="F4BD2D"/>
    </a:accent3>
    <a:accent4>
      <a:srgbClr val="1ED4DE"/>
    </a:accent4>
    <a:accent5>
      <a:srgbClr val="1C7DE1"/>
    </a:accent5>
    <a:accent6>
      <a:srgbClr val="CBCBCB"/>
    </a:accent6>
    <a:hlink>
      <a:srgbClr val="3F3F3F"/>
    </a:hlink>
    <a:folHlink>
      <a:srgbClr val="3F3F3F"/>
    </a:folHlink>
  </a:clrScheme>
  <a:fontScheme name="ALLPPT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7874</TotalTime>
  <Words>829</Words>
  <Application>Microsoft Office PowerPoint</Application>
  <PresentationFormat>A4 용지(210x297mm)</PresentationFormat>
  <Paragraphs>192</Paragraphs>
  <Slides>12</Slides>
  <Notes>11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2" baseType="lpstr">
      <vt:lpstr>HY견고딕</vt:lpstr>
      <vt:lpstr>굴림</vt:lpstr>
      <vt:lpstr>돋움</vt:lpstr>
      <vt:lpstr>맑은 고딕</vt:lpstr>
      <vt:lpstr>Arial</vt:lpstr>
      <vt:lpstr>Tahoma</vt:lpstr>
      <vt:lpstr>Wingdings</vt:lpstr>
      <vt:lpstr>디자인 사용자 지정</vt:lpstr>
      <vt:lpstr>기본 디자인</vt:lpstr>
      <vt:lpstr>Image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.</dc:creator>
  <cp:lastModifiedBy>Administrator</cp:lastModifiedBy>
  <cp:revision>769</cp:revision>
  <cp:lastPrinted>2014-06-26T07:56:18Z</cp:lastPrinted>
  <dcterms:created xsi:type="dcterms:W3CDTF">2008-04-22T01:16:54Z</dcterms:created>
  <dcterms:modified xsi:type="dcterms:W3CDTF">2022-08-04T23:36:30Z</dcterms:modified>
</cp:coreProperties>
</file>