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20854988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4660"/>
  </p:normalViewPr>
  <p:slideViewPr>
    <p:cSldViewPr snapToGrid="0">
      <p:cViewPr>
        <p:scale>
          <a:sx n="100" d="100"/>
          <a:sy n="100" d="100"/>
        </p:scale>
        <p:origin x="29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413083"/>
            <a:ext cx="5829300" cy="7260625"/>
          </a:xfrm>
        </p:spPr>
        <p:txBody>
          <a:bodyPr anchor="b"/>
          <a:lstStyle>
            <a:lvl1pPr algn="ctr">
              <a:defRPr sz="387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10953703"/>
            <a:ext cx="5143500" cy="5035128"/>
          </a:xfrm>
        </p:spPr>
        <p:txBody>
          <a:bodyPr/>
          <a:lstStyle>
            <a:lvl1pPr marL="0" indent="0" algn="ctr">
              <a:buNone/>
              <a:defRPr sz="1551"/>
            </a:lvl1pPr>
            <a:lvl2pPr marL="295247" indent="0" algn="ctr">
              <a:buNone/>
              <a:defRPr sz="1291"/>
            </a:lvl2pPr>
            <a:lvl3pPr marL="590493" indent="0" algn="ctr">
              <a:buNone/>
              <a:defRPr sz="1162"/>
            </a:lvl3pPr>
            <a:lvl4pPr marL="885742" indent="0" algn="ctr">
              <a:buNone/>
              <a:defRPr sz="1035"/>
            </a:lvl4pPr>
            <a:lvl5pPr marL="1180989" indent="0" algn="ctr">
              <a:buNone/>
              <a:defRPr sz="1035"/>
            </a:lvl5pPr>
            <a:lvl6pPr marL="1476235" indent="0" algn="ctr">
              <a:buNone/>
              <a:defRPr sz="1035"/>
            </a:lvl6pPr>
            <a:lvl7pPr marL="1771479" indent="0" algn="ctr">
              <a:buNone/>
              <a:defRPr sz="1035"/>
            </a:lvl7pPr>
            <a:lvl8pPr marL="2066726" indent="0" algn="ctr">
              <a:buNone/>
              <a:defRPr sz="1035"/>
            </a:lvl8pPr>
            <a:lvl9pPr marL="2361973" indent="0" algn="ctr">
              <a:buNone/>
              <a:defRPr sz="1035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830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541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1110341"/>
            <a:ext cx="1478756" cy="1767363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1110341"/>
            <a:ext cx="4350544" cy="1767363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169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917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40" y="5199284"/>
            <a:ext cx="5915025" cy="8675092"/>
          </a:xfrm>
        </p:spPr>
        <p:txBody>
          <a:bodyPr anchor="b"/>
          <a:lstStyle>
            <a:lvl1pPr>
              <a:defRPr sz="387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40" y="13956446"/>
            <a:ext cx="5915025" cy="4562025"/>
          </a:xfrm>
        </p:spPr>
        <p:txBody>
          <a:bodyPr/>
          <a:lstStyle>
            <a:lvl1pPr marL="0" indent="0">
              <a:buNone/>
              <a:defRPr sz="1551">
                <a:solidFill>
                  <a:schemeClr val="tx1"/>
                </a:solidFill>
              </a:defRPr>
            </a:lvl1pPr>
            <a:lvl2pPr marL="295247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2pPr>
            <a:lvl3pPr marL="590493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3pPr>
            <a:lvl4pPr marL="885742" indent="0">
              <a:buNone/>
              <a:defRPr sz="1035">
                <a:solidFill>
                  <a:schemeClr val="tx1">
                    <a:tint val="75000"/>
                  </a:schemeClr>
                </a:solidFill>
              </a:defRPr>
            </a:lvl4pPr>
            <a:lvl5pPr marL="1180989" indent="0">
              <a:buNone/>
              <a:defRPr sz="1035">
                <a:solidFill>
                  <a:schemeClr val="tx1">
                    <a:tint val="75000"/>
                  </a:schemeClr>
                </a:solidFill>
              </a:defRPr>
            </a:lvl5pPr>
            <a:lvl6pPr marL="1476235" indent="0">
              <a:buNone/>
              <a:defRPr sz="1035">
                <a:solidFill>
                  <a:schemeClr val="tx1">
                    <a:tint val="75000"/>
                  </a:schemeClr>
                </a:solidFill>
              </a:defRPr>
            </a:lvl6pPr>
            <a:lvl7pPr marL="1771479" indent="0">
              <a:buNone/>
              <a:defRPr sz="1035">
                <a:solidFill>
                  <a:schemeClr val="tx1">
                    <a:tint val="75000"/>
                  </a:schemeClr>
                </a:solidFill>
              </a:defRPr>
            </a:lvl7pPr>
            <a:lvl8pPr marL="2066726" indent="0">
              <a:buNone/>
              <a:defRPr sz="1035">
                <a:solidFill>
                  <a:schemeClr val="tx1">
                    <a:tint val="75000"/>
                  </a:schemeClr>
                </a:solidFill>
              </a:defRPr>
            </a:lvl8pPr>
            <a:lvl9pPr marL="2361973" indent="0">
              <a:buNone/>
              <a:defRPr sz="10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21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5551680"/>
            <a:ext cx="2914650" cy="1323229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5551680"/>
            <a:ext cx="2914650" cy="1323229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223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6" y="1110348"/>
            <a:ext cx="5915025" cy="4031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91" y="5112372"/>
            <a:ext cx="2901255" cy="2505493"/>
          </a:xfrm>
        </p:spPr>
        <p:txBody>
          <a:bodyPr anchor="b"/>
          <a:lstStyle>
            <a:lvl1pPr marL="0" indent="0">
              <a:buNone/>
              <a:defRPr sz="1551" b="1"/>
            </a:lvl1pPr>
            <a:lvl2pPr marL="295247" indent="0">
              <a:buNone/>
              <a:defRPr sz="1291" b="1"/>
            </a:lvl2pPr>
            <a:lvl3pPr marL="590493" indent="0">
              <a:buNone/>
              <a:defRPr sz="1162" b="1"/>
            </a:lvl3pPr>
            <a:lvl4pPr marL="885742" indent="0">
              <a:buNone/>
              <a:defRPr sz="1035" b="1"/>
            </a:lvl4pPr>
            <a:lvl5pPr marL="1180989" indent="0">
              <a:buNone/>
              <a:defRPr sz="1035" b="1"/>
            </a:lvl5pPr>
            <a:lvl6pPr marL="1476235" indent="0">
              <a:buNone/>
              <a:defRPr sz="1035" b="1"/>
            </a:lvl6pPr>
            <a:lvl7pPr marL="1771479" indent="0">
              <a:buNone/>
              <a:defRPr sz="1035" b="1"/>
            </a:lvl7pPr>
            <a:lvl8pPr marL="2066726" indent="0">
              <a:buNone/>
              <a:defRPr sz="1035" b="1"/>
            </a:lvl8pPr>
            <a:lvl9pPr marL="2361973" indent="0">
              <a:buNone/>
              <a:defRPr sz="1035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91" y="7617874"/>
            <a:ext cx="2901255" cy="1120472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86" y="5112372"/>
            <a:ext cx="2915543" cy="2505493"/>
          </a:xfrm>
        </p:spPr>
        <p:txBody>
          <a:bodyPr anchor="b"/>
          <a:lstStyle>
            <a:lvl1pPr marL="0" indent="0">
              <a:buNone/>
              <a:defRPr sz="1551" b="1"/>
            </a:lvl1pPr>
            <a:lvl2pPr marL="295247" indent="0">
              <a:buNone/>
              <a:defRPr sz="1291" b="1"/>
            </a:lvl2pPr>
            <a:lvl3pPr marL="590493" indent="0">
              <a:buNone/>
              <a:defRPr sz="1162" b="1"/>
            </a:lvl3pPr>
            <a:lvl4pPr marL="885742" indent="0">
              <a:buNone/>
              <a:defRPr sz="1035" b="1"/>
            </a:lvl4pPr>
            <a:lvl5pPr marL="1180989" indent="0">
              <a:buNone/>
              <a:defRPr sz="1035" b="1"/>
            </a:lvl5pPr>
            <a:lvl6pPr marL="1476235" indent="0">
              <a:buNone/>
              <a:defRPr sz="1035" b="1"/>
            </a:lvl6pPr>
            <a:lvl7pPr marL="1771479" indent="0">
              <a:buNone/>
              <a:defRPr sz="1035" b="1"/>
            </a:lvl7pPr>
            <a:lvl8pPr marL="2066726" indent="0">
              <a:buNone/>
              <a:defRPr sz="1035" b="1"/>
            </a:lvl8pPr>
            <a:lvl9pPr marL="2361973" indent="0">
              <a:buNone/>
              <a:defRPr sz="1035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86" y="7617874"/>
            <a:ext cx="2915543" cy="1120472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000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66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096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390341"/>
            <a:ext cx="2211884" cy="4866164"/>
          </a:xfrm>
        </p:spPr>
        <p:txBody>
          <a:bodyPr anchor="b"/>
          <a:lstStyle>
            <a:lvl1pPr>
              <a:defRPr sz="206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66" y="3002742"/>
            <a:ext cx="3471863" cy="14820559"/>
          </a:xfrm>
        </p:spPr>
        <p:txBody>
          <a:bodyPr/>
          <a:lstStyle>
            <a:lvl1pPr>
              <a:defRPr sz="2066"/>
            </a:lvl1pPr>
            <a:lvl2pPr>
              <a:defRPr sz="1808"/>
            </a:lvl2pPr>
            <a:lvl3pPr>
              <a:defRPr sz="1551"/>
            </a:lvl3pPr>
            <a:lvl4pPr>
              <a:defRPr sz="1291"/>
            </a:lvl4pPr>
            <a:lvl5pPr>
              <a:defRPr sz="1291"/>
            </a:lvl5pPr>
            <a:lvl6pPr>
              <a:defRPr sz="1291"/>
            </a:lvl6pPr>
            <a:lvl7pPr>
              <a:defRPr sz="1291"/>
            </a:lvl7pPr>
            <a:lvl8pPr>
              <a:defRPr sz="1291"/>
            </a:lvl8pPr>
            <a:lvl9pPr>
              <a:defRPr sz="129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6256502"/>
            <a:ext cx="2211884" cy="11590935"/>
          </a:xfrm>
        </p:spPr>
        <p:txBody>
          <a:bodyPr/>
          <a:lstStyle>
            <a:lvl1pPr marL="0" indent="0">
              <a:buNone/>
              <a:defRPr sz="1035"/>
            </a:lvl1pPr>
            <a:lvl2pPr marL="295247" indent="0">
              <a:buNone/>
              <a:defRPr sz="904"/>
            </a:lvl2pPr>
            <a:lvl3pPr marL="590493" indent="0">
              <a:buNone/>
              <a:defRPr sz="775"/>
            </a:lvl3pPr>
            <a:lvl4pPr marL="885742" indent="0">
              <a:buNone/>
              <a:defRPr sz="645"/>
            </a:lvl4pPr>
            <a:lvl5pPr marL="1180989" indent="0">
              <a:buNone/>
              <a:defRPr sz="645"/>
            </a:lvl5pPr>
            <a:lvl6pPr marL="1476235" indent="0">
              <a:buNone/>
              <a:defRPr sz="645"/>
            </a:lvl6pPr>
            <a:lvl7pPr marL="1771479" indent="0">
              <a:buNone/>
              <a:defRPr sz="645"/>
            </a:lvl7pPr>
            <a:lvl8pPr marL="2066726" indent="0">
              <a:buNone/>
              <a:defRPr sz="645"/>
            </a:lvl8pPr>
            <a:lvl9pPr marL="2361973" indent="0">
              <a:buNone/>
              <a:defRPr sz="64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17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390341"/>
            <a:ext cx="2211884" cy="4866164"/>
          </a:xfrm>
        </p:spPr>
        <p:txBody>
          <a:bodyPr anchor="b"/>
          <a:lstStyle>
            <a:lvl1pPr>
              <a:defRPr sz="206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66" y="3002742"/>
            <a:ext cx="3471863" cy="14820559"/>
          </a:xfrm>
        </p:spPr>
        <p:txBody>
          <a:bodyPr anchor="t"/>
          <a:lstStyle>
            <a:lvl1pPr marL="0" indent="0">
              <a:buNone/>
              <a:defRPr sz="2066"/>
            </a:lvl1pPr>
            <a:lvl2pPr marL="295247" indent="0">
              <a:buNone/>
              <a:defRPr sz="1808"/>
            </a:lvl2pPr>
            <a:lvl3pPr marL="590493" indent="0">
              <a:buNone/>
              <a:defRPr sz="1551"/>
            </a:lvl3pPr>
            <a:lvl4pPr marL="885742" indent="0">
              <a:buNone/>
              <a:defRPr sz="1291"/>
            </a:lvl4pPr>
            <a:lvl5pPr marL="1180989" indent="0">
              <a:buNone/>
              <a:defRPr sz="1291"/>
            </a:lvl5pPr>
            <a:lvl6pPr marL="1476235" indent="0">
              <a:buNone/>
              <a:defRPr sz="1291"/>
            </a:lvl6pPr>
            <a:lvl7pPr marL="1771479" indent="0">
              <a:buNone/>
              <a:defRPr sz="1291"/>
            </a:lvl7pPr>
            <a:lvl8pPr marL="2066726" indent="0">
              <a:buNone/>
              <a:defRPr sz="1291"/>
            </a:lvl8pPr>
            <a:lvl9pPr marL="2361973" indent="0">
              <a:buNone/>
              <a:defRPr sz="1291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6256502"/>
            <a:ext cx="2211884" cy="11590935"/>
          </a:xfrm>
        </p:spPr>
        <p:txBody>
          <a:bodyPr/>
          <a:lstStyle>
            <a:lvl1pPr marL="0" indent="0">
              <a:buNone/>
              <a:defRPr sz="1035"/>
            </a:lvl1pPr>
            <a:lvl2pPr marL="295247" indent="0">
              <a:buNone/>
              <a:defRPr sz="904"/>
            </a:lvl2pPr>
            <a:lvl3pPr marL="590493" indent="0">
              <a:buNone/>
              <a:defRPr sz="775"/>
            </a:lvl3pPr>
            <a:lvl4pPr marL="885742" indent="0">
              <a:buNone/>
              <a:defRPr sz="645"/>
            </a:lvl4pPr>
            <a:lvl5pPr marL="1180989" indent="0">
              <a:buNone/>
              <a:defRPr sz="645"/>
            </a:lvl5pPr>
            <a:lvl6pPr marL="1476235" indent="0">
              <a:buNone/>
              <a:defRPr sz="645"/>
            </a:lvl6pPr>
            <a:lvl7pPr marL="1771479" indent="0">
              <a:buNone/>
              <a:defRPr sz="645"/>
            </a:lvl7pPr>
            <a:lvl8pPr marL="2066726" indent="0">
              <a:buNone/>
              <a:defRPr sz="645"/>
            </a:lvl8pPr>
            <a:lvl9pPr marL="2361973" indent="0">
              <a:buNone/>
              <a:defRPr sz="64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678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500" y="1110348"/>
            <a:ext cx="5915025" cy="403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500" y="5551680"/>
            <a:ext cx="5915025" cy="13232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9329500"/>
            <a:ext cx="1543050" cy="1110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0F0B2-DC44-4D7F-B9BC-23EB46679998}" type="datetimeFigureOut">
              <a:rPr lang="ko-KR" altLang="en-US" smtClean="0"/>
              <a:t>2023-05-25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25" y="19329500"/>
            <a:ext cx="2314575" cy="1110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4" y="19329500"/>
            <a:ext cx="1543050" cy="1110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5F6E0-E4C1-4D32-8605-C37E4FBD9F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93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90493" rtl="0" eaLnBrk="1" latinLnBrk="1" hangingPunct="1">
        <a:lnSpc>
          <a:spcPct val="90000"/>
        </a:lnSpc>
        <a:spcBef>
          <a:spcPct val="0"/>
        </a:spcBef>
        <a:buNone/>
        <a:defRPr sz="28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624" indent="-147624" algn="l" defTabSz="590493" rtl="0" eaLnBrk="1" latinLnBrk="1" hangingPunct="1">
        <a:lnSpc>
          <a:spcPct val="90000"/>
        </a:lnSpc>
        <a:spcBef>
          <a:spcPts val="645"/>
        </a:spcBef>
        <a:buFont typeface="Arial" panose="020B0604020202020204" pitchFamily="34" charset="0"/>
        <a:buChar char="•"/>
        <a:defRPr sz="1808" kern="1200">
          <a:solidFill>
            <a:schemeClr val="tx1"/>
          </a:solidFill>
          <a:latin typeface="+mn-lt"/>
          <a:ea typeface="+mn-ea"/>
          <a:cs typeface="+mn-cs"/>
        </a:defRPr>
      </a:lvl1pPr>
      <a:lvl2pPr marL="442870" indent="-147624" algn="l" defTabSz="590493" rtl="0" eaLnBrk="1" latinLnBrk="1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551" kern="1200">
          <a:solidFill>
            <a:schemeClr val="tx1"/>
          </a:solidFill>
          <a:latin typeface="+mn-lt"/>
          <a:ea typeface="+mn-ea"/>
          <a:cs typeface="+mn-cs"/>
        </a:defRPr>
      </a:lvl2pPr>
      <a:lvl3pPr marL="738118" indent="-147624" algn="l" defTabSz="590493" rtl="0" eaLnBrk="1" latinLnBrk="1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291" kern="1200">
          <a:solidFill>
            <a:schemeClr val="tx1"/>
          </a:solidFill>
          <a:latin typeface="+mn-lt"/>
          <a:ea typeface="+mn-ea"/>
          <a:cs typeface="+mn-cs"/>
        </a:defRPr>
      </a:lvl3pPr>
      <a:lvl4pPr marL="1033364" indent="-147624" algn="l" defTabSz="590493" rtl="0" eaLnBrk="1" latinLnBrk="1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4pPr>
      <a:lvl5pPr marL="1328611" indent="-147624" algn="l" defTabSz="590493" rtl="0" eaLnBrk="1" latinLnBrk="1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5pPr>
      <a:lvl6pPr marL="1623858" indent="-147624" algn="l" defTabSz="590493" rtl="0" eaLnBrk="1" latinLnBrk="1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6pPr>
      <a:lvl7pPr marL="1919103" indent="-147624" algn="l" defTabSz="590493" rtl="0" eaLnBrk="1" latinLnBrk="1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7pPr>
      <a:lvl8pPr marL="2214350" indent="-147624" algn="l" defTabSz="590493" rtl="0" eaLnBrk="1" latinLnBrk="1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8pPr>
      <a:lvl9pPr marL="2509597" indent="-147624" algn="l" defTabSz="590493" rtl="0" eaLnBrk="1" latinLnBrk="1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0493" rtl="0" eaLnBrk="1" latinLnBrk="1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1pPr>
      <a:lvl2pPr marL="295247" algn="l" defTabSz="590493" rtl="0" eaLnBrk="1" latinLnBrk="1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2pPr>
      <a:lvl3pPr marL="590493" algn="l" defTabSz="590493" rtl="0" eaLnBrk="1" latinLnBrk="1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3pPr>
      <a:lvl4pPr marL="885742" algn="l" defTabSz="590493" rtl="0" eaLnBrk="1" latinLnBrk="1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4pPr>
      <a:lvl5pPr marL="1180989" algn="l" defTabSz="590493" rtl="0" eaLnBrk="1" latinLnBrk="1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5pPr>
      <a:lvl6pPr marL="1476235" algn="l" defTabSz="590493" rtl="0" eaLnBrk="1" latinLnBrk="1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6pPr>
      <a:lvl7pPr marL="1771479" algn="l" defTabSz="590493" rtl="0" eaLnBrk="1" latinLnBrk="1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7pPr>
      <a:lvl8pPr marL="2066726" algn="l" defTabSz="590493" rtl="0" eaLnBrk="1" latinLnBrk="1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8pPr>
      <a:lvl9pPr marL="2361973" algn="l" defTabSz="590493" rtl="0" eaLnBrk="1" latinLnBrk="1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직사각형 29"/>
          <p:cNvSpPr/>
          <p:nvPr/>
        </p:nvSpPr>
        <p:spPr>
          <a:xfrm>
            <a:off x="374467" y="9249721"/>
            <a:ext cx="5895790" cy="3440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363" b="1" dirty="0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모집분야 및 지원자격</a:t>
            </a:r>
            <a:endParaRPr lang="en-US" altLang="ko-KR" sz="1265" dirty="0">
              <a:ln>
                <a:solidFill>
                  <a:prstClr val="black">
                    <a:alpha val="1000"/>
                  </a:prstClr>
                </a:solidFill>
              </a:ln>
              <a:solidFill>
                <a:prstClr val="black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117988" y="7008965"/>
            <a:ext cx="6675340" cy="1991688"/>
          </a:xfrm>
          <a:prstGeom prst="rect">
            <a:avLst/>
          </a:prstGeom>
          <a:solidFill>
            <a:srgbClr val="0054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005" tIns="44502" rIns="89005" bIns="445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2726" b="1">
                <a:latin typeface="+mn-ea"/>
              </a:rPr>
              <a:t>2023</a:t>
            </a:r>
            <a:r>
              <a:rPr lang="ko-KR" altLang="en-US" sz="2726" b="1">
                <a:latin typeface="+mn-ea"/>
              </a:rPr>
              <a:t>년 </a:t>
            </a:r>
            <a:r>
              <a:rPr lang="en-US" altLang="ko-KR" sz="2726" b="1">
                <a:latin typeface="+mn-ea"/>
              </a:rPr>
              <a:t>SNNC</a:t>
            </a:r>
            <a:r>
              <a:rPr lang="ko-KR" altLang="en-US" sz="2726" b="1">
                <a:latin typeface="+mn-ea"/>
              </a:rPr>
              <a:t> </a:t>
            </a:r>
            <a:endParaRPr lang="en-US" altLang="ko-KR" sz="2726" b="1">
              <a:latin typeface="+mn-ea"/>
            </a:endParaRPr>
          </a:p>
          <a:p>
            <a:pPr algn="ctr">
              <a:lnSpc>
                <a:spcPct val="120000"/>
              </a:lnSpc>
            </a:pPr>
            <a:r>
              <a:rPr lang="ko-KR" altLang="en-US" sz="3114" b="1">
                <a:latin typeface="+mn-ea"/>
              </a:rPr>
              <a:t>신입</a:t>
            </a:r>
            <a:r>
              <a:rPr lang="en-US" altLang="ko-KR" sz="3114" b="1">
                <a:latin typeface="+mn-ea"/>
              </a:rPr>
              <a:t>/</a:t>
            </a:r>
            <a:r>
              <a:rPr lang="ko-KR" altLang="en-US" sz="3114" b="1">
                <a:latin typeface="+mn-ea"/>
              </a:rPr>
              <a:t>경력 </a:t>
            </a:r>
            <a:r>
              <a:rPr lang="ko-KR" altLang="en-US" sz="3114" b="1" smtClean="0">
                <a:latin typeface="+mn-ea"/>
              </a:rPr>
              <a:t>수시채용 </a:t>
            </a:r>
            <a:r>
              <a:rPr lang="ko-KR" altLang="en-US" sz="3114" b="1">
                <a:latin typeface="+mn-ea"/>
              </a:rPr>
              <a:t>모집</a:t>
            </a:r>
            <a:endParaRPr lang="en-US" altLang="ko-KR" sz="3114" b="1"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en-US" altLang="ko-KR" sz="3114" b="1">
                <a:latin typeface="+mn-ea"/>
              </a:rPr>
              <a:t>   </a:t>
            </a:r>
            <a:r>
              <a:rPr lang="en-US" altLang="ko-KR" sz="2726" b="1" smtClean="0">
                <a:latin typeface="+mn-ea"/>
              </a:rPr>
              <a:t>5.25(</a:t>
            </a:r>
            <a:r>
              <a:rPr lang="ko-KR" altLang="en-US" sz="2726" b="1" smtClean="0">
                <a:latin typeface="+mn-ea"/>
              </a:rPr>
              <a:t>목</a:t>
            </a:r>
            <a:r>
              <a:rPr lang="en-US" altLang="ko-KR" sz="2726" b="1" smtClean="0">
                <a:latin typeface="+mn-ea"/>
              </a:rPr>
              <a:t>) </a:t>
            </a:r>
            <a:r>
              <a:rPr lang="en-US" altLang="ko-KR" sz="2726" b="1">
                <a:latin typeface="+mn-ea"/>
              </a:rPr>
              <a:t>~ </a:t>
            </a:r>
            <a:r>
              <a:rPr lang="en-US" altLang="ko-KR" sz="2726" b="1" smtClean="0">
                <a:latin typeface="+mn-ea"/>
              </a:rPr>
              <a:t>6.1(</a:t>
            </a:r>
            <a:r>
              <a:rPr lang="ko-KR" altLang="en-US" sz="2726" b="1">
                <a:latin typeface="+mn-ea"/>
              </a:rPr>
              <a:t>목</a:t>
            </a:r>
            <a:r>
              <a:rPr lang="en-US" altLang="ko-KR" sz="2726" b="1" smtClean="0">
                <a:latin typeface="+mn-ea"/>
              </a:rPr>
              <a:t>)</a:t>
            </a:r>
            <a:endParaRPr lang="en-US" altLang="ko-KR" sz="2726" b="1">
              <a:latin typeface="+mn-ea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4086643" y="8382610"/>
            <a:ext cx="2556714" cy="350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005" tIns="44502" rIns="89005" bIns="445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363">
                <a:solidFill>
                  <a:srgbClr val="00548B"/>
                </a:solidFill>
                <a:latin typeface="Bahnschrift SemiBold" panose="020B0502040204020203" pitchFamily="34" charset="0"/>
              </a:rPr>
              <a:t>https://snnc.saramin.co.kr</a:t>
            </a:r>
            <a:endParaRPr lang="ko-KR" altLang="en-US" sz="1363">
              <a:solidFill>
                <a:srgbClr val="00548B"/>
              </a:solidFill>
              <a:latin typeface="Bahnschrift SemiBold" panose="020B0502040204020203" pitchFamily="34" charset="0"/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6292483" y="8473343"/>
            <a:ext cx="0" cy="1731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이등변 삼각형 50"/>
          <p:cNvSpPr/>
          <p:nvPr/>
        </p:nvSpPr>
        <p:spPr>
          <a:xfrm flipV="1">
            <a:off x="6404302" y="8500761"/>
            <a:ext cx="157477" cy="118349"/>
          </a:xfrm>
          <a:prstGeom prst="triangle">
            <a:avLst/>
          </a:prstGeom>
          <a:solidFill>
            <a:srgbClr val="0054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005" tIns="44502" rIns="89005" bIns="4450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752"/>
          </a:p>
        </p:txBody>
      </p:sp>
      <p:pic>
        <p:nvPicPr>
          <p:cNvPr id="52" name="그림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96" y="0"/>
            <a:ext cx="6670706" cy="5823760"/>
          </a:xfrm>
          <a:prstGeom prst="rect">
            <a:avLst/>
          </a:prstGeom>
        </p:spPr>
      </p:pic>
      <p:pic>
        <p:nvPicPr>
          <p:cNvPr id="53" name="그림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407" y="4"/>
            <a:ext cx="1580658" cy="760247"/>
          </a:xfrm>
          <a:prstGeom prst="rect">
            <a:avLst/>
          </a:prstGeom>
        </p:spPr>
      </p:pic>
      <p:cxnSp>
        <p:nvCxnSpPr>
          <p:cNvPr id="54" name="직선 연결선 53"/>
          <p:cNvCxnSpPr/>
          <p:nvPr/>
        </p:nvCxnSpPr>
        <p:spPr>
          <a:xfrm>
            <a:off x="1075151" y="5737002"/>
            <a:ext cx="48708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직사각형 54"/>
          <p:cNvSpPr/>
          <p:nvPr/>
        </p:nvSpPr>
        <p:spPr>
          <a:xfrm>
            <a:off x="652193" y="6041198"/>
            <a:ext cx="5606928" cy="6673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1557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POSCO GROUP</a:t>
            </a:r>
            <a:r>
              <a:rPr lang="ko-KR" altLang="en-US" sz="1557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의 니켈 전문 제조기업 </a:t>
            </a:r>
            <a:r>
              <a:rPr lang="en-US" altLang="ko-KR" sz="1557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SNNC,</a:t>
            </a:r>
          </a:p>
          <a:p>
            <a:pPr lvl="0" algn="ctr">
              <a:lnSpc>
                <a:spcPct val="120000"/>
              </a:lnSpc>
            </a:pPr>
            <a:r>
              <a:rPr lang="ko-KR" altLang="en-US" sz="1557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도전과 열정으로 또 한번의 니켈 성공신화를 이어갈 인재를 찾습니다</a:t>
            </a:r>
            <a:r>
              <a:rPr lang="en-US" altLang="ko-KR" sz="1557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.</a:t>
            </a:r>
          </a:p>
        </p:txBody>
      </p:sp>
      <p:cxnSp>
        <p:nvCxnSpPr>
          <p:cNvPr id="58" name="직선 연결선 57"/>
          <p:cNvCxnSpPr/>
          <p:nvPr/>
        </p:nvCxnSpPr>
        <p:spPr>
          <a:xfrm>
            <a:off x="346998" y="9280307"/>
            <a:ext cx="0" cy="301375"/>
          </a:xfrm>
          <a:prstGeom prst="line">
            <a:avLst/>
          </a:prstGeom>
          <a:ln w="57150">
            <a:solidFill>
              <a:srgbClr val="005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/>
          <p:cNvSpPr/>
          <p:nvPr/>
        </p:nvSpPr>
        <p:spPr>
          <a:xfrm>
            <a:off x="239946" y="15537490"/>
            <a:ext cx="4082872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 ※ 2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차 면접 참석자를 대상으로 건강검진을 실시합니다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.</a:t>
            </a:r>
          </a:p>
        </p:txBody>
      </p:sp>
      <p:graphicFrame>
        <p:nvGraphicFramePr>
          <p:cNvPr id="36" name="표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286302"/>
              </p:ext>
            </p:extLst>
          </p:nvPr>
        </p:nvGraphicFramePr>
        <p:xfrm>
          <a:off x="364387" y="9691785"/>
          <a:ext cx="6445783" cy="517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798">
                  <a:extLst>
                    <a:ext uri="{9D8B030D-6E8A-4147-A177-3AD203B41FA5}">
                      <a16:colId xmlns:a16="http://schemas.microsoft.com/office/drawing/2014/main" val="3797001764"/>
                    </a:ext>
                  </a:extLst>
                </a:gridCol>
                <a:gridCol w="643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2427">
                  <a:extLst>
                    <a:ext uri="{9D8B030D-6E8A-4147-A177-3AD203B41FA5}">
                      <a16:colId xmlns:a16="http://schemas.microsoft.com/office/drawing/2014/main" val="4212986066"/>
                    </a:ext>
                  </a:extLst>
                </a:gridCol>
                <a:gridCol w="2584348">
                  <a:extLst>
                    <a:ext uri="{9D8B030D-6E8A-4147-A177-3AD203B41FA5}">
                      <a16:colId xmlns:a16="http://schemas.microsoft.com/office/drawing/2014/main" val="2384107085"/>
                    </a:ext>
                  </a:extLst>
                </a:gridCol>
                <a:gridCol w="582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44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  <a:spcBef>
                          <a:spcPts val="100"/>
                        </a:spcBef>
                      </a:pPr>
                      <a:r>
                        <a:rPr lang="ko-KR" altLang="en-US" sz="1300" kern="1200" baseline="0" dirty="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구분</a:t>
                      </a:r>
                      <a:endParaRPr lang="ko-KR" altLang="en-US" sz="1300" kern="1200" baseline="0" dirty="0">
                        <a:ln>
                          <a:solidFill>
                            <a:schemeClr val="tx1">
                              <a:alpha val="100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</a:txBody>
                  <a:tcPr marL="35041" marR="35041" marT="35041" marB="3504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9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  <a:spcBef>
                          <a:spcPts val="100"/>
                        </a:spcBef>
                      </a:pPr>
                      <a:r>
                        <a:rPr lang="ko-KR" altLang="en-US" sz="1300" kern="1200" baseline="0" dirty="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분야</a:t>
                      </a:r>
                      <a:endParaRPr lang="ko-KR" altLang="en-US" sz="1300" kern="1200" baseline="0" dirty="0">
                        <a:ln>
                          <a:solidFill>
                            <a:schemeClr val="tx1">
                              <a:alpha val="100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</a:txBody>
                  <a:tcPr marL="35041" marR="35041" marT="35041" marB="3504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9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  <a:spcBef>
                          <a:spcPts val="100"/>
                        </a:spcBef>
                      </a:pPr>
                      <a:r>
                        <a:rPr lang="ko-KR" altLang="en-US" sz="1300" kern="1200" baseline="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수행 </a:t>
                      </a:r>
                      <a:r>
                        <a:rPr lang="ko-KR" altLang="en-US" sz="1300" kern="1200" baseline="0" dirty="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업무</a:t>
                      </a:r>
                      <a:endParaRPr lang="ko-KR" altLang="en-US" sz="1300" kern="1200" baseline="0" dirty="0">
                        <a:ln>
                          <a:solidFill>
                            <a:schemeClr val="tx1">
                              <a:alpha val="100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</a:txBody>
                  <a:tcPr marL="35041" marR="35041" marT="35041" marB="3504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9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  <a:spcBef>
                          <a:spcPts val="100"/>
                        </a:spcBef>
                      </a:pPr>
                      <a:r>
                        <a:rPr lang="ko-KR" altLang="en-US" sz="1300" kern="1200" baseline="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지원자격</a:t>
                      </a:r>
                      <a:endParaRPr lang="ko-KR" altLang="en-US" sz="1300" kern="1200" baseline="0" dirty="0">
                        <a:ln>
                          <a:solidFill>
                            <a:schemeClr val="tx1">
                              <a:alpha val="100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</a:txBody>
                  <a:tcPr marL="35041" marR="35041" marT="35041" marB="3504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9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lang="ko-KR" altLang="en-US" sz="1300" kern="1200" baseline="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근무지</a:t>
                      </a:r>
                      <a:endParaRPr lang="en-US" altLang="ko-KR" sz="1300" kern="1200" baseline="0" dirty="0" smtClean="0">
                        <a:ln>
                          <a:solidFill>
                            <a:schemeClr val="tx1">
                              <a:alpha val="100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</a:txBody>
                  <a:tcPr marL="35041" marR="35041" marT="35041" marB="35041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3429">
                <a:tc rowSpan="2">
                  <a:txBody>
                    <a:bodyPr/>
                    <a:lstStyle/>
                    <a:p>
                      <a:pPr marL="0" indent="0" algn="ctr" latinLnBrk="1">
                        <a:lnSpc>
                          <a:spcPct val="12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ko-KR" altLang="en-US" sz="1300" b="1" kern="120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rgbClr val="005892"/>
                          </a:solidFill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신입</a:t>
                      </a:r>
                      <a:r>
                        <a:rPr lang="en-US" altLang="ko-KR" sz="1300" b="1" kern="120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rgbClr val="005892"/>
                          </a:solidFill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/>
                      </a:r>
                      <a:br>
                        <a:rPr lang="en-US" altLang="ko-KR" sz="1300" b="1" kern="120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rgbClr val="005892"/>
                          </a:solidFill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</a:br>
                      <a:r>
                        <a:rPr lang="en-US" altLang="ko-KR" sz="1300" b="1" kern="120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rgbClr val="005892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∙</a:t>
                      </a:r>
                      <a:endParaRPr lang="en-US" altLang="ko-KR" sz="600" b="1" kern="1200" smtClean="0">
                        <a:ln>
                          <a:solidFill>
                            <a:schemeClr val="tx1">
                              <a:alpha val="1000"/>
                            </a:schemeClr>
                          </a:solidFill>
                        </a:ln>
                        <a:solidFill>
                          <a:srgbClr val="005892"/>
                        </a:solidFill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  <a:p>
                      <a:pPr marL="0" indent="0" algn="ctr" latinLnBrk="1">
                        <a:lnSpc>
                          <a:spcPct val="12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ko-KR" altLang="en-US" sz="1300" b="1" kern="120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rgbClr val="005892"/>
                          </a:solidFill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경력</a:t>
                      </a:r>
                      <a:endParaRPr lang="en-US" altLang="ko-KR" sz="1300" b="1" kern="1200" dirty="0" smtClean="0">
                        <a:ln>
                          <a:solidFill>
                            <a:schemeClr val="tx1">
                              <a:alpha val="1000"/>
                            </a:schemeClr>
                          </a:solidFill>
                        </a:ln>
                        <a:solidFill>
                          <a:srgbClr val="005892"/>
                        </a:solidFill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</a:txBody>
                  <a:tcPr marL="45554" marR="45554" marT="45554" marB="45554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ko-KR" altLang="en-US" sz="1300" b="1" i="0" u="none" strike="noStrike" kern="1200" cap="none" spc="0" normalizeH="0" baseline="0" noProof="0" smtClean="0">
                          <a:ln>
                            <a:solidFill>
                              <a:prstClr val="black">
                                <a:alpha val="1000"/>
                              </a:prstClr>
                            </a:solidFill>
                          </a:ln>
                          <a:solidFill>
                            <a:srgbClr val="005892"/>
                          </a:solidFill>
                          <a:effectLst/>
                          <a:uLnTx/>
                          <a:uFillTx/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세무</a:t>
                      </a:r>
                      <a:endParaRPr kumimoji="0" lang="en-US" altLang="ko-KR" sz="1300" b="1" i="0" u="none" strike="noStrike" kern="1200" cap="none" spc="0" normalizeH="0" baseline="0" noProof="0" smtClean="0">
                        <a:ln>
                          <a:solidFill>
                            <a:prstClr val="black">
                              <a:alpha val="1000"/>
                            </a:prstClr>
                          </a:solidFill>
                        </a:ln>
                        <a:solidFill>
                          <a:srgbClr val="005892"/>
                        </a:solidFill>
                        <a:effectLst/>
                        <a:uLnTx/>
                        <a:uFillTx/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</a:txBody>
                  <a:tcPr marL="45554" marR="45554" marT="45554" marB="45554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법인세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부가세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지방세 신고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국제거래정보보고서 작성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세무이슈 검토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경정청구 등</a:t>
                      </a:r>
                    </a:p>
                  </a:txBody>
                  <a:tcPr marL="45554" marR="45554" marT="45554" marB="45554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700"/>
                        </a:lnSpc>
                      </a:pPr>
                      <a:r>
                        <a:rPr lang="en-US" altLang="ko-KR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[</a:t>
                      </a:r>
                      <a:r>
                        <a:rPr lang="ko-KR" altLang="en-US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필수</a:t>
                      </a:r>
                      <a:r>
                        <a:rPr lang="en-US" altLang="ko-KR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]</a:t>
                      </a:r>
                    </a:p>
                    <a:p>
                      <a:pPr algn="l" latinLnBrk="1">
                        <a:lnSpc>
                          <a:spcPts val="1700"/>
                        </a:lnSpc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학사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(4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년제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)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이상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토익스피킹 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IM3(130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점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)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또는 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 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오픽 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IM3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이상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회계학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경영학 및 상경계열 전공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[</a:t>
                      </a:r>
                      <a:r>
                        <a:rPr lang="ko-KR" altLang="en-US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우대</a:t>
                      </a:r>
                      <a:r>
                        <a:rPr lang="en-US" altLang="ko-KR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]</a:t>
                      </a: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세무업무 경력 보유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 -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세무조사 수감 및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/>
                      </a:r>
                      <a:b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</a:b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    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법인세 세무조정 등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영어회화 우수자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회계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세무 자격증 소지자</a:t>
                      </a:r>
                      <a:endParaRPr lang="ko-KR" altLang="en-US" sz="1300" b="0" kern="1200" spc="-15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</a:txBody>
                  <a:tcPr marL="45554" marR="45554" marT="45554" marB="45554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  <a:spcBef>
                          <a:spcPts val="100"/>
                        </a:spcBef>
                      </a:pPr>
                      <a:r>
                        <a:rPr lang="ko-KR" altLang="en-US" sz="1300" kern="1200" spc="0" smtClean="0">
                          <a:ln>
                            <a:solidFill>
                              <a:schemeClr val="tx1">
                                <a:alpha val="1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광양</a:t>
                      </a:r>
                      <a:endParaRPr lang="en-US" altLang="ko-KR" sz="1300" kern="1200" spc="0" dirty="0" smtClean="0">
                        <a:ln>
                          <a:solidFill>
                            <a:schemeClr val="tx1">
                              <a:alpha val="1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</a:txBody>
                  <a:tcPr marL="45554" marR="45554" marT="45554" marB="45554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393069"/>
                  </a:ext>
                </a:extLst>
              </a:tr>
              <a:tr h="2018746">
                <a:tc vMerge="1">
                  <a:txBody>
                    <a:bodyPr/>
                    <a:lstStyle/>
                    <a:p>
                      <a:pPr marL="0" indent="0" algn="ctr" latinLnBrk="1">
                        <a:lnSpc>
                          <a:spcPct val="120000"/>
                        </a:lnSpc>
                        <a:spcBef>
                          <a:spcPts val="100"/>
                        </a:spcBef>
                        <a:buFont typeface="Wingdings" panose="05000000000000000000" pitchFamily="2" charset="2"/>
                        <a:buNone/>
                      </a:pPr>
                      <a:endParaRPr lang="en-US" altLang="ko-KR" sz="1300" b="1" kern="1200" dirty="0" smtClean="0">
                        <a:ln>
                          <a:solidFill>
                            <a:schemeClr val="tx1">
                              <a:alpha val="1000"/>
                            </a:schemeClr>
                          </a:solidFill>
                        </a:ln>
                        <a:solidFill>
                          <a:srgbClr val="005892"/>
                        </a:solidFill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</a:txBody>
                  <a:tcPr marL="46800" marR="46800" marT="46800" marB="468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ko-KR" altLang="en-US" sz="1300" b="1" i="0" u="none" strike="noStrike" kern="1200" cap="none" spc="0" normalizeH="0" baseline="0" noProof="0" smtClean="0">
                          <a:ln>
                            <a:solidFill>
                              <a:prstClr val="black">
                                <a:alpha val="1000"/>
                              </a:prstClr>
                            </a:solidFill>
                          </a:ln>
                          <a:solidFill>
                            <a:srgbClr val="005892"/>
                          </a:solidFill>
                          <a:effectLst/>
                          <a:uLnTx/>
                          <a:uFillTx/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엔지</a:t>
                      </a:r>
                      <a:endParaRPr kumimoji="0" lang="en-US" altLang="ko-KR" sz="1300" b="1" i="0" u="none" strike="noStrike" kern="1200" cap="none" spc="0" normalizeH="0" baseline="0" noProof="0" smtClean="0">
                        <a:ln>
                          <a:solidFill>
                            <a:prstClr val="black">
                              <a:alpha val="1000"/>
                            </a:prstClr>
                          </a:solidFill>
                        </a:ln>
                        <a:solidFill>
                          <a:srgbClr val="005892"/>
                        </a:solidFill>
                        <a:effectLst/>
                        <a:uLnTx/>
                        <a:uFillTx/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ko-KR" altLang="en-US" sz="1300" b="1" i="0" u="none" strike="noStrike" kern="1200" cap="none" spc="0" normalizeH="0" baseline="0" noProof="0" smtClean="0">
                          <a:ln>
                            <a:solidFill>
                              <a:prstClr val="black">
                                <a:alpha val="1000"/>
                              </a:prstClr>
                            </a:solidFill>
                          </a:ln>
                          <a:solidFill>
                            <a:srgbClr val="005892"/>
                          </a:solidFill>
                          <a:effectLst/>
                          <a:uLnTx/>
                          <a:uFillTx/>
                          <a:latin typeface="나눔바른고딕" pitchFamily="50" charset="-127"/>
                          <a:ea typeface="나눔바른고딕" pitchFamily="50" charset="-127"/>
                          <a:cs typeface="+mn-cs"/>
                        </a:rPr>
                        <a:t>니어</a:t>
                      </a:r>
                      <a:endParaRPr kumimoji="0" lang="en-US" altLang="ko-KR" sz="1300" b="1" i="0" u="none" strike="noStrike" kern="1200" cap="none" spc="0" normalizeH="0" baseline="0" noProof="0" smtClean="0">
                        <a:ln>
                          <a:solidFill>
                            <a:prstClr val="black">
                              <a:alpha val="1000"/>
                            </a:prstClr>
                          </a:solidFill>
                        </a:ln>
                        <a:solidFill>
                          <a:srgbClr val="005892"/>
                        </a:solidFill>
                        <a:effectLst/>
                        <a:uLnTx/>
                        <a:uFillTx/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</a:txBody>
                  <a:tcPr marL="45554" marR="45554" marT="45554" marB="45554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설비 기능향상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정비계획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설비투자 및 고장 분석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</a:txBody>
                  <a:tcPr marL="45554" marR="45554" marT="45554" marB="45554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ts val="1700"/>
                        </a:lnSpc>
                      </a:pPr>
                      <a:r>
                        <a:rPr lang="en-US" altLang="ko-KR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[</a:t>
                      </a:r>
                      <a:r>
                        <a:rPr lang="ko-KR" altLang="en-US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필수</a:t>
                      </a:r>
                      <a:r>
                        <a:rPr lang="en-US" altLang="ko-KR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]</a:t>
                      </a:r>
                    </a:p>
                    <a:p>
                      <a:pPr algn="l" latinLnBrk="1">
                        <a:lnSpc>
                          <a:spcPts val="1700"/>
                        </a:lnSpc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학사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(4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년제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)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이상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 토익스피킹 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IM1(110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점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)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 또는 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 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오픽 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IM1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이상</a:t>
                      </a: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300" b="0" kern="1200" spc="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[</a:t>
                      </a:r>
                      <a:r>
                        <a:rPr lang="ko-KR" altLang="en-US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우대</a:t>
                      </a:r>
                      <a:r>
                        <a:rPr lang="en-US" altLang="ko-KR" sz="1300" b="1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]</a:t>
                      </a: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-4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</a:t>
                      </a:r>
                      <a:r>
                        <a:rPr lang="en-US" altLang="ko-KR" sz="1300" b="0" kern="1200" spc="-7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ANSYS Mechanical</a:t>
                      </a:r>
                      <a:r>
                        <a:rPr lang="en-US" altLang="ko-KR" sz="1300" b="0" kern="1200" spc="-4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, Fluent </a:t>
                      </a:r>
                      <a:r>
                        <a:rPr lang="ko-KR" altLang="en-US" sz="1300" b="0" kern="1200" spc="-4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유경험자</a:t>
                      </a:r>
                      <a:endParaRPr lang="en-US" altLang="ko-KR" sz="1300" b="0" kern="1200" spc="-4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  <a:p>
                      <a:pPr marL="0" marR="0" lvl="0" indent="0" algn="l" defTabSz="606600" rtl="0" eaLnBrk="1" fontAlgn="auto" latinLnBrk="1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〮제조업체 설비관리</a:t>
                      </a:r>
                      <a:r>
                        <a:rPr lang="en-US" altLang="ko-KR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300" b="0" kern="1200" spc="0" baseline="0" smtClean="0">
                          <a:solidFill>
                            <a:schemeClr val="tx1"/>
                          </a:solidFill>
                          <a:effectLst/>
                          <a:latin typeface="나눔바른고딕" panose="020B0603020101020101" pitchFamily="50" charset="-127"/>
                          <a:ea typeface="나눔바른고딕" panose="020B0603020101020101" pitchFamily="50" charset="-127"/>
                          <a:cs typeface="+mn-cs"/>
                        </a:rPr>
                        <a:t>및 투자 유경험자</a:t>
                      </a:r>
                      <a:endParaRPr lang="en-US" altLang="ko-KR" sz="1300" b="0" kern="1200" spc="-150" baseline="0" smtClean="0">
                        <a:solidFill>
                          <a:schemeClr val="tx1"/>
                        </a:solidFill>
                        <a:effectLst/>
                        <a:latin typeface="나눔바른고딕" panose="020B0603020101020101" pitchFamily="50" charset="-127"/>
                        <a:ea typeface="나눔바른고딕" panose="020B0603020101020101" pitchFamily="50" charset="-127"/>
                        <a:cs typeface="+mn-cs"/>
                      </a:endParaRPr>
                    </a:p>
                  </a:txBody>
                  <a:tcPr marL="45554" marR="45554" marT="45554" marB="45554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  <a:spcBef>
                          <a:spcPts val="100"/>
                        </a:spcBef>
                      </a:pPr>
                      <a:endParaRPr lang="en-US" altLang="ko-KR" sz="1300" kern="1200" spc="0" dirty="0" smtClean="0">
                        <a:ln>
                          <a:solidFill>
                            <a:schemeClr val="tx1">
                              <a:alpha val="1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나눔바른고딕" pitchFamily="50" charset="-127"/>
                        <a:ea typeface="나눔바른고딕" pitchFamily="50" charset="-127"/>
                        <a:cs typeface="+mn-cs"/>
                      </a:endParaRPr>
                    </a:p>
                  </a:txBody>
                  <a:tcPr marL="46800" marR="46800" marT="46800" marB="46800"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407949"/>
                  </a:ext>
                </a:extLst>
              </a:tr>
            </a:tbl>
          </a:graphicData>
        </a:graphic>
      </p:graphicFrame>
      <p:sp>
        <p:nvSpPr>
          <p:cNvPr id="37" name="직사각형 36"/>
          <p:cNvSpPr/>
          <p:nvPr/>
        </p:nvSpPr>
        <p:spPr>
          <a:xfrm>
            <a:off x="374475" y="15945232"/>
            <a:ext cx="6402099" cy="3440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ko-KR" altLang="en-US" sz="1363" b="1" dirty="0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지원방법 </a:t>
            </a:r>
            <a:r>
              <a:rPr lang="en-US" altLang="ko-KR" sz="1363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SNNC</a:t>
            </a:r>
            <a:r>
              <a:rPr lang="ko-KR" altLang="en-US" sz="1363" spc="-29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363" spc="-29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채용 </a:t>
            </a:r>
            <a:r>
              <a:rPr lang="ko-KR" altLang="en-US" sz="1363" spc="-29" dirty="0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홈페이지</a:t>
            </a:r>
            <a:r>
              <a:rPr lang="en-US" altLang="ko-KR" sz="1363" spc="-29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( </a:t>
            </a:r>
            <a:r>
              <a:rPr lang="en-US" altLang="ko-KR" sz="1363" spc="-29" smtClean="0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https://</a:t>
            </a:r>
            <a:r>
              <a:rPr lang="en-US" altLang="ko-KR" sz="1363" spc="-29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snnc.saramin.co.kr)</a:t>
            </a:r>
            <a:r>
              <a:rPr lang="ko-KR" altLang="en-US" sz="1363" spc="-29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를 통한 온라인 접수</a:t>
            </a:r>
            <a:endParaRPr lang="en-US" altLang="ko-KR" sz="1363" spc="-29" dirty="0">
              <a:ln>
                <a:solidFill>
                  <a:prstClr val="black">
                    <a:alpha val="1000"/>
                  </a:prstClr>
                </a:solidFill>
              </a:ln>
              <a:solidFill>
                <a:prstClr val="black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374481" y="16417649"/>
            <a:ext cx="5554787" cy="3440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ko-KR" altLang="en-US" sz="1363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모집기간 </a:t>
            </a:r>
            <a:r>
              <a:rPr lang="en-US" altLang="ko-KR" sz="1363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:  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~ </a:t>
            </a:r>
            <a:r>
              <a:rPr lang="en-US" altLang="ko-KR" sz="1363" smtClean="0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6.1(</a:t>
            </a:r>
            <a:r>
              <a:rPr lang="ko-KR" altLang="en-US" sz="1363" smtClean="0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목</a:t>
            </a:r>
            <a:r>
              <a:rPr lang="en-US" altLang="ko-KR" sz="1363" smtClean="0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) 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17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시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 00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분까지</a:t>
            </a:r>
            <a:endParaRPr lang="en-US" altLang="ko-KR" sz="1363" dirty="0">
              <a:ln>
                <a:solidFill>
                  <a:prstClr val="black">
                    <a:alpha val="1000"/>
                  </a:prstClr>
                </a:solidFill>
              </a:ln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374482" y="16927389"/>
            <a:ext cx="6108979" cy="3440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ko-KR" altLang="en-US" sz="1363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전형절차 </a:t>
            </a:r>
            <a:r>
              <a:rPr lang="en-US" altLang="ko-KR" sz="1363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서류심사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→ 인성검사 및 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차면접 → </a:t>
            </a:r>
            <a:r>
              <a:rPr lang="ko-KR" altLang="en-US" sz="1363" smtClean="0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직무평가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및 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차면접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→ 최종합격</a:t>
            </a:r>
            <a:endParaRPr lang="en-US" altLang="ko-KR" sz="1363">
              <a:ln>
                <a:solidFill>
                  <a:prstClr val="black">
                    <a:alpha val="1000"/>
                  </a:prstClr>
                </a:solidFill>
              </a:ln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388610" y="17555590"/>
            <a:ext cx="6140125" cy="36497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292"/>
              </a:spcAft>
            </a:pPr>
            <a:r>
              <a:rPr lang="ko-KR" altLang="en-US" sz="1363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기타사항</a:t>
            </a:r>
            <a:endParaRPr lang="en-US" altLang="ko-KR" sz="1363" b="1">
              <a:ln>
                <a:solidFill>
                  <a:prstClr val="black">
                    <a:alpha val="1000"/>
                  </a:prstClr>
                </a:solidFill>
              </a:ln>
              <a:solidFill>
                <a:srgbClr val="005891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388602" y="17863462"/>
            <a:ext cx="6383471" cy="9871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292"/>
              </a:spcAft>
            </a:pP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·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국가 보훈 대상자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,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장애인은 내부기준에 의거하여 우대합니다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. </a:t>
            </a:r>
          </a:p>
          <a:p>
            <a:pPr>
              <a:lnSpc>
                <a:spcPct val="130000"/>
              </a:lnSpc>
              <a:spcAft>
                <a:spcPts val="292"/>
              </a:spcAft>
            </a:pP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·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지원서 내용이 허위사실이거나 증빙이 불가능한 경우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입사가 취소될 수 있습니다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. </a:t>
            </a:r>
          </a:p>
          <a:p>
            <a:pPr>
              <a:lnSpc>
                <a:spcPct val="130000"/>
              </a:lnSpc>
              <a:spcAft>
                <a:spcPts val="292"/>
              </a:spcAft>
            </a:pP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·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고용형태 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정규직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(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수습기간 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3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개월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prstClr val="black"/>
                </a:solidFill>
                <a:latin typeface="나눔바른고딕" pitchFamily="50" charset="-127"/>
                <a:ea typeface="나눔바른고딕" pitchFamily="50" charset="-127"/>
              </a:rPr>
              <a:t>)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388597" y="19027921"/>
            <a:ext cx="6254761" cy="3440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ko-KR" altLang="en-US" sz="1363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문의처 </a:t>
            </a:r>
            <a:r>
              <a:rPr lang="en-US" altLang="ko-KR" sz="1363" b="1">
                <a:ln>
                  <a:solidFill>
                    <a:prstClr val="black">
                      <a:alpha val="1000"/>
                    </a:prstClr>
                  </a:solidFill>
                </a:ln>
                <a:solidFill>
                  <a:srgbClr val="005891"/>
                </a:solidFill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채용 홈페이지 內 문의 게시판 활용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,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인사행정그룹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(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1363" smtClean="0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061-797-9237~8)</a:t>
            </a:r>
            <a:endParaRPr lang="ko-KR" altLang="en-US" sz="1363" dirty="0">
              <a:ln>
                <a:solidFill>
                  <a:prstClr val="black">
                    <a:alpha val="1000"/>
                  </a:prstClr>
                </a:solidFill>
              </a:ln>
              <a:latin typeface="나눔바른고딕" pitchFamily="50" charset="-127"/>
              <a:ea typeface="나눔바른고딕" pitchFamily="50" charset="-127"/>
            </a:endParaRPr>
          </a:p>
        </p:txBody>
      </p:sp>
      <p:pic>
        <p:nvPicPr>
          <p:cNvPr id="63" name="그림 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5072" y="19502218"/>
            <a:ext cx="1201172" cy="674631"/>
          </a:xfrm>
          <a:prstGeom prst="rect">
            <a:avLst/>
          </a:prstGeom>
        </p:spPr>
      </p:pic>
      <p:cxnSp>
        <p:nvCxnSpPr>
          <p:cNvPr id="64" name="직선 연결선 63"/>
          <p:cNvCxnSpPr/>
          <p:nvPr/>
        </p:nvCxnSpPr>
        <p:spPr>
          <a:xfrm>
            <a:off x="346998" y="16947454"/>
            <a:ext cx="0" cy="301375"/>
          </a:xfrm>
          <a:prstGeom prst="line">
            <a:avLst/>
          </a:prstGeom>
          <a:ln w="57150">
            <a:solidFill>
              <a:srgbClr val="005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>
            <a:off x="346998" y="15956470"/>
            <a:ext cx="0" cy="301375"/>
          </a:xfrm>
          <a:prstGeom prst="line">
            <a:avLst/>
          </a:prstGeom>
          <a:ln w="57150">
            <a:solidFill>
              <a:srgbClr val="005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/>
          <p:nvPr/>
        </p:nvCxnSpPr>
        <p:spPr>
          <a:xfrm>
            <a:off x="361127" y="17579512"/>
            <a:ext cx="0" cy="301375"/>
          </a:xfrm>
          <a:prstGeom prst="line">
            <a:avLst/>
          </a:prstGeom>
          <a:ln w="57150">
            <a:solidFill>
              <a:srgbClr val="005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>
            <a:off x="361127" y="19037379"/>
            <a:ext cx="0" cy="301375"/>
          </a:xfrm>
          <a:prstGeom prst="line">
            <a:avLst/>
          </a:prstGeom>
          <a:ln w="57150">
            <a:solidFill>
              <a:srgbClr val="005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/>
          <p:cNvCxnSpPr/>
          <p:nvPr/>
        </p:nvCxnSpPr>
        <p:spPr>
          <a:xfrm>
            <a:off x="346998" y="16450500"/>
            <a:ext cx="0" cy="301375"/>
          </a:xfrm>
          <a:prstGeom prst="line">
            <a:avLst/>
          </a:prstGeom>
          <a:ln w="57150">
            <a:solidFill>
              <a:srgbClr val="0058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직사각형 69"/>
          <p:cNvSpPr/>
          <p:nvPr/>
        </p:nvSpPr>
        <p:spPr>
          <a:xfrm>
            <a:off x="3322363" y="16423090"/>
            <a:ext cx="2436886" cy="3440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 ※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마감 후 입사지원서 수정 불가</a:t>
            </a:r>
            <a:endParaRPr lang="en-US" altLang="ko-KR" sz="1363" dirty="0">
              <a:ln>
                <a:solidFill>
                  <a:prstClr val="black">
                    <a:alpha val="1000"/>
                  </a:prstClr>
                </a:solidFill>
              </a:ln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239947" y="15240967"/>
            <a:ext cx="5944317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 ※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해외 여행에 결격사유가 없는자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, 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남성의 경우 병역필 또는 면제자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239946" y="14921559"/>
            <a:ext cx="4515980" cy="3440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 ※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학력 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/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어학 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: `23.8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月 이전 졸업자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 /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접수마감일 기준 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년 內</a:t>
            </a:r>
            <a:endParaRPr lang="en-US" altLang="ko-KR" sz="1363" dirty="0">
              <a:ln>
                <a:solidFill>
                  <a:prstClr val="black">
                    <a:alpha val="1000"/>
                  </a:prstClr>
                </a:solidFill>
              </a:ln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1071461" y="17262126"/>
            <a:ext cx="4969255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 ※ COVID-19 </a:t>
            </a:r>
            <a:r>
              <a:rPr lang="ko-KR" altLang="en-US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및 회사내부 사정에 따라 일정이 변경될 수 있습니다</a:t>
            </a:r>
            <a:r>
              <a:rPr lang="en-US" altLang="ko-KR" sz="1363">
                <a:ln>
                  <a:solidFill>
                    <a:prstClr val="black">
                      <a:alpha val="1000"/>
                    </a:prstClr>
                  </a:solidFill>
                </a:ln>
                <a:latin typeface="나눔바른고딕" pitchFamily="50" charset="-127"/>
                <a:ea typeface="나눔바른고딕" pitchFamily="50" charset="-127"/>
              </a:rPr>
              <a:t>.</a:t>
            </a:r>
            <a:endParaRPr lang="ko-KR" altLang="en-US" sz="1363">
              <a:ln>
                <a:solidFill>
                  <a:prstClr val="black">
                    <a:alpha val="1000"/>
                  </a:prstClr>
                </a:solidFill>
              </a:ln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83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5000" smtClean="0"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efault Theme" id="{1C406C30-685F-4132-9A26-55964B5B5B01}" vid="{E518DA7B-1320-4EFF-98A5-E9BC59A8066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2206</TotalTime>
  <Words>313</Words>
  <Application>Microsoft Office PowerPoint</Application>
  <PresentationFormat>사용자 지정</PresentationFormat>
  <Paragraphs>55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나눔바른고딕</vt:lpstr>
      <vt:lpstr>맑은 고딕</vt:lpstr>
      <vt:lpstr>Arial</vt:lpstr>
      <vt:lpstr>Bahnschrift SemiBold</vt:lpstr>
      <vt:lpstr>Calibri</vt:lpstr>
      <vt:lpstr>Calibri Light</vt:lpstr>
      <vt:lpstr>Wingdings</vt:lpstr>
      <vt:lpstr>Default Theme</vt:lpstr>
      <vt:lpstr>PowerPoint 프레젠테이션</vt:lpstr>
    </vt:vector>
  </TitlesOfParts>
  <Company>POSCO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SNNC</dc:creator>
  <cp:lastModifiedBy>SNNC</cp:lastModifiedBy>
  <cp:revision>72</cp:revision>
  <dcterms:created xsi:type="dcterms:W3CDTF">2022-07-25T08:02:31Z</dcterms:created>
  <dcterms:modified xsi:type="dcterms:W3CDTF">2023-05-25T07:16:45Z</dcterms:modified>
</cp:coreProperties>
</file>