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7" y="5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BBFA55-BB0E-9E05-4EC2-3868F79A1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D79C93-22B7-5127-AF9B-4CCE7B2AA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7E53C7-7040-BE4F-D09B-25367DAC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EB3193-DCEB-2C24-1742-406B56EE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9F4F27-80D2-3EF2-EFD7-A158B172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37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27AE1C-B1C6-5082-F2A1-62C8D1B79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D7191C-EC0E-A3DF-FC48-FD851FBDF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2B31DB-9702-CFEF-343C-889406697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6F6E3BE-5358-823B-CB01-7D76EA60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1D94EF-33C2-957E-2BAA-8A258617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41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BEA5E17-5996-C0E0-DC92-B3FA0E4437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458171A-14B4-CC25-6DDF-D4CB7619C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DAEDED-ADF3-B5FD-0E4E-5ACAE228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5D37A0-714F-1E56-8802-41FBF2EF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38394E-4F2A-A34F-DA49-2E1D85016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75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A1D9A9-4E8E-1934-727D-24D1F7E0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1D8EC6-85AE-FD35-3183-8B6C204E0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14E9A5-471A-ED05-5C08-3EB59269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37826A-52C0-93FA-5559-32E9C05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F48D3E-97AB-08B2-E079-62EF3C14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692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0E2DF3-CE1A-8186-D2F6-1C2E0CA1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09A337C-6D31-C5B6-78A7-33748F271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671F85-A5D3-A231-32D3-C6B8C6767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B24E35-A358-0D12-FD77-F27CE311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F2C3D7-52CB-71BB-684C-8EC72F370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5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C54C6C-4E7F-A15E-4E65-5DCF4839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F3C62E-5175-BFFC-932F-B63C02CEC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090DCF3-203C-1157-A77D-D8DF1F17D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96A1A3-3FDF-4AA3-053A-920332920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44820BC-00F4-4A86-D02D-1C3BC557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7D2E10-5687-5D4B-F281-36931A21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338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C5B870-66B6-0FBD-A32F-E7800279F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A58A54-3738-5D24-8017-2A666BE3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1253F6-CECA-7BEA-8EFF-421CA2317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73A5BB5-5A66-3436-9777-65D79A496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DC724D7-20B9-FF50-D747-9C6DA1944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590E529-6A05-6E3F-9F4A-3E8D556B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18FFD03-218A-1DB0-CA43-71EEE23EF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1AE80F4-C0EA-F0C5-2178-CDC24B48E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937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3A1252-EA40-6C03-66A1-9D9CABBC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FD5E2F9-9B3D-65FD-00EB-BF73517EF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BECE129-9A9B-7555-A8BF-F34D5800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57DD576-EBB6-A105-B1BF-67AEE6A33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4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F7EA1E3-018A-1081-24CB-DCC7A28EE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34AA914-B01D-8CCA-B3C4-47E83496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E9BD65D-AC3B-1076-2B82-11F14223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09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05ACCC-96B0-5031-7F9A-D623037C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5FB044-534E-BA81-2959-BD49F3F7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175398A-F88C-2952-0D45-E68C0CB89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BC4C4F3-C5C3-7962-D725-8B058BD94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06CDA79-70ED-8BFC-659C-183D525D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E39CAF1-8A85-AAC0-A87D-72847115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99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5645C2-2D21-7CF9-6773-C81C3D398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266A916-E4B7-48FD-7233-972C1496C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FF6041-1FF1-0772-292D-1062E8395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03EEAF-11B2-9932-3E70-BEB6E6B2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A20A85-9BDC-DC92-584C-EA7953D8C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857A4F3-32C6-EB8E-1440-A551BB35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621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3F7EDCE-24DF-E223-1423-B2BF408D3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3C03582-E0C7-A61B-A919-69DBAC812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9FA04F-5D84-4106-C02C-3A04CC109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9B16A-E5B2-4E96-9B93-AFD9A9ED6520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7DF5F5-80B6-56F4-A9DE-933EDFA5D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34B677-D9C7-2170-EF1C-025889551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386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001817"/>
              </p:ext>
            </p:extLst>
          </p:nvPr>
        </p:nvGraphicFramePr>
        <p:xfrm>
          <a:off x="346364" y="346364"/>
          <a:ext cx="11443852" cy="5929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485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2196294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2443997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693567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1155944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660541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675187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1023837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순번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단과대학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학과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이름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성별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지원기업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합격여부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소프트웨어경영대학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허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2021120**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문예창작학과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배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2018111**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 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선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2020142**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시각정보디자인전공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2018118**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교정보호전공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유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혜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경찰행정학과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윤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2017116**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문헌정보학과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㈜박영사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문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㈜한국심리과학센터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러시아어문전공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㈜한국심리과학센터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서양화ㆍ미술경영학과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송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입체조형학과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2020133**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서양화ㆍ미술경영학과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임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국어국문학과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영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  <a:tr h="3953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 dirty="0">
                          <a:effectLst/>
                        </a:rPr>
                        <a:t>합격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49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37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73A11D43-F025-5A82-27A4-DE89B1339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582945"/>
              </p:ext>
            </p:extLst>
          </p:nvPr>
        </p:nvGraphicFramePr>
        <p:xfrm>
          <a:off x="290945" y="318655"/>
          <a:ext cx="11596255" cy="624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403">
                  <a:extLst>
                    <a:ext uri="{9D8B030D-6E8A-4147-A177-3AD203B41FA5}">
                      <a16:colId xmlns:a16="http://schemas.microsoft.com/office/drawing/2014/main" val="3214171298"/>
                    </a:ext>
                  </a:extLst>
                </a:gridCol>
                <a:gridCol w="2225543">
                  <a:extLst>
                    <a:ext uri="{9D8B030D-6E8A-4147-A177-3AD203B41FA5}">
                      <a16:colId xmlns:a16="http://schemas.microsoft.com/office/drawing/2014/main" val="3435591392"/>
                    </a:ext>
                  </a:extLst>
                </a:gridCol>
                <a:gridCol w="2476545">
                  <a:extLst>
                    <a:ext uri="{9D8B030D-6E8A-4147-A177-3AD203B41FA5}">
                      <a16:colId xmlns:a16="http://schemas.microsoft.com/office/drawing/2014/main" val="114459767"/>
                    </a:ext>
                  </a:extLst>
                </a:gridCol>
                <a:gridCol w="702804">
                  <a:extLst>
                    <a:ext uri="{9D8B030D-6E8A-4147-A177-3AD203B41FA5}">
                      <a16:colId xmlns:a16="http://schemas.microsoft.com/office/drawing/2014/main" val="1086483460"/>
                    </a:ext>
                  </a:extLst>
                </a:gridCol>
                <a:gridCol w="1171339">
                  <a:extLst>
                    <a:ext uri="{9D8B030D-6E8A-4147-A177-3AD203B41FA5}">
                      <a16:colId xmlns:a16="http://schemas.microsoft.com/office/drawing/2014/main" val="1766950692"/>
                    </a:ext>
                  </a:extLst>
                </a:gridCol>
                <a:gridCol w="669336">
                  <a:extLst>
                    <a:ext uri="{9D8B030D-6E8A-4147-A177-3AD203B41FA5}">
                      <a16:colId xmlns:a16="http://schemas.microsoft.com/office/drawing/2014/main" val="1760928730"/>
                    </a:ext>
                  </a:extLst>
                </a:gridCol>
                <a:gridCol w="2710813">
                  <a:extLst>
                    <a:ext uri="{9D8B030D-6E8A-4147-A177-3AD203B41FA5}">
                      <a16:colId xmlns:a16="http://schemas.microsoft.com/office/drawing/2014/main" val="1399200009"/>
                    </a:ext>
                  </a:extLst>
                </a:gridCol>
                <a:gridCol w="1037472">
                  <a:extLst>
                    <a:ext uri="{9D8B030D-6E8A-4147-A177-3AD203B41FA5}">
                      <a16:colId xmlns:a16="http://schemas.microsoft.com/office/drawing/2014/main" val="93384585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순번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단과대학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학과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이름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성별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지원기업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합격여부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41274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일어일문전공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신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9686635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지식재산학과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규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03227446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서양화ㆍ미술경영학과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2020133**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재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안양문화예술재단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2304990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시각정보디자인전공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서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019222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19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시각정보디자인전공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장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81776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산업디자인전공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편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정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1818981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무역학과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2017125**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8897664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프랑스어문전공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신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혁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409260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78138125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독어독문전공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경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㈜올레디올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6114480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사학과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2018129**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㈜원용산업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5538049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중어중문학과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㈜원용산업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5595411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기계시스템공학과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신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67869904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기계시스템공학과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태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2017154**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 dirty="0">
                          <a:effectLst/>
                        </a:rPr>
                        <a:t>합격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27617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91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07BE9C41-9684-4A0E-C31C-33B5CD21C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517337"/>
              </p:ext>
            </p:extLst>
          </p:nvPr>
        </p:nvGraphicFramePr>
        <p:xfrm>
          <a:off x="166254" y="277091"/>
          <a:ext cx="11720945" cy="6317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881">
                  <a:extLst>
                    <a:ext uri="{9D8B030D-6E8A-4147-A177-3AD203B41FA5}">
                      <a16:colId xmlns:a16="http://schemas.microsoft.com/office/drawing/2014/main" val="719923506"/>
                    </a:ext>
                  </a:extLst>
                </a:gridCol>
                <a:gridCol w="2249475">
                  <a:extLst>
                    <a:ext uri="{9D8B030D-6E8A-4147-A177-3AD203B41FA5}">
                      <a16:colId xmlns:a16="http://schemas.microsoft.com/office/drawing/2014/main" val="2049647215"/>
                    </a:ext>
                  </a:extLst>
                </a:gridCol>
                <a:gridCol w="2503174">
                  <a:extLst>
                    <a:ext uri="{9D8B030D-6E8A-4147-A177-3AD203B41FA5}">
                      <a16:colId xmlns:a16="http://schemas.microsoft.com/office/drawing/2014/main" val="358074080"/>
                    </a:ext>
                  </a:extLst>
                </a:gridCol>
                <a:gridCol w="710360">
                  <a:extLst>
                    <a:ext uri="{9D8B030D-6E8A-4147-A177-3AD203B41FA5}">
                      <a16:colId xmlns:a16="http://schemas.microsoft.com/office/drawing/2014/main" val="2381037874"/>
                    </a:ext>
                  </a:extLst>
                </a:gridCol>
                <a:gridCol w="1183934">
                  <a:extLst>
                    <a:ext uri="{9D8B030D-6E8A-4147-A177-3AD203B41FA5}">
                      <a16:colId xmlns:a16="http://schemas.microsoft.com/office/drawing/2014/main" val="460261074"/>
                    </a:ext>
                  </a:extLst>
                </a:gridCol>
                <a:gridCol w="676533">
                  <a:extLst>
                    <a:ext uri="{9D8B030D-6E8A-4147-A177-3AD203B41FA5}">
                      <a16:colId xmlns:a16="http://schemas.microsoft.com/office/drawing/2014/main" val="1116509675"/>
                    </a:ext>
                  </a:extLst>
                </a:gridCol>
                <a:gridCol w="2739961">
                  <a:extLst>
                    <a:ext uri="{9D8B030D-6E8A-4147-A177-3AD203B41FA5}">
                      <a16:colId xmlns:a16="http://schemas.microsoft.com/office/drawing/2014/main" val="867918158"/>
                    </a:ext>
                  </a:extLst>
                </a:gridCol>
                <a:gridCol w="1048627">
                  <a:extLst>
                    <a:ext uri="{9D8B030D-6E8A-4147-A177-3AD203B41FA5}">
                      <a16:colId xmlns:a16="http://schemas.microsoft.com/office/drawing/2014/main" val="2504527279"/>
                    </a:ext>
                  </a:extLst>
                </a:gridCol>
              </a:tblGrid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순번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단과대학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학과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이름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성별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지원기업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합격여부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11800182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기계시스템공학과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3641083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기계시스템공학과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호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2017154**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4562026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전자공학과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조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5067850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전자공학과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환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80486021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산업경영공학과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93164076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소프트웨어경영대학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산업경영공학과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 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6815390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산업경영공학과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오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영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2017146**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엠넥스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933285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국제관계학과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임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하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2019129**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수원시립미술관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7021521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서양화ㆍ미술경영학과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손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수원시립미술관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20114072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서양화ㆍ미술경영학과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최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2020133**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수원시립미술관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96194791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39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미술경영전공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경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2021105**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뮤지엄그라운드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3575782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산업경영공학과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팅크웨어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6463739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화학공학과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수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2019127**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859167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화학과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민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2017134**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 dirty="0">
                          <a:effectLst/>
                        </a:rPr>
                        <a:t>합격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6693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01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424CFCC-BABC-FA1D-E267-0434F7B40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65171"/>
              </p:ext>
            </p:extLst>
          </p:nvPr>
        </p:nvGraphicFramePr>
        <p:xfrm>
          <a:off x="166255" y="360218"/>
          <a:ext cx="11804072" cy="6289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3199">
                  <a:extLst>
                    <a:ext uri="{9D8B030D-6E8A-4147-A177-3AD203B41FA5}">
                      <a16:colId xmlns:a16="http://schemas.microsoft.com/office/drawing/2014/main" val="3486945959"/>
                    </a:ext>
                  </a:extLst>
                </a:gridCol>
                <a:gridCol w="2265428">
                  <a:extLst>
                    <a:ext uri="{9D8B030D-6E8A-4147-A177-3AD203B41FA5}">
                      <a16:colId xmlns:a16="http://schemas.microsoft.com/office/drawing/2014/main" val="770756818"/>
                    </a:ext>
                  </a:extLst>
                </a:gridCol>
                <a:gridCol w="2520927">
                  <a:extLst>
                    <a:ext uri="{9D8B030D-6E8A-4147-A177-3AD203B41FA5}">
                      <a16:colId xmlns:a16="http://schemas.microsoft.com/office/drawing/2014/main" val="3772172836"/>
                    </a:ext>
                  </a:extLst>
                </a:gridCol>
                <a:gridCol w="715398">
                  <a:extLst>
                    <a:ext uri="{9D8B030D-6E8A-4147-A177-3AD203B41FA5}">
                      <a16:colId xmlns:a16="http://schemas.microsoft.com/office/drawing/2014/main" val="852340828"/>
                    </a:ext>
                  </a:extLst>
                </a:gridCol>
                <a:gridCol w="1192330">
                  <a:extLst>
                    <a:ext uri="{9D8B030D-6E8A-4147-A177-3AD203B41FA5}">
                      <a16:colId xmlns:a16="http://schemas.microsoft.com/office/drawing/2014/main" val="2923667272"/>
                    </a:ext>
                  </a:extLst>
                </a:gridCol>
                <a:gridCol w="681332">
                  <a:extLst>
                    <a:ext uri="{9D8B030D-6E8A-4147-A177-3AD203B41FA5}">
                      <a16:colId xmlns:a16="http://schemas.microsoft.com/office/drawing/2014/main" val="917796384"/>
                    </a:ext>
                  </a:extLst>
                </a:gridCol>
                <a:gridCol w="2759394">
                  <a:extLst>
                    <a:ext uri="{9D8B030D-6E8A-4147-A177-3AD203B41FA5}">
                      <a16:colId xmlns:a16="http://schemas.microsoft.com/office/drawing/2014/main" val="3801085031"/>
                    </a:ext>
                  </a:extLst>
                </a:gridCol>
                <a:gridCol w="1056064">
                  <a:extLst>
                    <a:ext uri="{9D8B030D-6E8A-4147-A177-3AD203B41FA5}">
                      <a16:colId xmlns:a16="http://schemas.microsoft.com/office/drawing/2014/main" val="1523834504"/>
                    </a:ext>
                  </a:extLst>
                </a:gridCol>
              </a:tblGrid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순번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단과대학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학과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이름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성별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지원기업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합격여부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5122356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식품생물공학전공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백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화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2021122**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6043647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화학과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송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영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2019119**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4959218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식품생물공학전공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신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8191020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화학공학과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양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형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2020150**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6744653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화학공학과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2019127**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3350308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식품생물공학전공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2017136**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69794854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49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화학공학과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황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영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2020161**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85385990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환경에너지공학과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성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2019127**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한국인터텍테스팅서비스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3737996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응용통계전공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클레버러스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2500808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응용통계전공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건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2018117**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클레버러스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15661264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영어영문학과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2018118**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클레버러스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51683417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회계세무전공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2019117**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㈜더와이즈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39292327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무역학과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2017127**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렛유인에듀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57213483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사회과학대학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법학전공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정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2021109**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렛유인에듀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 dirty="0">
                          <a:effectLst/>
                        </a:rPr>
                        <a:t>합격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37455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6B085025-2177-1336-9449-0559F8A89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909154"/>
              </p:ext>
            </p:extLst>
          </p:nvPr>
        </p:nvGraphicFramePr>
        <p:xfrm>
          <a:off x="193964" y="318655"/>
          <a:ext cx="11831781" cy="6303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638">
                  <a:extLst>
                    <a:ext uri="{9D8B030D-6E8A-4147-A177-3AD203B41FA5}">
                      <a16:colId xmlns:a16="http://schemas.microsoft.com/office/drawing/2014/main" val="2559888544"/>
                    </a:ext>
                  </a:extLst>
                </a:gridCol>
                <a:gridCol w="2270746">
                  <a:extLst>
                    <a:ext uri="{9D8B030D-6E8A-4147-A177-3AD203B41FA5}">
                      <a16:colId xmlns:a16="http://schemas.microsoft.com/office/drawing/2014/main" val="1617534562"/>
                    </a:ext>
                  </a:extLst>
                </a:gridCol>
                <a:gridCol w="2526845">
                  <a:extLst>
                    <a:ext uri="{9D8B030D-6E8A-4147-A177-3AD203B41FA5}">
                      <a16:colId xmlns:a16="http://schemas.microsoft.com/office/drawing/2014/main" val="3178637306"/>
                    </a:ext>
                  </a:extLst>
                </a:gridCol>
                <a:gridCol w="717077">
                  <a:extLst>
                    <a:ext uri="{9D8B030D-6E8A-4147-A177-3AD203B41FA5}">
                      <a16:colId xmlns:a16="http://schemas.microsoft.com/office/drawing/2014/main" val="786413562"/>
                    </a:ext>
                  </a:extLst>
                </a:gridCol>
                <a:gridCol w="1195129">
                  <a:extLst>
                    <a:ext uri="{9D8B030D-6E8A-4147-A177-3AD203B41FA5}">
                      <a16:colId xmlns:a16="http://schemas.microsoft.com/office/drawing/2014/main" val="3745908198"/>
                    </a:ext>
                  </a:extLst>
                </a:gridCol>
                <a:gridCol w="682931">
                  <a:extLst>
                    <a:ext uri="{9D8B030D-6E8A-4147-A177-3AD203B41FA5}">
                      <a16:colId xmlns:a16="http://schemas.microsoft.com/office/drawing/2014/main" val="2416068157"/>
                    </a:ext>
                  </a:extLst>
                </a:gridCol>
                <a:gridCol w="2765872">
                  <a:extLst>
                    <a:ext uri="{9D8B030D-6E8A-4147-A177-3AD203B41FA5}">
                      <a16:colId xmlns:a16="http://schemas.microsoft.com/office/drawing/2014/main" val="105527046"/>
                    </a:ext>
                  </a:extLst>
                </a:gridCol>
                <a:gridCol w="1058543">
                  <a:extLst>
                    <a:ext uri="{9D8B030D-6E8A-4147-A177-3AD203B41FA5}">
                      <a16:colId xmlns:a16="http://schemas.microsoft.com/office/drawing/2014/main" val="750959168"/>
                    </a:ext>
                  </a:extLst>
                </a:gridCol>
              </a:tblGrid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순번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단과대학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학과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이름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성별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지원기업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합격여부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470503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권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2020142**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렛유인에듀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7416305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국제산업정보학과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늘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2020159**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렛유인에듀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72332295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59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프랑스어문전공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장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㈜라이프오아시스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75038227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소프트웨어경영대학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테이스트샵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7447321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국어국문학과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인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테이스트샵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30300204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영어영문학과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오픈놀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7761581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서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오픈놀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0297337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중어중문전공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2021103**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오픈놀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72080434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예술체육대학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시각정보디자인전공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장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찬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오픈놀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82840340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관광문화대학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미디어영상학과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솔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2019403**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콘텐츠하다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48351834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전자공학과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2020153**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마이크로인피니티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9841159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컴퓨터공학부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고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인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2018100**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모바일앱협동조합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2950185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69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컴퓨터공학부</a:t>
                      </a:r>
                      <a:endParaRPr lang="ko-KR" altLang="en-US" sz="13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석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모바일앱협동조합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15862252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컴퓨터공학부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화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2018105**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모바일앱협동조합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 dirty="0">
                          <a:effectLst/>
                        </a:rPr>
                        <a:t>합격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9386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13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5AC37DDA-6011-CF2F-4C73-B344211E6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503315"/>
              </p:ext>
            </p:extLst>
          </p:nvPr>
        </p:nvGraphicFramePr>
        <p:xfrm>
          <a:off x="152399" y="138545"/>
          <a:ext cx="11873344" cy="655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6797">
                  <a:extLst>
                    <a:ext uri="{9D8B030D-6E8A-4147-A177-3AD203B41FA5}">
                      <a16:colId xmlns:a16="http://schemas.microsoft.com/office/drawing/2014/main" val="2682275172"/>
                    </a:ext>
                  </a:extLst>
                </a:gridCol>
                <a:gridCol w="2278723">
                  <a:extLst>
                    <a:ext uri="{9D8B030D-6E8A-4147-A177-3AD203B41FA5}">
                      <a16:colId xmlns:a16="http://schemas.microsoft.com/office/drawing/2014/main" val="785639832"/>
                    </a:ext>
                  </a:extLst>
                </a:gridCol>
                <a:gridCol w="2535721">
                  <a:extLst>
                    <a:ext uri="{9D8B030D-6E8A-4147-A177-3AD203B41FA5}">
                      <a16:colId xmlns:a16="http://schemas.microsoft.com/office/drawing/2014/main" val="478924077"/>
                    </a:ext>
                  </a:extLst>
                </a:gridCol>
                <a:gridCol w="719596">
                  <a:extLst>
                    <a:ext uri="{9D8B030D-6E8A-4147-A177-3AD203B41FA5}">
                      <a16:colId xmlns:a16="http://schemas.microsoft.com/office/drawing/2014/main" val="265538032"/>
                    </a:ext>
                  </a:extLst>
                </a:gridCol>
                <a:gridCol w="1199328">
                  <a:extLst>
                    <a:ext uri="{9D8B030D-6E8A-4147-A177-3AD203B41FA5}">
                      <a16:colId xmlns:a16="http://schemas.microsoft.com/office/drawing/2014/main" val="554122221"/>
                    </a:ext>
                  </a:extLst>
                </a:gridCol>
                <a:gridCol w="685330">
                  <a:extLst>
                    <a:ext uri="{9D8B030D-6E8A-4147-A177-3AD203B41FA5}">
                      <a16:colId xmlns:a16="http://schemas.microsoft.com/office/drawing/2014/main" val="1099704675"/>
                    </a:ext>
                  </a:extLst>
                </a:gridCol>
                <a:gridCol w="2775587">
                  <a:extLst>
                    <a:ext uri="{9D8B030D-6E8A-4147-A177-3AD203B41FA5}">
                      <a16:colId xmlns:a16="http://schemas.microsoft.com/office/drawing/2014/main" val="2924043456"/>
                    </a:ext>
                  </a:extLst>
                </a:gridCol>
                <a:gridCol w="1062262">
                  <a:extLst>
                    <a:ext uri="{9D8B030D-6E8A-4147-A177-3AD203B41FA5}">
                      <a16:colId xmlns:a16="http://schemas.microsoft.com/office/drawing/2014/main" val="2947847440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순번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단과대학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학과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이름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학번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성별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지원기업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합격여부</a:t>
                      </a:r>
                      <a:endParaRPr lang="ko-KR" altLang="en-US" sz="13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64659369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융합과학대학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컴퓨터공학부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2017139**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모바일앱협동조합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8796308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신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매스씨앤지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228711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2017124**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매스씨앤지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716576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프랑스어문전공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이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2020132**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(</a:t>
                      </a:r>
                      <a:r>
                        <a:rPr lang="ko-KR" altLang="en-US" sz="1300" u="none" strike="noStrike">
                          <a:effectLst/>
                        </a:rPr>
                        <a:t>주</a:t>
                      </a:r>
                      <a:r>
                        <a:rPr lang="en-US" altLang="ko-KR" sz="1300" u="none" strike="noStrike">
                          <a:effectLst/>
                        </a:rPr>
                        <a:t>)</a:t>
                      </a:r>
                      <a:r>
                        <a:rPr lang="ko-KR" altLang="en-US" sz="1300" u="none" strike="noStrike">
                          <a:effectLst/>
                        </a:rPr>
                        <a:t>매스씨앤지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323214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회계세무전공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안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윤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2017134**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동영관광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7309765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76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창의공과대학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전자공학과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최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호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주식회사 두아트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26576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77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경제전공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2019111**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㈜씨이오스위트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249956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78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경영학과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최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2018126**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키두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0484735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79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프랑스어문전공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윤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2017104**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캐럿솔루션즈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855568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80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경제전공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손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형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2019112**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캐럿솔루션즈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83762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81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중어중문학과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권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영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2019101**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캐럿글로벌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456859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82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중어중문학과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김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비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2019101**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캐럿글로벌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4089959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83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일어일문전공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임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선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2020132**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캐럿글로벌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1383731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84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지식정보서비스대학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무역학과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조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지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2018124**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여자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캐럿글로벌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합격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89721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85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인문대학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중어중문학과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u="none" strike="noStrike">
                          <a:effectLst/>
                        </a:rPr>
                        <a:t>연</a:t>
                      </a:r>
                      <a:r>
                        <a:rPr lang="en-US" altLang="ko-KR" sz="1300" u="none" strike="noStrike">
                          <a:effectLst/>
                        </a:rPr>
                        <a:t>0</a:t>
                      </a:r>
                      <a:r>
                        <a:rPr lang="ko-KR" altLang="en-US" sz="1300" u="none" strike="noStrike">
                          <a:effectLst/>
                        </a:rPr>
                        <a:t>엘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u="none" strike="noStrike">
                          <a:effectLst/>
                        </a:rPr>
                        <a:t>2018115**</a:t>
                      </a:r>
                      <a:endParaRPr lang="en-US" altLang="ko-KR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남자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>
                          <a:effectLst/>
                        </a:rPr>
                        <a:t>캐럿글로벌</a:t>
                      </a:r>
                      <a:endParaRPr lang="ko-KR" altLang="en-US" sz="13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u="none" strike="noStrike" dirty="0">
                          <a:effectLst/>
                        </a:rPr>
                        <a:t>합격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3642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14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Office PowerPoint</Application>
  <PresentationFormat>와이드스크린</PresentationFormat>
  <Paragraphs>728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jeh0646@naver.com</dc:creator>
  <cp:lastModifiedBy>jeh0646@naver.com</cp:lastModifiedBy>
  <cp:revision>1</cp:revision>
  <dcterms:created xsi:type="dcterms:W3CDTF">2023-06-09T10:54:36Z</dcterms:created>
  <dcterms:modified xsi:type="dcterms:W3CDTF">2023-06-09T10:55:20Z</dcterms:modified>
</cp:coreProperties>
</file>