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0" r:id="rId6"/>
    <p:sldId id="286" r:id="rId7"/>
    <p:sldId id="287" r:id="rId8"/>
    <p:sldId id="266" r:id="rId9"/>
    <p:sldId id="288" r:id="rId10"/>
    <p:sldId id="289" r:id="rId11"/>
    <p:sldId id="268" r:id="rId12"/>
    <p:sldId id="270" r:id="rId13"/>
    <p:sldId id="263" r:id="rId1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6F1C172-8953-4DA8-8685-8F772E60A001}">
          <p14:sldIdLst>
            <p14:sldId id="256"/>
            <p14:sldId id="257"/>
            <p14:sldId id="258"/>
            <p14:sldId id="261"/>
            <p14:sldId id="260"/>
            <p14:sldId id="286"/>
            <p14:sldId id="287"/>
            <p14:sldId id="266"/>
            <p14:sldId id="288"/>
            <p14:sldId id="289"/>
            <p14:sldId id="268"/>
            <p14:sldId id="270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3BA6-2AB1-418F-B2D0-2D844A09AF4E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A25E-C4F3-4C1B-9A2E-8C2999C1F6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83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A25E-C4F3-4C1B-9A2E-8C2999C1F63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70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A25E-C4F3-4C1B-9A2E-8C2999C1F63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55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A25E-C4F3-4C1B-9A2E-8C2999C1F63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06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4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81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44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6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04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84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04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97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8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55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5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86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3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60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70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B580-5ED3-4800-967E-FCB406CD89B6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72EE6A-826D-4AD3-A82B-6B2717AF3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8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bong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8400" y="2492870"/>
            <a:ext cx="270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/>
              <a:t>SEBONG </a:t>
            </a:r>
            <a:r>
              <a:rPr lang="en-US" altLang="ko-KR" sz="2400" dirty="0" smtClean="0"/>
              <a:t>CO., LTD.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56050" y="2954535"/>
            <a:ext cx="4826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err="1" smtClean="0"/>
              <a:t>세봉</a:t>
            </a:r>
            <a:r>
              <a:rPr lang="ko-KR" altLang="en-US" sz="5400" b="1" dirty="0" smtClean="0"/>
              <a:t> 회사소개 </a:t>
            </a:r>
            <a:endParaRPr lang="ko-KR" altLang="en-US" sz="5400" dirty="0">
              <a:solidFill>
                <a:srgbClr val="0070C0"/>
              </a:solidFill>
              <a:latin typeface="Noto Sans CJK SC Bold" pitchFamily="34" charset="-127"/>
              <a:ea typeface="Noto Sans CJK SC Bold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81" y="4797190"/>
            <a:ext cx="3873446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926DE-9A14-443A-8209-E35CDC9C2959}"/>
              </a:ext>
            </a:extLst>
          </p:cNvPr>
          <p:cNvSpPr txBox="1"/>
          <p:nvPr/>
        </p:nvSpPr>
        <p:spPr>
          <a:xfrm>
            <a:off x="892716" y="255413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Ⅵ.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사업영역</a:t>
            </a:r>
          </a:p>
        </p:txBody>
      </p:sp>
      <p:graphicFrame>
        <p:nvGraphicFramePr>
          <p:cNvPr id="4" name="내용 개체 틀 9">
            <a:extLst>
              <a:ext uri="{FF2B5EF4-FFF2-40B4-BE49-F238E27FC236}">
                <a16:creationId xmlns="" xmlns:a16="http://schemas.microsoft.com/office/drawing/2014/main" id="{012BF255-6FBA-4720-B951-AB89390D1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047887"/>
              </p:ext>
            </p:extLst>
          </p:nvPr>
        </p:nvGraphicFramePr>
        <p:xfrm>
          <a:off x="191180" y="1052670"/>
          <a:ext cx="11809639" cy="56887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2182">
                  <a:extLst>
                    <a:ext uri="{9D8B030D-6E8A-4147-A177-3AD203B41FA5}">
                      <a16:colId xmlns="" xmlns:a16="http://schemas.microsoft.com/office/drawing/2014/main" val="1618245696"/>
                    </a:ext>
                  </a:extLst>
                </a:gridCol>
                <a:gridCol w="5262663">
                  <a:extLst>
                    <a:ext uri="{9D8B030D-6E8A-4147-A177-3AD203B41FA5}">
                      <a16:colId xmlns="" xmlns:a16="http://schemas.microsoft.com/office/drawing/2014/main" val="2168973661"/>
                    </a:ext>
                  </a:extLst>
                </a:gridCol>
                <a:gridCol w="5234794">
                  <a:extLst>
                    <a:ext uri="{9D8B030D-6E8A-4147-A177-3AD203B41FA5}">
                      <a16:colId xmlns="" xmlns:a16="http://schemas.microsoft.com/office/drawing/2014/main" val="2805036581"/>
                    </a:ext>
                  </a:extLst>
                </a:gridCol>
              </a:tblGrid>
              <a:tr h="576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MAKER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Applicator</a:t>
                      </a:r>
                      <a:endParaRPr lang="ko-KR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396773"/>
                  </a:ext>
                </a:extLst>
              </a:tr>
              <a:tr h="2592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err="1">
                          <a:solidFill>
                            <a:srgbClr val="0070C0"/>
                          </a:solidFill>
                        </a:rPr>
                        <a:t>Kss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0393449"/>
                  </a:ext>
                </a:extLst>
              </a:tr>
              <a:tr h="2520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rgbClr val="0070C0"/>
                          </a:solidFill>
                        </a:rPr>
                        <a:t>Toyo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7715839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27780883-02A2-4B8B-9E4D-703049EA5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0" y="1628751"/>
            <a:ext cx="5124607" cy="2520349"/>
          </a:xfrm>
          <a:prstGeom prst="rect">
            <a:avLst/>
          </a:prstGeom>
        </p:spPr>
      </p:pic>
      <p:graphicFrame>
        <p:nvGraphicFramePr>
          <p:cNvPr id="16" name="개체 15">
            <a:extLst>
              <a:ext uri="{FF2B5EF4-FFF2-40B4-BE49-F238E27FC236}">
                <a16:creationId xmlns="" xmlns:a16="http://schemas.microsoft.com/office/drawing/2014/main" id="{28590A04-122C-4DA1-823E-8D0121E77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37438"/>
              </p:ext>
            </p:extLst>
          </p:nvPr>
        </p:nvGraphicFramePr>
        <p:xfrm>
          <a:off x="6816100" y="1686478"/>
          <a:ext cx="5150179" cy="252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6348960" imgH="3212640" progId="">
                  <p:embed/>
                </p:oleObj>
              </mc:Choice>
              <mc:Fallback>
                <p:oleObj r:id="rId6" imgW="6348960" imgH="321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6100" y="1686478"/>
                        <a:ext cx="5150179" cy="2520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3DCAD75F-7D9F-4F8D-B383-8969F01020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422" y="4715364"/>
            <a:ext cx="3762726" cy="179060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B1D90328-52E3-4AFB-967A-20308A620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39" y="4239064"/>
            <a:ext cx="4305300" cy="25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926DE-9A14-443A-8209-E35CDC9C2959}"/>
              </a:ext>
            </a:extLst>
          </p:cNvPr>
          <p:cNvSpPr txBox="1"/>
          <p:nvPr/>
        </p:nvSpPr>
        <p:spPr>
          <a:xfrm>
            <a:off x="911280" y="260560"/>
            <a:ext cx="316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Ⅶ.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전시회 출품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DE26EF-3D62-40F6-9CB7-39B56AB21792}"/>
              </a:ext>
            </a:extLst>
          </p:cNvPr>
          <p:cNvSpPr txBox="1"/>
          <p:nvPr/>
        </p:nvSpPr>
        <p:spPr>
          <a:xfrm>
            <a:off x="335200" y="1229812"/>
            <a:ext cx="2444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KOREA      </a:t>
            </a:r>
          </a:p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    SEOUL</a:t>
            </a:r>
            <a:endParaRPr lang="ko-KR" altLang="en-US" sz="25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EEDBC0C-54A2-4A5C-A95D-7478012A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0" y="2348850"/>
            <a:ext cx="5795385" cy="3959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4E3CD9-05F8-4BF5-A2D1-EEC329C30062}"/>
              </a:ext>
            </a:extLst>
          </p:cNvPr>
          <p:cNvSpPr txBox="1"/>
          <p:nvPr/>
        </p:nvSpPr>
        <p:spPr>
          <a:xfrm>
            <a:off x="6263600" y="1229812"/>
            <a:ext cx="2444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KOREA      </a:t>
            </a:r>
          </a:p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    BUSAN</a:t>
            </a:r>
            <a:endParaRPr lang="ko-KR" altLang="en-US" sz="25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964D4787-9947-472C-90AF-C007D4AFF2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72" y="2357138"/>
            <a:ext cx="550800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6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926DE-9A14-443A-8209-E35CDC9C2959}"/>
              </a:ext>
            </a:extLst>
          </p:cNvPr>
          <p:cNvSpPr txBox="1"/>
          <p:nvPr/>
        </p:nvSpPr>
        <p:spPr>
          <a:xfrm>
            <a:off x="911280" y="260560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Ⅶ.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전시회 출품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4FA3C3-97BC-4933-B21B-4F535BA016CE}"/>
              </a:ext>
            </a:extLst>
          </p:cNvPr>
          <p:cNvSpPr txBox="1"/>
          <p:nvPr/>
        </p:nvSpPr>
        <p:spPr>
          <a:xfrm>
            <a:off x="335200" y="1125853"/>
            <a:ext cx="2880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rPr>
              <a:t>VIETNAM</a:t>
            </a:r>
          </a:p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rPr>
              <a:t>             HANOI      </a:t>
            </a:r>
          </a:p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rPr>
              <a:t>         </a:t>
            </a:r>
            <a:endParaRPr lang="ko-KR" altLang="en-US" sz="25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맑은 고딕" panose="020B0503020000020004" pitchFamily="50" charset="-127"/>
              <a:cs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94143227-98DC-4477-8AE2-0E09FB6F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1" y="2276840"/>
            <a:ext cx="5598455" cy="3959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89A497-3020-4CC2-AB61-D893BC9FD9FE}"/>
              </a:ext>
            </a:extLst>
          </p:cNvPr>
          <p:cNvSpPr txBox="1"/>
          <p:nvPr/>
        </p:nvSpPr>
        <p:spPr>
          <a:xfrm>
            <a:off x="6219636" y="1125853"/>
            <a:ext cx="2444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rPr>
              <a:t>JAPAN      </a:t>
            </a:r>
          </a:p>
          <a:p>
            <a:r>
              <a:rPr lang="en-US" altLang="ko-KR" sz="2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rPr>
              <a:t>         OSAKA</a:t>
            </a:r>
            <a:endParaRPr lang="ko-KR" altLang="en-US" sz="25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맑은 고딕" panose="020B0503020000020004" pitchFamily="50" charset="-127"/>
              <a:cs typeface="Verdana" panose="020B060403050404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16106DC-DBEE-4BFC-BA7E-458FD41CF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434" y="2276840"/>
            <a:ext cx="5676045" cy="39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6744" y="3013501"/>
            <a:ext cx="436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rgbClr val="0070C0"/>
                </a:solidFill>
                <a:latin typeface="Noto Sans CJK SC Thin" pitchFamily="34" charset="-127"/>
                <a:ea typeface="Noto Sans CJK SC Thin" pitchFamily="34" charset="-127"/>
              </a:rPr>
              <a:t>감사합니다</a:t>
            </a:r>
            <a:r>
              <a:rPr lang="en-US" altLang="ko-KR" sz="4800" dirty="0">
                <a:solidFill>
                  <a:srgbClr val="0070C0"/>
                </a:solidFill>
                <a:latin typeface="Noto Sans CJK SC Thin" pitchFamily="34" charset="-127"/>
                <a:ea typeface="Noto Sans CJK SC Thin" pitchFamily="34" charset="-127"/>
              </a:rPr>
              <a:t>.</a:t>
            </a:r>
            <a:endParaRPr lang="ko-KR" altLang="en-US" sz="4800" dirty="0">
              <a:solidFill>
                <a:srgbClr val="0070C0"/>
              </a:solidFill>
              <a:latin typeface="Noto Sans CJK SC Thin" pitchFamily="34" charset="-127"/>
              <a:ea typeface="Noto Sans CJK SC Thin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3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930" y="1700760"/>
            <a:ext cx="4507644" cy="3802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Ⅰ. CEO </a:t>
            </a:r>
            <a:r>
              <a:rPr lang="ko-KR" altLang="en-US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인사말</a:t>
            </a:r>
            <a:endParaRPr lang="en-US" altLang="ko-KR" sz="3300" dirty="0">
              <a:solidFill>
                <a:srgbClr val="00B0F0"/>
              </a:solidFill>
              <a:latin typeface="Noto Sans CJK SC Bold" pitchFamily="34" charset="-127"/>
              <a:ea typeface="Noto Sans CJK SC Bold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Ⅱ. </a:t>
            </a:r>
            <a:r>
              <a:rPr lang="ko-KR" altLang="en-US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회사 소개</a:t>
            </a:r>
            <a:endParaRPr lang="en-US" altLang="ko-KR" sz="3300" dirty="0">
              <a:solidFill>
                <a:srgbClr val="00B0F0"/>
              </a:solidFill>
              <a:latin typeface="Noto Sans CJK SC Bold" pitchFamily="34" charset="-127"/>
              <a:ea typeface="Noto Sans CJK SC Bold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Ⅲ. </a:t>
            </a:r>
            <a:r>
              <a:rPr lang="ko-KR" altLang="en-US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회사 연혁</a:t>
            </a:r>
            <a:endParaRPr lang="en-US" altLang="ko-KR" sz="3300" dirty="0">
              <a:solidFill>
                <a:srgbClr val="00B0F0"/>
              </a:solidFill>
              <a:latin typeface="Noto Sans CJK SC Bold" pitchFamily="34" charset="-127"/>
              <a:ea typeface="Noto Sans CJK SC Bold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Ⅳ. </a:t>
            </a:r>
            <a:r>
              <a:rPr lang="ko-KR" altLang="en-US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조직 구성</a:t>
            </a:r>
            <a:endParaRPr lang="en-US" altLang="ko-KR" sz="3300" dirty="0">
              <a:solidFill>
                <a:srgbClr val="00B0F0"/>
              </a:solidFill>
              <a:latin typeface="Noto Sans CJK SC Bold" pitchFamily="34" charset="-127"/>
              <a:ea typeface="Noto Sans CJK SC Bold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Ⅴ. GLOBAL PARTNERS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260" y="260560"/>
            <a:ext cx="182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CONTENTS</a:t>
            </a:r>
            <a:endParaRPr lang="ko-KR" alt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61B8A-08B6-473E-8F20-1F0A34F9C4F9}"/>
              </a:ext>
            </a:extLst>
          </p:cNvPr>
          <p:cNvSpPr txBox="1"/>
          <p:nvPr/>
        </p:nvSpPr>
        <p:spPr>
          <a:xfrm>
            <a:off x="6954996" y="1681844"/>
            <a:ext cx="3185487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Ⅵ. </a:t>
            </a:r>
            <a:r>
              <a:rPr lang="ko-KR" altLang="en-US" sz="3300" dirty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사업영역</a:t>
            </a:r>
            <a:endParaRPr lang="en-US" altLang="ko-KR" sz="3300" dirty="0">
              <a:solidFill>
                <a:srgbClr val="00B0F0"/>
              </a:solidFill>
              <a:latin typeface="Noto Sans CJK SC Bold" pitchFamily="34" charset="-127"/>
              <a:ea typeface="Noto Sans CJK SC Bold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Ⅶ</a:t>
            </a:r>
            <a:r>
              <a:rPr lang="en-US" altLang="ko-KR" sz="3300" dirty="0" smtClean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. </a:t>
            </a:r>
            <a:r>
              <a:rPr lang="ko-KR" altLang="en-US" sz="3300" smtClean="0">
                <a:solidFill>
                  <a:srgbClr val="00B0F0"/>
                </a:solidFill>
                <a:latin typeface="Noto Sans CJK SC Bold" pitchFamily="34" charset="-127"/>
                <a:ea typeface="Noto Sans CJK SC Bold" pitchFamily="34" charset="-127"/>
              </a:rPr>
              <a:t>전시회 출품</a:t>
            </a:r>
            <a:endParaRPr lang="en-US" altLang="ko-KR" sz="3300" dirty="0">
              <a:solidFill>
                <a:srgbClr val="00B0F0"/>
              </a:solidFill>
              <a:latin typeface="Noto Sans CJK SC Bold" pitchFamily="34" charset="-127"/>
              <a:ea typeface="Noto Sans CJK SC Bold" pitchFamily="34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02497313-0F54-4FF6-BDE9-28A77D34BF1A}"/>
              </a:ext>
            </a:extLst>
          </p:cNvPr>
          <p:cNvCxnSpPr>
            <a:cxnSpLocks/>
          </p:cNvCxnSpPr>
          <p:nvPr/>
        </p:nvCxnSpPr>
        <p:spPr>
          <a:xfrm>
            <a:off x="6096000" y="1772770"/>
            <a:ext cx="0" cy="373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260" y="231614"/>
            <a:ext cx="285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Ⅰ. CEO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인사말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802FE-6890-481D-9D68-38891ABBC657}"/>
              </a:ext>
            </a:extLst>
          </p:cNvPr>
          <p:cNvSpPr txBox="1"/>
          <p:nvPr/>
        </p:nvSpPr>
        <p:spPr>
          <a:xfrm>
            <a:off x="911280" y="1235422"/>
            <a:ext cx="9290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안녕하십니까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세봉의 </a:t>
            </a:r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오승훈입니다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저희 회사는 공장자동화 분야에 필요한 핵심부품인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자동제어 기기를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수입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판매하며 고객의 신뢰를 바탕으로 꾸준히 성장 하여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올해 창립 </a:t>
            </a:r>
            <a:r>
              <a:rPr lang="en-US" altLang="ko-KR" sz="20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27</a:t>
            </a:r>
            <a:r>
              <a:rPr lang="ko-KR" altLang="en-US" sz="200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주년을 </a:t>
            </a:r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맞이 하였습니다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  <a:p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“</a:t>
            </a:r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世상에 奉사하자＂라는 창업취지를 잊지 않고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기업의 사회적 책임을 다하기 위하여 더욱 노력할 것입니다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  <a:p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회사의 가장 소중한 자산을 인적자원으로 생각하고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우수인재 양성 및 영입을 위하여 지속적으로 투자하고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가족적인 분위기 속에서 직원들과 비전을 공감하는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책임경영을 하도록 하겠습니다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  <a:p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고객에게 믿음을 주고 사랑받는 기업으로 성장하여</a:t>
            </a:r>
            <a:endParaRPr lang="en-US" altLang="ko-KR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최선을 다 할 것을 약속 드립니다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  <a:p>
            <a:r>
              <a:rPr lang="ko-KR" altLang="en-US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감사합니다</a:t>
            </a:r>
            <a:r>
              <a:rPr lang="en-US" altLang="ko-KR"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lang="ko-KR" altLang="en-US" sz="20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81864D-EC80-4C77-B23D-15F79B405C39}"/>
              </a:ext>
            </a:extLst>
          </p:cNvPr>
          <p:cNvSpPr txBox="1"/>
          <p:nvPr/>
        </p:nvSpPr>
        <p:spPr>
          <a:xfrm>
            <a:off x="5416725" y="5929015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2019</a:t>
            </a:r>
            <a:r>
              <a:rPr lang="ko-KR" altLang="en-US" b="1" smtClean="0">
                <a:latin typeface="바탕체" panose="02030609000101010101" pitchFamily="17" charset="-127"/>
                <a:ea typeface="바탕체" panose="02030609000101010101" pitchFamily="17" charset="-127"/>
              </a:rPr>
              <a:t>年 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7</a:t>
            </a:r>
            <a:r>
              <a:rPr lang="ko-KR" altLang="en-US" b="1" smtClean="0">
                <a:latin typeface="바탕체" panose="02030609000101010101" pitchFamily="17" charset="-127"/>
                <a:ea typeface="바탕체" panose="02030609000101010101" pitchFamily="17" charset="-127"/>
              </a:rPr>
              <a:t>月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r"/>
            <a:r>
              <a:rPr lang="ko-KR" altLang="en-US" b="1" smtClean="0">
                <a:latin typeface="바탕체" panose="02030609000101010101" pitchFamily="17" charset="-127"/>
                <a:ea typeface="바탕체" panose="02030609000101010101" pitchFamily="17" charset="-127"/>
              </a:rPr>
              <a:t>世奉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代表理事 吳 承 勲</a:t>
            </a:r>
          </a:p>
        </p:txBody>
      </p:sp>
    </p:spTree>
    <p:extLst>
      <p:ext uri="{BB962C8B-B14F-4D97-AF65-F5344CB8AC3E}">
        <p14:creationId xmlns:p14="http://schemas.microsoft.com/office/powerpoint/2010/main" val="38166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270" y="244695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Ⅱ.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회사소개</a:t>
            </a:r>
          </a:p>
        </p:txBody>
      </p:sp>
      <p:graphicFrame>
        <p:nvGraphicFramePr>
          <p:cNvPr id="5" name="내용 개체 틀 5">
            <a:extLst>
              <a:ext uri="{FF2B5EF4-FFF2-40B4-BE49-F238E27FC236}">
                <a16:creationId xmlns="" xmlns:a16="http://schemas.microsoft.com/office/drawing/2014/main" id="{A653280C-0AE0-42A5-AA17-34986D4DB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18641"/>
              </p:ext>
            </p:extLst>
          </p:nvPr>
        </p:nvGraphicFramePr>
        <p:xfrm>
          <a:off x="256296" y="1027134"/>
          <a:ext cx="11730067" cy="301888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2087">
                  <a:extLst>
                    <a:ext uri="{9D8B030D-6E8A-4147-A177-3AD203B41FA5}">
                      <a16:colId xmlns="" xmlns:a16="http://schemas.microsoft.com/office/drawing/2014/main" val="4240881372"/>
                    </a:ext>
                  </a:extLst>
                </a:gridCol>
                <a:gridCol w="2678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9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364">
                <a:tc rowSpan="6"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SEBONG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대표이사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오승훈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3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직원수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45</a:t>
                      </a:r>
                      <a:r>
                        <a:rPr lang="ko-KR" altLang="en-US" smtClean="0"/>
                        <a:t>명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43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사업분야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반도체</a:t>
                      </a:r>
                      <a:r>
                        <a:rPr lang="en-US" altLang="ko-KR" dirty="0"/>
                        <a:t>, FPD, </a:t>
                      </a:r>
                      <a:r>
                        <a:rPr lang="ko-KR" altLang="en-US" dirty="0"/>
                        <a:t>물류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자동차 관련 공장 자동화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70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주요제품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센서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컨트롤러</a:t>
                      </a:r>
                      <a:r>
                        <a:rPr lang="en-US" altLang="ko-KR" dirty="0"/>
                        <a:t>, Power</a:t>
                      </a:r>
                      <a:r>
                        <a:rPr lang="en-US" altLang="ko-KR" baseline="0" dirty="0"/>
                        <a:t> Supply, </a:t>
                      </a:r>
                      <a:r>
                        <a:rPr lang="ko-KR" altLang="en-US" baseline="0" dirty="0"/>
                        <a:t>바코드 스캐너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 err="1"/>
                        <a:t>볼스크류</a:t>
                      </a:r>
                      <a:r>
                        <a:rPr lang="en-US" altLang="ko-KR" baseline="0" dirty="0"/>
                        <a:t>,</a:t>
                      </a:r>
                    </a:p>
                    <a:p>
                      <a:pPr latinLnBrk="1"/>
                      <a:r>
                        <a:rPr lang="ko-KR" altLang="en-US" baseline="0" dirty="0" err="1"/>
                        <a:t>모션컨트롤러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범용 스테이지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 err="1"/>
                        <a:t>스테핑</a:t>
                      </a:r>
                      <a:r>
                        <a:rPr lang="ko-KR" altLang="en-US" baseline="0" dirty="0"/>
                        <a:t> 모터</a:t>
                      </a:r>
                      <a:r>
                        <a:rPr lang="en-US" altLang="ko-KR" baseline="0" dirty="0"/>
                        <a:t>&amp;</a:t>
                      </a:r>
                      <a:r>
                        <a:rPr lang="ko-KR" altLang="en-US" baseline="0" dirty="0"/>
                        <a:t>드라이버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베어링</a:t>
                      </a:r>
                      <a:r>
                        <a:rPr lang="en-US" altLang="ko-KR" baseline="0" dirty="0"/>
                        <a:t>, </a:t>
                      </a:r>
                    </a:p>
                    <a:p>
                      <a:pPr latinLnBrk="1"/>
                      <a:r>
                        <a:rPr lang="ko-KR" altLang="en-US" baseline="0" dirty="0"/>
                        <a:t>조명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 err="1"/>
                        <a:t>스마트링커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 err="1"/>
                        <a:t>익스팬더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ko-KR" altLang="en-US" baseline="0" dirty="0" err="1"/>
                        <a:t>롤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포토센서용 </a:t>
                      </a:r>
                      <a:r>
                        <a:rPr lang="en-US" altLang="ko-KR" baseline="0" dirty="0"/>
                        <a:t>I.C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3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사업장 주소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17084 </a:t>
                      </a:r>
                      <a:r>
                        <a:rPr lang="ko-KR" altLang="en-US" dirty="0" smtClean="0"/>
                        <a:t>경기도 용인시 </a:t>
                      </a:r>
                      <a:r>
                        <a:rPr lang="ko-KR" altLang="en-US" dirty="0" err="1" smtClean="0"/>
                        <a:t>기흥구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탑실로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40</a:t>
                      </a:r>
                      <a:r>
                        <a:rPr lang="en-US" altLang="ko-KR" baseline="0" dirty="0" smtClean="0"/>
                        <a:t> (</a:t>
                      </a:r>
                      <a:r>
                        <a:rPr lang="ko-KR" altLang="en-US" baseline="0" dirty="0" smtClean="0"/>
                        <a:t>이전예정 주소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3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연락처 및 홈페이지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Tel. </a:t>
                      </a:r>
                      <a:r>
                        <a:rPr lang="en-US" altLang="ko-KR" dirty="0" smtClean="0"/>
                        <a:t>02)579-1262 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/>
                        <a:t>Fax. </a:t>
                      </a:r>
                      <a:r>
                        <a:rPr lang="en-US" altLang="ko-KR" baseline="0" dirty="0" smtClean="0"/>
                        <a:t>02)579-1263  </a:t>
                      </a:r>
                      <a:r>
                        <a:rPr lang="en-US" altLang="ko-KR" baseline="0" dirty="0"/>
                        <a:t>Web. </a:t>
                      </a:r>
                      <a:r>
                        <a:rPr lang="en-US" altLang="ko-KR" dirty="0">
                          <a:hlinkClick r:id="rId3"/>
                        </a:rPr>
                        <a:t>www.osebong.com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내용 개체 틀 5">
            <a:extLst>
              <a:ext uri="{FF2B5EF4-FFF2-40B4-BE49-F238E27FC236}">
                <a16:creationId xmlns="" xmlns:a16="http://schemas.microsoft.com/office/drawing/2014/main" id="{A0E00D0F-9F51-47AF-A8D6-619E86107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032614"/>
              </p:ext>
            </p:extLst>
          </p:nvPr>
        </p:nvGraphicFramePr>
        <p:xfrm>
          <a:off x="240286" y="4096721"/>
          <a:ext cx="11746077" cy="8087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3121">
                  <a:extLst>
                    <a:ext uri="{9D8B030D-6E8A-4147-A177-3AD203B41FA5}">
                      <a16:colId xmlns="" xmlns:a16="http://schemas.microsoft.com/office/drawing/2014/main" val="3423482945"/>
                    </a:ext>
                  </a:extLst>
                </a:gridCol>
                <a:gridCol w="2680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2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364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SEBONG</a:t>
                      </a:r>
                    </a:p>
                    <a:p>
                      <a:pPr latinLnBrk="1"/>
                      <a:r>
                        <a:rPr lang="en-US" altLang="ko-KR" b="0" dirty="0"/>
                        <a:t>       BUSAN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err="1"/>
                        <a:t>직원수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 smtClean="0"/>
                        <a:t>3</a:t>
                      </a:r>
                      <a:r>
                        <a:rPr lang="ko-KR" altLang="en-US" sz="1800" b="0" smtClean="0"/>
                        <a:t>명</a:t>
                      </a:r>
                      <a:endParaRPr lang="ko-KR" alt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3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사업장 주소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/>
                        <a:t>46721 </a:t>
                      </a:r>
                      <a:r>
                        <a:rPr lang="ko-KR" altLang="en-US" sz="1800" dirty="0"/>
                        <a:t>부산광역시 강서구 유통단지</a:t>
                      </a:r>
                      <a:r>
                        <a:rPr lang="en-US" altLang="ko-KR" sz="1800" dirty="0"/>
                        <a:t>1</a:t>
                      </a:r>
                      <a:r>
                        <a:rPr lang="ko-KR" altLang="en-US" sz="1800" dirty="0"/>
                        <a:t>로 </a:t>
                      </a:r>
                      <a:r>
                        <a:rPr lang="en-US" altLang="ko-KR" sz="1800" dirty="0"/>
                        <a:t>41 </a:t>
                      </a:r>
                      <a:r>
                        <a:rPr lang="ko-KR" altLang="en-US" sz="1800" dirty="0" err="1"/>
                        <a:t>부산티플렉스</a:t>
                      </a:r>
                      <a:r>
                        <a:rPr lang="ko-KR" altLang="en-US" sz="1800" dirty="0"/>
                        <a:t> </a:t>
                      </a:r>
                      <a:r>
                        <a:rPr lang="en-US" altLang="ko-KR" sz="1800" dirty="0"/>
                        <a:t>123</a:t>
                      </a:r>
                      <a:r>
                        <a:rPr lang="ko-KR" altLang="en-US" sz="1800" dirty="0"/>
                        <a:t>동 </a:t>
                      </a:r>
                      <a:r>
                        <a:rPr lang="en-US" altLang="ko-KR" sz="1800" dirty="0"/>
                        <a:t>214</a:t>
                      </a:r>
                      <a:r>
                        <a:rPr lang="ko-KR" altLang="en-US" sz="1800" dirty="0"/>
                        <a:t>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내용 개체 틀 5">
            <a:extLst>
              <a:ext uri="{FF2B5EF4-FFF2-40B4-BE49-F238E27FC236}">
                <a16:creationId xmlns="" xmlns:a16="http://schemas.microsoft.com/office/drawing/2014/main" id="{97897861-2150-42C3-9C1B-9CBE49D20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294874"/>
              </p:ext>
            </p:extLst>
          </p:nvPr>
        </p:nvGraphicFramePr>
        <p:xfrm>
          <a:off x="240288" y="4967292"/>
          <a:ext cx="11746075" cy="883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6846">
                  <a:extLst>
                    <a:ext uri="{9D8B030D-6E8A-4147-A177-3AD203B41FA5}">
                      <a16:colId xmlns="" xmlns:a16="http://schemas.microsoft.com/office/drawing/2014/main" val="1568030177"/>
                    </a:ext>
                  </a:extLst>
                </a:gridCol>
                <a:gridCol w="2660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8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646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SEBONG</a:t>
                      </a:r>
                    </a:p>
                    <a:p>
                      <a:pPr latinLnBrk="1"/>
                      <a:r>
                        <a:rPr lang="en-US" altLang="ko-KR" b="0" dirty="0"/>
                        <a:t>       VINA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err="1"/>
                        <a:t>직원수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/>
                        <a:t>15</a:t>
                      </a:r>
                      <a:r>
                        <a:rPr lang="ko-KR" altLang="en-US" b="0" smtClean="0"/>
                        <a:t>명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408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사업장 주소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err="1">
                          <a:effectLst/>
                        </a:rPr>
                        <a:t>Tầng</a:t>
                      </a:r>
                      <a:r>
                        <a:rPr lang="en-US" altLang="ko-KR" sz="1400" kern="1200" dirty="0">
                          <a:effectLst/>
                        </a:rPr>
                        <a:t> 2, </a:t>
                      </a:r>
                      <a:r>
                        <a:rPr lang="en-US" altLang="ko-KR" sz="1400" kern="1200" dirty="0" err="1">
                          <a:effectLst/>
                        </a:rPr>
                        <a:t>tòa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nhà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HaLLa</a:t>
                      </a:r>
                      <a:r>
                        <a:rPr lang="en-US" altLang="ko-KR" sz="1400" kern="1200" dirty="0">
                          <a:effectLst/>
                        </a:rPr>
                        <a:t>, Lô CC2, </a:t>
                      </a:r>
                      <a:r>
                        <a:rPr lang="en-US" altLang="ko-KR" sz="1400" kern="1200" dirty="0" err="1">
                          <a:effectLst/>
                        </a:rPr>
                        <a:t>Khu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công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nghiệp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Yên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Phong</a:t>
                      </a:r>
                      <a:r>
                        <a:rPr lang="en-US" altLang="ko-KR" sz="1400" kern="1200" dirty="0">
                          <a:effectLst/>
                        </a:rPr>
                        <a:t>, </a:t>
                      </a:r>
                      <a:r>
                        <a:rPr lang="en-US" altLang="ko-KR" sz="1400" kern="1200" dirty="0" err="1">
                          <a:effectLst/>
                        </a:rPr>
                        <a:t>xã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Yên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Trung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Huyện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Yên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Phong</a:t>
                      </a:r>
                      <a:r>
                        <a:rPr lang="en-US" altLang="ko-KR" sz="1400" kern="1200" dirty="0">
                          <a:effectLst/>
                        </a:rPr>
                        <a:t>, </a:t>
                      </a:r>
                      <a:r>
                        <a:rPr lang="en-US" altLang="ko-KR" sz="1400" kern="1200" dirty="0" err="1">
                          <a:effectLst/>
                        </a:rPr>
                        <a:t>Tỉnh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Bắc</a:t>
                      </a:r>
                      <a:r>
                        <a:rPr lang="en-US" altLang="ko-KR" sz="1400" kern="1200" dirty="0">
                          <a:effectLst/>
                        </a:rPr>
                        <a:t> </a:t>
                      </a:r>
                      <a:r>
                        <a:rPr lang="en-US" altLang="ko-KR" sz="1400" kern="1200" dirty="0" err="1">
                          <a:effectLst/>
                        </a:rPr>
                        <a:t>Ninh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내용 개체 틀 5">
            <a:extLst>
              <a:ext uri="{FF2B5EF4-FFF2-40B4-BE49-F238E27FC236}">
                <a16:creationId xmlns="" xmlns:a16="http://schemas.microsoft.com/office/drawing/2014/main" id="{09D1C789-2335-45EA-A3B6-6569327DA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271279"/>
              </p:ext>
            </p:extLst>
          </p:nvPr>
        </p:nvGraphicFramePr>
        <p:xfrm>
          <a:off x="240286" y="5913055"/>
          <a:ext cx="11746077" cy="8087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77068">
                  <a:extLst>
                    <a:ext uri="{9D8B030D-6E8A-4147-A177-3AD203B41FA5}">
                      <a16:colId xmlns="" xmlns:a16="http://schemas.microsoft.com/office/drawing/2014/main" val="1645242723"/>
                    </a:ext>
                  </a:extLst>
                </a:gridCol>
                <a:gridCol w="2661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7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364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SEBONG</a:t>
                      </a:r>
                    </a:p>
                    <a:p>
                      <a:pPr latinLnBrk="1"/>
                      <a:r>
                        <a:rPr lang="en-US" altLang="ko-KR" b="0" dirty="0"/>
                        <a:t>       JAPAN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err="1"/>
                        <a:t>직원수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/>
                        <a:t>7</a:t>
                      </a:r>
                      <a:r>
                        <a:rPr lang="ko-KR" altLang="en-US" b="0" smtClean="0"/>
                        <a:t>명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3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사업장 주소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ko-K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愛知県名古屋市西区中小田井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5-404-1</a:t>
                      </a:r>
                      <a:r>
                        <a:rPr lang="ko-KR" altLang="ko-KR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、愛法ビル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ko-KR" altLang="ko-KR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8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7941" y="25052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Ⅲ. </a:t>
            </a:r>
            <a:r>
              <a:rPr lang="ko-KR" alt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회사연혁</a:t>
            </a:r>
            <a:endParaRPr lang="ko-KR" alt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311739-C3A7-4CFA-BB3E-04937227DDA5}"/>
              </a:ext>
            </a:extLst>
          </p:cNvPr>
          <p:cNvSpPr txBox="1"/>
          <p:nvPr/>
        </p:nvSpPr>
        <p:spPr>
          <a:xfrm>
            <a:off x="695250" y="1160360"/>
            <a:ext cx="6517525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1992. 03 </a:t>
            </a:r>
            <a:r>
              <a:rPr lang="ko-KR" altLang="en-US" sz="1300" b="1" dirty="0" err="1"/>
              <a:t>세봉오토메</a:t>
            </a:r>
            <a:r>
              <a:rPr lang="ko-KR" altLang="en-US" sz="1300" b="1" dirty="0"/>
              <a:t> 주식회사 설립</a:t>
            </a:r>
            <a:endParaRPr lang="en-US" altLang="ko-KR" sz="1300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1995. 06 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TOYO ELECTRIC CORP.</a:t>
            </a:r>
            <a:r>
              <a:rPr lang="ko-KR" altLang="en-US" sz="1300" dirty="0"/>
              <a:t>와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1996. 05 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TECHNO DRIVE CO.,LTD.</a:t>
            </a:r>
            <a:r>
              <a:rPr lang="ko-KR" altLang="en-US" sz="1300" dirty="0"/>
              <a:t>와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1996. 05 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NOVA ELECTRONICS CO., INC.</a:t>
            </a:r>
            <a:r>
              <a:rPr lang="ko-KR" altLang="en-US" sz="1300" dirty="0"/>
              <a:t>와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1996. 12 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TECHNICAL &amp; TRY CO., LTD.</a:t>
            </a:r>
            <a:r>
              <a:rPr lang="ko-KR" altLang="en-US" sz="1300" dirty="0"/>
              <a:t>와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1999. 04 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AZBIL CORPORATION</a:t>
            </a:r>
            <a:r>
              <a:rPr lang="ko-KR" altLang="en-US" sz="1300" dirty="0"/>
              <a:t>과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2001. 05 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KSS CO. LTD.</a:t>
            </a:r>
            <a:r>
              <a:rPr lang="ko-KR" altLang="en-US" sz="1300" dirty="0"/>
              <a:t>와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2003. 10  </a:t>
            </a:r>
            <a:r>
              <a:rPr lang="en-US" altLang="ko-KR" sz="1300" b="1" dirty="0"/>
              <a:t>LCD LINE</a:t>
            </a:r>
            <a:r>
              <a:rPr lang="ko-KR" altLang="en-US" sz="1300" b="1" dirty="0"/>
              <a:t>용 </a:t>
            </a:r>
            <a:r>
              <a:rPr lang="en-US" altLang="ko-KR" sz="1300" b="1" dirty="0"/>
              <a:t>PHOTO MAPPING SENSOR </a:t>
            </a:r>
            <a:r>
              <a:rPr lang="ko-KR" altLang="en-US" sz="1300" b="1" dirty="0"/>
              <a:t>국산화</a:t>
            </a:r>
            <a:endParaRPr lang="en-US" altLang="ko-KR" sz="1300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2004. 09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ANYWIRE CORPORATION</a:t>
            </a:r>
            <a:r>
              <a:rPr lang="ko-KR" altLang="en-US" sz="1300" dirty="0"/>
              <a:t>과 </a:t>
            </a:r>
            <a:r>
              <a:rPr lang="ko-KR" altLang="en-US" sz="1300" dirty="0" err="1"/>
              <a:t>한국총대리점</a:t>
            </a:r>
            <a:r>
              <a:rPr lang="ko-KR" altLang="en-US" sz="1300" dirty="0"/>
              <a:t>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2004. 10  </a:t>
            </a:r>
            <a:r>
              <a:rPr lang="ko-KR" altLang="en-US" sz="1300" dirty="0"/>
              <a:t>서울 강남구 개포동 </a:t>
            </a:r>
            <a:r>
              <a:rPr lang="ko-KR" altLang="en-US" sz="1300" dirty="0" err="1"/>
              <a:t>신사옥</a:t>
            </a:r>
            <a:r>
              <a:rPr lang="ko-KR" altLang="en-US" sz="1300" dirty="0"/>
              <a:t> 입주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2008. 02  </a:t>
            </a:r>
            <a:r>
              <a:rPr lang="en-US" altLang="ko-KR" sz="1300" b="1" dirty="0"/>
              <a:t>PHOTO SENSOR</a:t>
            </a:r>
            <a:r>
              <a:rPr lang="ko-KR" altLang="en-US" sz="1300" b="1" dirty="0"/>
              <a:t>용 </a:t>
            </a:r>
            <a:r>
              <a:rPr lang="en-US" altLang="ko-KR" sz="1300" b="1" dirty="0"/>
              <a:t>PHOTO I.C </a:t>
            </a:r>
            <a:r>
              <a:rPr lang="ko-KR" altLang="en-US" sz="1300" b="1" dirty="0"/>
              <a:t>국산화</a:t>
            </a:r>
          </a:p>
        </p:txBody>
      </p:sp>
      <p:sp>
        <p:nvSpPr>
          <p:cNvPr id="7" name="모서리가 둥근 직사각형 7">
            <a:extLst>
              <a:ext uri="{FF2B5EF4-FFF2-40B4-BE49-F238E27FC236}">
                <a16:creationId xmlns="" xmlns:a16="http://schemas.microsoft.com/office/drawing/2014/main" id="{CB3DB62A-4F81-4740-8070-50636C563260}"/>
              </a:ext>
            </a:extLst>
          </p:cNvPr>
          <p:cNvSpPr/>
          <p:nvPr/>
        </p:nvSpPr>
        <p:spPr>
          <a:xfrm flipV="1">
            <a:off x="660490" y="3807543"/>
            <a:ext cx="10692239" cy="659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D3B3E-1C9C-40F8-B477-F9034B085B5F}"/>
              </a:ext>
            </a:extLst>
          </p:cNvPr>
          <p:cNvSpPr txBox="1"/>
          <p:nvPr/>
        </p:nvSpPr>
        <p:spPr>
          <a:xfrm>
            <a:off x="5663940" y="3978162"/>
            <a:ext cx="6248669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2008. 07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MITSUHASHI CORPORATION</a:t>
            </a:r>
            <a:r>
              <a:rPr lang="ko-KR" altLang="en-US" sz="1300" dirty="0"/>
              <a:t>과 판매제휴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2009. 03</a:t>
            </a:r>
            <a:r>
              <a:rPr lang="en-US" altLang="ko-KR" sz="1300" dirty="0"/>
              <a:t>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OPTICON SENSORS EUROPE BV.</a:t>
            </a:r>
            <a:r>
              <a:rPr lang="ko-KR" altLang="en-US" sz="1300" dirty="0"/>
              <a:t>와 판매제휴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2009. 10</a:t>
            </a:r>
            <a:r>
              <a:rPr lang="en-US" altLang="ko-KR" sz="1300" dirty="0"/>
              <a:t> </a:t>
            </a:r>
            <a:r>
              <a:rPr lang="ko-KR" altLang="en-US" sz="1300" dirty="0"/>
              <a:t>독일의 </a:t>
            </a:r>
            <a:r>
              <a:rPr lang="en-US" altLang="ko-KR" sz="1300" dirty="0"/>
              <a:t>WENGLOR SENSORIC GMBH</a:t>
            </a:r>
            <a:r>
              <a:rPr lang="ko-KR" altLang="en-US" sz="1300" dirty="0"/>
              <a:t>와 대리점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2010. 01 </a:t>
            </a:r>
            <a:r>
              <a:rPr lang="ko-KR" altLang="en-US" sz="1300" dirty="0"/>
              <a:t>한국의 </a:t>
            </a:r>
            <a:r>
              <a:rPr lang="en-US" altLang="ko-KR" sz="1300" dirty="0"/>
              <a:t>SBB TECH CO., LTD. </a:t>
            </a:r>
            <a:r>
              <a:rPr lang="ko-KR" altLang="en-US" sz="1300" dirty="0"/>
              <a:t>와 세라믹 </a:t>
            </a:r>
            <a:r>
              <a:rPr lang="ko-KR" altLang="en-US" sz="1300" dirty="0" err="1"/>
              <a:t>볼베어링</a:t>
            </a:r>
            <a:r>
              <a:rPr lang="ko-KR" altLang="en-US" sz="1300" dirty="0"/>
              <a:t> 수출개시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2010. 03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KOHZU PRECISION CO., LTD.</a:t>
            </a:r>
            <a:r>
              <a:rPr lang="ko-KR" altLang="en-US" sz="1300" dirty="0"/>
              <a:t>와 판매제휴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2010. 06</a:t>
            </a:r>
            <a:r>
              <a:rPr lang="ko-KR" altLang="en-US" sz="1300" dirty="0"/>
              <a:t> 일본의 </a:t>
            </a:r>
            <a:r>
              <a:rPr lang="en-US" altLang="ko-KR" sz="1300" dirty="0"/>
              <a:t>RIX CORPORATION</a:t>
            </a:r>
            <a:r>
              <a:rPr lang="ko-KR" altLang="en-US" sz="1300" dirty="0"/>
              <a:t>과 판매제휴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2012. 09 </a:t>
            </a:r>
            <a:r>
              <a:rPr lang="ko-KR" altLang="en-US" sz="1300" dirty="0"/>
              <a:t>일본의 </a:t>
            </a:r>
            <a:r>
              <a:rPr lang="en-US" altLang="ko-KR" sz="1300" dirty="0"/>
              <a:t>CONTEC CO., LTD.</a:t>
            </a:r>
            <a:r>
              <a:rPr lang="ko-KR" altLang="en-US" sz="1300" dirty="0"/>
              <a:t>와 대리점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2013. 08 </a:t>
            </a:r>
            <a:r>
              <a:rPr lang="ko-KR" altLang="en-US" sz="1300" dirty="0"/>
              <a:t>독일의 </a:t>
            </a:r>
            <a:r>
              <a:rPr lang="en-US" altLang="ko-KR" sz="1300" dirty="0"/>
              <a:t>PULS GMBH</a:t>
            </a:r>
            <a:r>
              <a:rPr lang="ko-KR" altLang="en-US" sz="1300" dirty="0"/>
              <a:t>와 대리점 계약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 smtClean="0">
                <a:solidFill>
                  <a:schemeClr val="accent5">
                    <a:lumMod val="75000"/>
                  </a:schemeClr>
                </a:solidFill>
              </a:rPr>
              <a:t>2016</a:t>
            </a:r>
            <a:r>
              <a:rPr lang="en-US" altLang="ko-KR" sz="1300" b="1" dirty="0">
                <a:solidFill>
                  <a:schemeClr val="accent5">
                    <a:lumMod val="75000"/>
                  </a:schemeClr>
                </a:solidFill>
              </a:rPr>
              <a:t>. 02 </a:t>
            </a:r>
            <a:r>
              <a:rPr lang="ko-KR" altLang="en-US" sz="1300" dirty="0" err="1"/>
              <a:t>일본동경지점</a:t>
            </a:r>
            <a:r>
              <a:rPr lang="ko-KR" altLang="en-US" sz="1300" dirty="0"/>
              <a:t> 개설</a:t>
            </a:r>
            <a:endParaRPr lang="en-US" altLang="ko-KR" sz="13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2016. 04 </a:t>
            </a:r>
            <a:r>
              <a:rPr lang="ko-KR" altLang="en-US" sz="1300" b="1" dirty="0" err="1"/>
              <a:t>세봉비나</a:t>
            </a:r>
            <a:r>
              <a:rPr lang="ko-KR" altLang="en-US" sz="1300" b="1" dirty="0"/>
              <a:t> 베트남 </a:t>
            </a:r>
            <a:r>
              <a:rPr lang="ko-KR" altLang="en-US" sz="1300" b="1"/>
              <a:t>현지법인 </a:t>
            </a:r>
            <a:r>
              <a:rPr lang="ko-KR" altLang="en-US" sz="1300" b="1" smtClean="0"/>
              <a:t>설립</a:t>
            </a:r>
            <a:endParaRPr lang="en-US" altLang="ko-KR" sz="1300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 smtClean="0">
                <a:solidFill>
                  <a:schemeClr val="accent1">
                    <a:lumMod val="50000"/>
                  </a:schemeClr>
                </a:solidFill>
              </a:rPr>
              <a:t>2019. 04 </a:t>
            </a:r>
            <a:r>
              <a:rPr lang="ko-KR" altLang="en-US" sz="1300" b="1" smtClean="0"/>
              <a:t>일본현지법인 설립</a:t>
            </a:r>
            <a:endParaRPr lang="en-US" altLang="ko-KR" sz="1300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300" b="1" dirty="0" smtClean="0"/>
              <a:t>2019. 09 </a:t>
            </a:r>
            <a:r>
              <a:rPr lang="ko-KR" altLang="en-US" sz="1300" b="1" smtClean="0"/>
              <a:t>기흥구 공세동 신사옥 이전 예정</a:t>
            </a:r>
            <a:endParaRPr lang="en-US" altLang="ko-KR" sz="1300" b="1" dirty="0"/>
          </a:p>
        </p:txBody>
      </p:sp>
    </p:spTree>
    <p:extLst>
      <p:ext uri="{BB962C8B-B14F-4D97-AF65-F5344CB8AC3E}">
        <p14:creationId xmlns:p14="http://schemas.microsoft.com/office/powerpoint/2010/main" val="32686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89B2E4BC-DCF6-4933-963C-2C4690243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379AF7-9EB2-49D4-9EC5-D8A6B566F142}"/>
              </a:ext>
            </a:extLst>
          </p:cNvPr>
          <p:cNvSpPr txBox="1"/>
          <p:nvPr/>
        </p:nvSpPr>
        <p:spPr>
          <a:xfrm>
            <a:off x="890941" y="262896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Ⅳ.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조직구성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="" xmlns:a16="http://schemas.microsoft.com/office/drawing/2014/main" id="{FDB29FB7-95C9-4FD2-9929-B7401CD90154}"/>
              </a:ext>
            </a:extLst>
          </p:cNvPr>
          <p:cNvCxnSpPr>
            <a:cxnSpLocks/>
          </p:cNvCxnSpPr>
          <p:nvPr/>
        </p:nvCxnSpPr>
        <p:spPr>
          <a:xfrm>
            <a:off x="6076318" y="1700760"/>
            <a:ext cx="14891" cy="292197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77377F79-5323-498B-947A-CFC2E86B386C}"/>
              </a:ext>
            </a:extLst>
          </p:cNvPr>
          <p:cNvCxnSpPr>
            <a:cxnSpLocks/>
          </p:cNvCxnSpPr>
          <p:nvPr/>
        </p:nvCxnSpPr>
        <p:spPr>
          <a:xfrm>
            <a:off x="3879143" y="2727716"/>
            <a:ext cx="443371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모서리가 둥근 직사각형 13">
            <a:extLst>
              <a:ext uri="{FF2B5EF4-FFF2-40B4-BE49-F238E27FC236}">
                <a16:creationId xmlns="" xmlns:a16="http://schemas.microsoft.com/office/drawing/2014/main" id="{C2189F9A-C5C0-483D-91CE-427FE6302EE0}"/>
              </a:ext>
            </a:extLst>
          </p:cNvPr>
          <p:cNvSpPr/>
          <p:nvPr/>
        </p:nvSpPr>
        <p:spPr>
          <a:xfrm>
            <a:off x="3324578" y="2482183"/>
            <a:ext cx="1109133" cy="491066"/>
          </a:xfrm>
          <a:prstGeom prst="round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감사</a:t>
            </a:r>
          </a:p>
        </p:txBody>
      </p:sp>
      <p:sp>
        <p:nvSpPr>
          <p:cNvPr id="10" name="모서리가 둥근 직사각형 34">
            <a:extLst>
              <a:ext uri="{FF2B5EF4-FFF2-40B4-BE49-F238E27FC236}">
                <a16:creationId xmlns="" xmlns:a16="http://schemas.microsoft.com/office/drawing/2014/main" id="{50A9C818-DBD9-4658-87F8-C8AF69983CF9}"/>
              </a:ext>
            </a:extLst>
          </p:cNvPr>
          <p:cNvSpPr/>
          <p:nvPr/>
        </p:nvSpPr>
        <p:spPr>
          <a:xfrm>
            <a:off x="7758289" y="2448341"/>
            <a:ext cx="1109133" cy="491066"/>
          </a:xfrm>
          <a:prstGeom prst="round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고문</a:t>
            </a: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="" xmlns:a16="http://schemas.microsoft.com/office/drawing/2014/main" id="{6E94A6E1-6D63-4655-98C8-5BAE729A5B2A}"/>
              </a:ext>
            </a:extLst>
          </p:cNvPr>
          <p:cNvSpPr/>
          <p:nvPr/>
        </p:nvSpPr>
        <p:spPr>
          <a:xfrm>
            <a:off x="5413504" y="1634054"/>
            <a:ext cx="1355410" cy="43425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대표이사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="" xmlns:a16="http://schemas.microsoft.com/office/drawing/2014/main" id="{94BC80FA-1A34-4B86-9BE9-9EAD48B658E9}"/>
              </a:ext>
            </a:extLst>
          </p:cNvPr>
          <p:cNvCxnSpPr>
            <a:cxnSpLocks/>
          </p:cNvCxnSpPr>
          <p:nvPr/>
        </p:nvCxnSpPr>
        <p:spPr>
          <a:xfrm>
            <a:off x="10524098" y="3600659"/>
            <a:ext cx="0" cy="2541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모서리가 둥근 직사각형 8">
            <a:extLst>
              <a:ext uri="{FF2B5EF4-FFF2-40B4-BE49-F238E27FC236}">
                <a16:creationId xmlns="" xmlns:a16="http://schemas.microsoft.com/office/drawing/2014/main" id="{39700724-6668-46A6-A306-24BBED6B2495}"/>
              </a:ext>
            </a:extLst>
          </p:cNvPr>
          <p:cNvSpPr/>
          <p:nvPr/>
        </p:nvSpPr>
        <p:spPr>
          <a:xfrm>
            <a:off x="9975144" y="3874452"/>
            <a:ext cx="1109133" cy="49106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연구소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="" xmlns:a16="http://schemas.microsoft.com/office/drawing/2014/main" id="{FDB26FDF-F45B-4B70-9A15-A6F24A0B246D}"/>
              </a:ext>
            </a:extLst>
          </p:cNvPr>
          <p:cNvCxnSpPr>
            <a:cxnSpLocks/>
          </p:cNvCxnSpPr>
          <p:nvPr/>
        </p:nvCxnSpPr>
        <p:spPr>
          <a:xfrm>
            <a:off x="8305667" y="3591560"/>
            <a:ext cx="0" cy="5284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모서리가 둥근 직사각형 9">
            <a:extLst>
              <a:ext uri="{FF2B5EF4-FFF2-40B4-BE49-F238E27FC236}">
                <a16:creationId xmlns="" xmlns:a16="http://schemas.microsoft.com/office/drawing/2014/main" id="{2DB520B6-24F8-4D8C-BBA1-505C5A76A485}"/>
              </a:ext>
            </a:extLst>
          </p:cNvPr>
          <p:cNvSpPr/>
          <p:nvPr/>
        </p:nvSpPr>
        <p:spPr>
          <a:xfrm>
            <a:off x="7758288" y="3874452"/>
            <a:ext cx="1109133" cy="49106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관리부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="" xmlns:a16="http://schemas.microsoft.com/office/drawing/2014/main" id="{B9978398-68EC-4A34-8D13-0156E94B7131}"/>
              </a:ext>
            </a:extLst>
          </p:cNvPr>
          <p:cNvCxnSpPr>
            <a:cxnSpLocks/>
          </p:cNvCxnSpPr>
          <p:nvPr/>
        </p:nvCxnSpPr>
        <p:spPr>
          <a:xfrm>
            <a:off x="4007710" y="3591561"/>
            <a:ext cx="0" cy="30379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모서리가 둥근 직사각형 10">
            <a:extLst>
              <a:ext uri="{FF2B5EF4-FFF2-40B4-BE49-F238E27FC236}">
                <a16:creationId xmlns="" xmlns:a16="http://schemas.microsoft.com/office/drawing/2014/main" id="{122CB349-F7BB-4B06-935C-5C1CE851B8E1}"/>
              </a:ext>
            </a:extLst>
          </p:cNvPr>
          <p:cNvSpPr/>
          <p:nvPr/>
        </p:nvSpPr>
        <p:spPr>
          <a:xfrm>
            <a:off x="5541432" y="3874452"/>
            <a:ext cx="1109133" cy="49106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영업부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="" xmlns:a16="http://schemas.microsoft.com/office/drawing/2014/main" id="{DBD23217-C243-44BE-B38E-A8A71C0243C0}"/>
              </a:ext>
            </a:extLst>
          </p:cNvPr>
          <p:cNvCxnSpPr>
            <a:cxnSpLocks/>
          </p:cNvCxnSpPr>
          <p:nvPr/>
        </p:nvCxnSpPr>
        <p:spPr>
          <a:xfrm flipV="1">
            <a:off x="5303890" y="4632742"/>
            <a:ext cx="1683530" cy="656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="" xmlns:a16="http://schemas.microsoft.com/office/drawing/2014/main" id="{3F955B4F-5C68-4518-8999-86FA9DC1705D}"/>
              </a:ext>
            </a:extLst>
          </p:cNvPr>
          <p:cNvCxnSpPr>
            <a:cxnSpLocks/>
          </p:cNvCxnSpPr>
          <p:nvPr/>
        </p:nvCxnSpPr>
        <p:spPr>
          <a:xfrm>
            <a:off x="6986622" y="4632740"/>
            <a:ext cx="0" cy="3354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모서리가 둥근 직사각형 6">
            <a:extLst>
              <a:ext uri="{FF2B5EF4-FFF2-40B4-BE49-F238E27FC236}">
                <a16:creationId xmlns="" xmlns:a16="http://schemas.microsoft.com/office/drawing/2014/main" id="{0A593B43-F314-49F3-883A-144E3BF8F696}"/>
              </a:ext>
            </a:extLst>
          </p:cNvPr>
          <p:cNvSpPr/>
          <p:nvPr/>
        </p:nvSpPr>
        <p:spPr>
          <a:xfrm>
            <a:off x="6323645" y="4893108"/>
            <a:ext cx="1325954" cy="417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부산사업팀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="" xmlns:a16="http://schemas.microsoft.com/office/drawing/2014/main" id="{33370FDA-CC88-46CE-9DCE-CE38A6A66094}"/>
              </a:ext>
            </a:extLst>
          </p:cNvPr>
          <p:cNvCxnSpPr>
            <a:cxnSpLocks/>
          </p:cNvCxnSpPr>
          <p:nvPr/>
        </p:nvCxnSpPr>
        <p:spPr>
          <a:xfrm>
            <a:off x="5303890" y="4648576"/>
            <a:ext cx="0" cy="30379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모서리가 둥근 직사각형 6">
            <a:extLst>
              <a:ext uri="{FF2B5EF4-FFF2-40B4-BE49-F238E27FC236}">
                <a16:creationId xmlns="" xmlns:a16="http://schemas.microsoft.com/office/drawing/2014/main" id="{D1DB8F86-6A0A-48A6-8257-1C1FC7D7F3E6}"/>
              </a:ext>
            </a:extLst>
          </p:cNvPr>
          <p:cNvSpPr/>
          <p:nvPr/>
        </p:nvSpPr>
        <p:spPr>
          <a:xfrm>
            <a:off x="4609173" y="4893108"/>
            <a:ext cx="1325954" cy="417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영 업 팀</a:t>
            </a:r>
          </a:p>
        </p:txBody>
      </p:sp>
      <p:sp>
        <p:nvSpPr>
          <p:cNvPr id="28" name="모서리가 둥근 직사각형 11">
            <a:extLst>
              <a:ext uri="{FF2B5EF4-FFF2-40B4-BE49-F238E27FC236}">
                <a16:creationId xmlns="" xmlns:a16="http://schemas.microsoft.com/office/drawing/2014/main" id="{4FDC410E-B2FF-4CF9-9C60-CAE32B9BBEC5}"/>
              </a:ext>
            </a:extLst>
          </p:cNvPr>
          <p:cNvSpPr/>
          <p:nvPr/>
        </p:nvSpPr>
        <p:spPr>
          <a:xfrm>
            <a:off x="3324577" y="3854813"/>
            <a:ext cx="1109133" cy="49106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일본법인</a:t>
            </a:r>
            <a:endParaRPr lang="ko-KR" altLang="en-US" sz="1600" b="1" dirty="0"/>
          </a:p>
        </p:txBody>
      </p:sp>
      <p:cxnSp>
        <p:nvCxnSpPr>
          <p:cNvPr id="57" name="직선 연결선 56">
            <a:extLst>
              <a:ext uri="{FF2B5EF4-FFF2-40B4-BE49-F238E27FC236}">
                <a16:creationId xmlns="" xmlns:a16="http://schemas.microsoft.com/office/drawing/2014/main" id="{D3310195-47A5-4E17-B9EE-89926EE2C351}"/>
              </a:ext>
            </a:extLst>
          </p:cNvPr>
          <p:cNvCxnSpPr>
            <a:cxnSpLocks/>
          </p:cNvCxnSpPr>
          <p:nvPr/>
        </p:nvCxnSpPr>
        <p:spPr>
          <a:xfrm>
            <a:off x="1662288" y="3581554"/>
            <a:ext cx="0" cy="10194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="" xmlns:a16="http://schemas.microsoft.com/office/drawing/2014/main" id="{B52023E6-94E1-474B-BA99-509B523BAB03}"/>
              </a:ext>
            </a:extLst>
          </p:cNvPr>
          <p:cNvCxnSpPr>
            <a:cxnSpLocks/>
          </p:cNvCxnSpPr>
          <p:nvPr/>
        </p:nvCxnSpPr>
        <p:spPr>
          <a:xfrm flipV="1">
            <a:off x="906050" y="4611020"/>
            <a:ext cx="1504543" cy="9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="" xmlns:a16="http://schemas.microsoft.com/office/drawing/2014/main" id="{31CD4FA1-6D8A-4F49-833D-853F421DC762}"/>
              </a:ext>
            </a:extLst>
          </p:cNvPr>
          <p:cNvCxnSpPr>
            <a:cxnSpLocks/>
          </p:cNvCxnSpPr>
          <p:nvPr/>
        </p:nvCxnSpPr>
        <p:spPr>
          <a:xfrm>
            <a:off x="2410594" y="4622734"/>
            <a:ext cx="0" cy="3354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="" xmlns:a16="http://schemas.microsoft.com/office/drawing/2014/main" id="{2E36B054-8FC0-4558-8FD7-2CE90F1C1B6E}"/>
              </a:ext>
            </a:extLst>
          </p:cNvPr>
          <p:cNvCxnSpPr>
            <a:cxnSpLocks/>
          </p:cNvCxnSpPr>
          <p:nvPr/>
        </p:nvCxnSpPr>
        <p:spPr>
          <a:xfrm>
            <a:off x="906050" y="4598682"/>
            <a:ext cx="0" cy="30379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모서리가 둥근 직사각형 11">
            <a:extLst>
              <a:ext uri="{FF2B5EF4-FFF2-40B4-BE49-F238E27FC236}">
                <a16:creationId xmlns="" xmlns:a16="http://schemas.microsoft.com/office/drawing/2014/main" id="{AC4E8E4E-D23B-489C-943C-B1E604CD3882}"/>
              </a:ext>
            </a:extLst>
          </p:cNvPr>
          <p:cNvSpPr/>
          <p:nvPr/>
        </p:nvSpPr>
        <p:spPr>
          <a:xfrm>
            <a:off x="1107722" y="3854813"/>
            <a:ext cx="1109133" cy="49106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베트남 법인</a:t>
            </a:r>
          </a:p>
        </p:txBody>
      </p:sp>
      <p:sp>
        <p:nvSpPr>
          <p:cNvPr id="53" name="모서리가 둥근 직사각형 6">
            <a:extLst>
              <a:ext uri="{FF2B5EF4-FFF2-40B4-BE49-F238E27FC236}">
                <a16:creationId xmlns="" xmlns:a16="http://schemas.microsoft.com/office/drawing/2014/main" id="{9CD81652-4EDC-42B1-9D62-F8ED21F30DF4}"/>
              </a:ext>
            </a:extLst>
          </p:cNvPr>
          <p:cNvSpPr/>
          <p:nvPr/>
        </p:nvSpPr>
        <p:spPr>
          <a:xfrm>
            <a:off x="354985" y="4855929"/>
            <a:ext cx="1109132" cy="443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영업부</a:t>
            </a:r>
          </a:p>
        </p:txBody>
      </p:sp>
      <p:sp>
        <p:nvSpPr>
          <p:cNvPr id="54" name="모서리가 둥근 직사각형 6">
            <a:extLst>
              <a:ext uri="{FF2B5EF4-FFF2-40B4-BE49-F238E27FC236}">
                <a16:creationId xmlns="" xmlns:a16="http://schemas.microsoft.com/office/drawing/2014/main" id="{3DCE2F35-EEAB-4CB7-AB55-6A32454AC676}"/>
              </a:ext>
            </a:extLst>
          </p:cNvPr>
          <p:cNvSpPr/>
          <p:nvPr/>
        </p:nvSpPr>
        <p:spPr>
          <a:xfrm>
            <a:off x="1856028" y="4884029"/>
            <a:ext cx="1109132" cy="417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관리부</a:t>
            </a:r>
          </a:p>
        </p:txBody>
      </p:sp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35F8A2FB-F87C-4CFD-9A62-2ADBBDCF043B}"/>
              </a:ext>
            </a:extLst>
          </p:cNvPr>
          <p:cNvCxnSpPr>
            <a:cxnSpLocks/>
          </p:cNvCxnSpPr>
          <p:nvPr/>
        </p:nvCxnSpPr>
        <p:spPr>
          <a:xfrm>
            <a:off x="1658321" y="3591560"/>
            <a:ext cx="8865777" cy="90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BBCB2C8D-ECB7-4B50-B785-17DEC93C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94FB537A-92D2-455D-BCB2-7FD5343BF6CA}"/>
              </a:ext>
            </a:extLst>
          </p:cNvPr>
          <p:cNvCxnSpPr>
            <a:cxnSpLocks/>
          </p:cNvCxnSpPr>
          <p:nvPr/>
        </p:nvCxnSpPr>
        <p:spPr>
          <a:xfrm>
            <a:off x="5728310" y="3096267"/>
            <a:ext cx="850764" cy="25736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="" xmlns:a16="http://schemas.microsoft.com/office/drawing/2014/main" id="{EF109735-1FCA-49B4-9DFF-E76977F71319}"/>
              </a:ext>
            </a:extLst>
          </p:cNvPr>
          <p:cNvCxnSpPr>
            <a:cxnSpLocks/>
          </p:cNvCxnSpPr>
          <p:nvPr/>
        </p:nvCxnSpPr>
        <p:spPr>
          <a:xfrm>
            <a:off x="6579074" y="5661310"/>
            <a:ext cx="1461196" cy="859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C325AAF7-C131-4C8B-9919-B72D996FCA87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1956811" y="2613634"/>
            <a:ext cx="372652" cy="7346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7F9C33DB-A3F6-4F7E-BE5A-4AA00E95EC8E}"/>
              </a:ext>
            </a:extLst>
          </p:cNvPr>
          <p:cNvCxnSpPr>
            <a:cxnSpLocks/>
          </p:cNvCxnSpPr>
          <p:nvPr/>
        </p:nvCxnSpPr>
        <p:spPr>
          <a:xfrm flipH="1">
            <a:off x="2329463" y="3348266"/>
            <a:ext cx="88613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3139F6EC-5BB2-464D-8A31-E99C249E40F3}"/>
              </a:ext>
            </a:extLst>
          </p:cNvPr>
          <p:cNvSpPr/>
          <p:nvPr/>
        </p:nvSpPr>
        <p:spPr>
          <a:xfrm rot="1566280">
            <a:off x="1913782" y="2546879"/>
            <a:ext cx="65793" cy="691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0B6EE0B7-3F67-4C97-86BF-F5AF70142DAB}"/>
              </a:ext>
            </a:extLst>
          </p:cNvPr>
          <p:cNvCxnSpPr>
            <a:cxnSpLocks/>
          </p:cNvCxnSpPr>
          <p:nvPr/>
        </p:nvCxnSpPr>
        <p:spPr>
          <a:xfrm flipH="1" flipV="1">
            <a:off x="4910656" y="2636890"/>
            <a:ext cx="430954" cy="409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="" xmlns:a16="http://schemas.microsoft.com/office/drawing/2014/main" id="{CC1FF0BB-72AE-433D-8971-1DE393E725D4}"/>
              </a:ext>
            </a:extLst>
          </p:cNvPr>
          <p:cNvCxnSpPr>
            <a:cxnSpLocks/>
          </p:cNvCxnSpPr>
          <p:nvPr/>
        </p:nvCxnSpPr>
        <p:spPr>
          <a:xfrm>
            <a:off x="3719670" y="2636890"/>
            <a:ext cx="11948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159A1EC-3D6B-4AB8-AC41-CA102772B18E}"/>
              </a:ext>
            </a:extLst>
          </p:cNvPr>
          <p:cNvSpPr txBox="1"/>
          <p:nvPr/>
        </p:nvSpPr>
        <p:spPr>
          <a:xfrm>
            <a:off x="833589" y="267174"/>
            <a:ext cx="35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Ⅴ. GLOBAL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 </a:t>
            </a:r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PARTNERS</a:t>
            </a:r>
            <a:endParaRPr lang="ko-KR" alt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7C2B96A5-7885-45D1-90AB-449D895A6A57}"/>
              </a:ext>
            </a:extLst>
          </p:cNvPr>
          <p:cNvSpPr/>
          <p:nvPr/>
        </p:nvSpPr>
        <p:spPr>
          <a:xfrm rot="6696538">
            <a:off x="5308714" y="3009762"/>
            <a:ext cx="65793" cy="691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="" xmlns:a16="http://schemas.microsoft.com/office/drawing/2014/main" id="{BC771203-E6A8-4B36-9CA4-FD3155554EE5}"/>
              </a:ext>
            </a:extLst>
          </p:cNvPr>
          <p:cNvSpPr/>
          <p:nvPr/>
        </p:nvSpPr>
        <p:spPr>
          <a:xfrm rot="6696538">
            <a:off x="5675298" y="3077697"/>
            <a:ext cx="65793" cy="6913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="" xmlns:a16="http://schemas.microsoft.com/office/drawing/2014/main" id="{D3927B17-AD89-49BD-869B-6D3D6FB9C210}"/>
              </a:ext>
            </a:extLst>
          </p:cNvPr>
          <p:cNvSpPr/>
          <p:nvPr/>
        </p:nvSpPr>
        <p:spPr>
          <a:xfrm rot="1566280">
            <a:off x="4739666" y="3872009"/>
            <a:ext cx="65793" cy="691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="" xmlns:a16="http://schemas.microsoft.com/office/drawing/2014/main" id="{F6422A1F-00B2-44AE-94F5-A753F7436E79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3970234" y="3937621"/>
            <a:ext cx="787118" cy="6435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="" xmlns:a16="http://schemas.microsoft.com/office/drawing/2014/main" id="{80739CCE-9D33-4C0D-9EF1-79A0F343B893}"/>
              </a:ext>
            </a:extLst>
          </p:cNvPr>
          <p:cNvCxnSpPr>
            <a:cxnSpLocks/>
          </p:cNvCxnSpPr>
          <p:nvPr/>
        </p:nvCxnSpPr>
        <p:spPr>
          <a:xfrm flipH="1">
            <a:off x="2592083" y="4581160"/>
            <a:ext cx="137815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="" xmlns:a16="http://schemas.microsoft.com/office/drawing/2014/main" id="{02350730-E9A3-4669-BA78-1270E631EEA3}"/>
              </a:ext>
            </a:extLst>
          </p:cNvPr>
          <p:cNvSpPr/>
          <p:nvPr/>
        </p:nvSpPr>
        <p:spPr>
          <a:xfrm rot="1566280">
            <a:off x="5377115" y="3083174"/>
            <a:ext cx="65793" cy="691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>
            <a:extLst>
              <a:ext uri="{FF2B5EF4-FFF2-40B4-BE49-F238E27FC236}">
                <a16:creationId xmlns="" xmlns:a16="http://schemas.microsoft.com/office/drawing/2014/main" id="{96AC9084-E02E-4691-A64C-BE6ABAFA3C31}"/>
              </a:ext>
            </a:extLst>
          </p:cNvPr>
          <p:cNvCxnSpPr>
            <a:cxnSpLocks/>
          </p:cNvCxnSpPr>
          <p:nvPr/>
        </p:nvCxnSpPr>
        <p:spPr>
          <a:xfrm flipH="1">
            <a:off x="5430242" y="1916790"/>
            <a:ext cx="461356" cy="11708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="" xmlns:a16="http://schemas.microsoft.com/office/drawing/2014/main" id="{13A32D44-25B4-4602-8D82-321E76C4EEB7}"/>
              </a:ext>
            </a:extLst>
          </p:cNvPr>
          <p:cNvCxnSpPr>
            <a:cxnSpLocks/>
          </p:cNvCxnSpPr>
          <p:nvPr/>
        </p:nvCxnSpPr>
        <p:spPr>
          <a:xfrm flipH="1">
            <a:off x="5879971" y="1916790"/>
            <a:ext cx="331245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="" xmlns:a16="http://schemas.microsoft.com/office/drawing/2014/main" id="{27E5795F-0232-41C6-9A75-15035F3A33BC}"/>
              </a:ext>
            </a:extLst>
          </p:cNvPr>
          <p:cNvCxnSpPr>
            <a:cxnSpLocks/>
          </p:cNvCxnSpPr>
          <p:nvPr/>
        </p:nvCxnSpPr>
        <p:spPr>
          <a:xfrm flipH="1">
            <a:off x="5914613" y="2356588"/>
            <a:ext cx="214867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="" xmlns:a16="http://schemas.microsoft.com/office/drawing/2014/main" id="{16042EC7-DA33-4989-951D-6781677656BA}"/>
              </a:ext>
            </a:extLst>
          </p:cNvPr>
          <p:cNvCxnSpPr>
            <a:cxnSpLocks/>
          </p:cNvCxnSpPr>
          <p:nvPr/>
        </p:nvCxnSpPr>
        <p:spPr>
          <a:xfrm flipH="1">
            <a:off x="5618509" y="2356588"/>
            <a:ext cx="296104" cy="7474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="" xmlns:a16="http://schemas.microsoft.com/office/drawing/2014/main" id="{7DFB61D8-73D4-43BD-92EA-01AA47445A5D}"/>
              </a:ext>
            </a:extLst>
          </p:cNvPr>
          <p:cNvSpPr/>
          <p:nvPr/>
        </p:nvSpPr>
        <p:spPr>
          <a:xfrm rot="1566280">
            <a:off x="5555251" y="3090886"/>
            <a:ext cx="65793" cy="691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926DE-9A14-443A-8209-E35CDC9C2959}"/>
              </a:ext>
            </a:extLst>
          </p:cNvPr>
          <p:cNvSpPr txBox="1"/>
          <p:nvPr/>
        </p:nvSpPr>
        <p:spPr>
          <a:xfrm>
            <a:off x="892716" y="255413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Ⅵ.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사업영역</a:t>
            </a:r>
          </a:p>
        </p:txBody>
      </p:sp>
      <p:graphicFrame>
        <p:nvGraphicFramePr>
          <p:cNvPr id="4" name="내용 개체 틀 9">
            <a:extLst>
              <a:ext uri="{FF2B5EF4-FFF2-40B4-BE49-F238E27FC236}">
                <a16:creationId xmlns="" xmlns:a16="http://schemas.microsoft.com/office/drawing/2014/main" id="{012BF255-6FBA-4720-B951-AB89390D1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81304"/>
              </p:ext>
            </p:extLst>
          </p:nvPr>
        </p:nvGraphicFramePr>
        <p:xfrm>
          <a:off x="551230" y="1268700"/>
          <a:ext cx="11017531" cy="4613600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2690239">
                  <a:extLst>
                    <a:ext uri="{9D8B030D-6E8A-4147-A177-3AD203B41FA5}">
                      <a16:colId xmlns="" xmlns:a16="http://schemas.microsoft.com/office/drawing/2014/main" val="2168973661"/>
                    </a:ext>
                  </a:extLst>
                </a:gridCol>
                <a:gridCol w="2251124">
                  <a:extLst>
                    <a:ext uri="{9D8B030D-6E8A-4147-A177-3AD203B41FA5}">
                      <a16:colId xmlns="" xmlns:a16="http://schemas.microsoft.com/office/drawing/2014/main" val="1252905656"/>
                    </a:ext>
                  </a:extLst>
                </a:gridCol>
                <a:gridCol w="2985294">
                  <a:extLst>
                    <a:ext uri="{9D8B030D-6E8A-4147-A177-3AD203B41FA5}">
                      <a16:colId xmlns="" xmlns:a16="http://schemas.microsoft.com/office/drawing/2014/main" val="2805036581"/>
                    </a:ext>
                  </a:extLst>
                </a:gridCol>
                <a:gridCol w="3090874">
                  <a:extLst>
                    <a:ext uri="{9D8B030D-6E8A-4147-A177-3AD203B41FA5}">
                      <a16:colId xmlns="" xmlns:a16="http://schemas.microsoft.com/office/drawing/2014/main" val="2012299407"/>
                    </a:ext>
                  </a:extLst>
                </a:gridCol>
              </a:tblGrid>
              <a:tr h="901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FIELD</a:t>
                      </a:r>
                      <a:endParaRPr lang="ko-KR" alt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MAKER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ITEM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USER</a:t>
                      </a:r>
                      <a:endParaRPr lang="ko-KR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396773"/>
                  </a:ext>
                </a:extLst>
              </a:tr>
              <a:tr h="9826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0070C0"/>
                          </a:solidFill>
                        </a:rPr>
                        <a:t>FPD &amp; </a:t>
                      </a:r>
                      <a:r>
                        <a:rPr lang="ko-KR" altLang="en-US" sz="2000" b="1" dirty="0">
                          <a:solidFill>
                            <a:srgbClr val="0070C0"/>
                          </a:solidFill>
                        </a:rPr>
                        <a:t>반도체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err="1"/>
                        <a:t>Azbil</a:t>
                      </a:r>
                      <a:r>
                        <a:rPr lang="en-US" altLang="ko-KR" sz="1500" dirty="0"/>
                        <a:t>, </a:t>
                      </a:r>
                      <a:r>
                        <a:rPr lang="en-US" altLang="ko-KR" sz="1500" baseline="0" dirty="0"/>
                        <a:t>KSS</a:t>
                      </a:r>
                      <a:r>
                        <a:rPr lang="en-US" altLang="ko-KR" sz="1500" dirty="0"/>
                        <a:t>,</a:t>
                      </a:r>
                      <a:endParaRPr lang="en-US" altLang="ko-KR" sz="1500" baseline="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 dirty="0"/>
                        <a:t>PULS,</a:t>
                      </a:r>
                      <a:r>
                        <a:rPr lang="en-US" altLang="ko-KR" sz="1500" dirty="0"/>
                        <a:t> TOYO</a:t>
                      </a:r>
                      <a:endParaRPr lang="ko-KR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Amp</a:t>
                      </a:r>
                      <a:r>
                        <a:rPr lang="en-US" altLang="ko-KR" sz="1500" baseline="0" dirty="0"/>
                        <a:t> / Fiber, Leak Sensor</a:t>
                      </a:r>
                    </a:p>
                    <a:p>
                      <a:pPr algn="ctr" latinLnBrk="1"/>
                      <a:r>
                        <a:rPr lang="en-US" altLang="ko-KR" sz="1500" baseline="0" dirty="0"/>
                        <a:t>Ball Screws</a:t>
                      </a:r>
                    </a:p>
                    <a:p>
                      <a:pPr algn="ctr" latinLnBrk="1"/>
                      <a:r>
                        <a:rPr lang="en-US" altLang="ko-KR" sz="1500" baseline="0" dirty="0"/>
                        <a:t>SMPS</a:t>
                      </a:r>
                    </a:p>
                    <a:p>
                      <a:pPr algn="ctr" latinLnBrk="1"/>
                      <a:r>
                        <a:rPr lang="en-US" altLang="ko-KR" sz="1500" baseline="0" dirty="0"/>
                        <a:t>Data</a:t>
                      </a:r>
                      <a:r>
                        <a:rPr lang="ko-KR" altLang="en-US" sz="1500" baseline="0" dirty="0"/>
                        <a:t> 전송장치</a:t>
                      </a:r>
                      <a:endParaRPr lang="en-US" altLang="ko-KR" sz="1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SDC(</a:t>
                      </a:r>
                      <a:r>
                        <a:rPr lang="ko-KR" altLang="en-US" sz="1600" dirty="0"/>
                        <a:t>삼성전자</a:t>
                      </a:r>
                      <a:r>
                        <a:rPr lang="en-US" altLang="ko-KR" sz="1600" dirty="0"/>
                        <a:t>),</a:t>
                      </a:r>
                    </a:p>
                    <a:p>
                      <a:pPr algn="ctr" latinLnBrk="1"/>
                      <a:r>
                        <a:rPr lang="en-US" altLang="ko-KR" sz="1600" dirty="0"/>
                        <a:t>LG Display BOE(</a:t>
                      </a:r>
                      <a:r>
                        <a:rPr lang="ko-KR" altLang="en-US" sz="1600" dirty="0"/>
                        <a:t>중국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00393449"/>
                  </a:ext>
                </a:extLst>
              </a:tr>
              <a:tr h="9019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rgbClr val="0070C0"/>
                          </a:solidFill>
                        </a:rPr>
                        <a:t>물류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TOYO, PULS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/>
                        <a:t>Data</a:t>
                      </a:r>
                      <a:r>
                        <a:rPr lang="ko-KR" altLang="en-US" sz="1600" baseline="0" dirty="0"/>
                        <a:t> 전송장치</a:t>
                      </a:r>
                      <a:endParaRPr lang="en-US" altLang="ko-KR" sz="1600" baseline="0" dirty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/>
                        <a:t>SMPS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/>
                        <a:t>한화기계</a:t>
                      </a:r>
                      <a:r>
                        <a:rPr lang="en-US" altLang="ko-KR" sz="1600" dirty="0"/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SFA,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/>
                        <a:t>신성</a:t>
                      </a:r>
                      <a:r>
                        <a:rPr lang="en-US" altLang="ko-KR" sz="1600" dirty="0"/>
                        <a:t>FA 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5474861"/>
                  </a:ext>
                </a:extLst>
              </a:tr>
              <a:tr h="9019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rgbClr val="0070C0"/>
                          </a:solidFill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Azbil</a:t>
                      </a:r>
                      <a:r>
                        <a:rPr lang="en-US" altLang="ko-KR" sz="1600" dirty="0"/>
                        <a:t>, TOYO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Limit</a:t>
                      </a:r>
                      <a:r>
                        <a:rPr lang="en-US" altLang="ko-KR" sz="1600" baseline="0" dirty="0"/>
                        <a:t> S/W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/>
                        <a:t>Data</a:t>
                      </a:r>
                      <a:r>
                        <a:rPr lang="ko-KR" altLang="en-US" sz="1600" baseline="0" dirty="0"/>
                        <a:t> 전송장치</a:t>
                      </a:r>
                      <a:endParaRPr lang="en-US" altLang="ko-KR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현대자동차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기아자동차</a:t>
                      </a:r>
                      <a:r>
                        <a:rPr lang="en-US" altLang="ko-KR" sz="1600" dirty="0"/>
                        <a:t>,</a:t>
                      </a:r>
                    </a:p>
                    <a:p>
                      <a:pPr algn="ctr" latinLnBrk="1"/>
                      <a:r>
                        <a:rPr lang="ko-KR" altLang="en-US" sz="1600" dirty="0" err="1"/>
                        <a:t>르노삼성자동차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한국</a:t>
                      </a:r>
                      <a:r>
                        <a:rPr lang="en-US" altLang="ko-KR" sz="1600" dirty="0"/>
                        <a:t>GM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77715839"/>
                  </a:ext>
                </a:extLst>
              </a:tr>
              <a:tr h="9019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2000" b="1" dirty="0">
                          <a:solidFill>
                            <a:srgbClr val="0070C0"/>
                          </a:solidFill>
                        </a:rPr>
                        <a:t>차 전지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Azbil</a:t>
                      </a:r>
                      <a:r>
                        <a:rPr lang="en-US" altLang="ko-KR" sz="1600" dirty="0"/>
                        <a:t>, TOYO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Edge Sensor</a:t>
                      </a:r>
                    </a:p>
                    <a:p>
                      <a:pPr algn="ctr" latinLnBrk="1"/>
                      <a:r>
                        <a:rPr lang="en-US" altLang="ko-KR" sz="1600" dirty="0"/>
                        <a:t>Bit</a:t>
                      </a:r>
                      <a:r>
                        <a:rPr lang="en-US" altLang="ko-KR" sz="1600" baseline="0" dirty="0"/>
                        <a:t> Sensor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LG</a:t>
                      </a:r>
                      <a:r>
                        <a:rPr lang="en-US" altLang="ko-KR" sz="1600" baseline="0" dirty="0"/>
                        <a:t> CNS, SK, SDI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6261915"/>
                  </a:ext>
                </a:extLst>
              </a:tr>
            </a:tbl>
          </a:graphicData>
        </a:graphic>
      </p:graphicFrame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111F9138-678B-43FD-9D54-E668C49D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50" y="6042807"/>
            <a:ext cx="786940" cy="314135"/>
          </a:xfrm>
          <a:prstGeom prst="rect">
            <a:avLst/>
          </a:prstGeom>
          <a:noFill/>
        </p:spPr>
      </p:pic>
      <p:pic>
        <p:nvPicPr>
          <p:cNvPr id="18" name="Picture 15">
            <a:extLst>
              <a:ext uri="{FF2B5EF4-FFF2-40B4-BE49-F238E27FC236}">
                <a16:creationId xmlns="" xmlns:a16="http://schemas.microsoft.com/office/drawing/2014/main" id="{74DEBCA9-B55A-4F2E-B52A-D759A3BB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8482" y="5982132"/>
            <a:ext cx="525954" cy="405908"/>
          </a:xfrm>
          <a:prstGeom prst="rect">
            <a:avLst/>
          </a:prstGeom>
          <a:noFill/>
        </p:spPr>
      </p:pic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DFD0BA10-5014-48CC-AC78-92007A25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5286" y="6052792"/>
            <a:ext cx="750110" cy="247911"/>
          </a:xfrm>
          <a:prstGeom prst="rect">
            <a:avLst/>
          </a:prstGeom>
          <a:noFill/>
        </p:spPr>
      </p:pic>
      <p:pic>
        <p:nvPicPr>
          <p:cNvPr id="20" name="Picture 7">
            <a:extLst>
              <a:ext uri="{FF2B5EF4-FFF2-40B4-BE49-F238E27FC236}">
                <a16:creationId xmlns="" xmlns:a16="http://schemas.microsoft.com/office/drawing/2014/main" id="{DA03D6C1-2BAF-42B4-B8E4-3CEB603F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0242" y="6042777"/>
            <a:ext cx="1383930" cy="273653"/>
          </a:xfrm>
          <a:prstGeom prst="rect">
            <a:avLst/>
          </a:prstGeom>
          <a:noFill/>
        </p:spPr>
      </p:pic>
      <p:pic>
        <p:nvPicPr>
          <p:cNvPr id="21" name="Picture 13">
            <a:extLst>
              <a:ext uri="{FF2B5EF4-FFF2-40B4-BE49-F238E27FC236}">
                <a16:creationId xmlns="" xmlns:a16="http://schemas.microsoft.com/office/drawing/2014/main" id="{ACD0FB2C-2589-4BEB-B305-4CA36475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2900" y="6021205"/>
            <a:ext cx="734414" cy="346513"/>
          </a:xfrm>
          <a:prstGeom prst="rect">
            <a:avLst/>
          </a:prstGeom>
          <a:noFill/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5795027F-F831-4AF9-9BD1-90B1535A9A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8" b="10866"/>
          <a:stretch/>
        </p:blipFill>
        <p:spPr>
          <a:xfrm>
            <a:off x="8566977" y="5951928"/>
            <a:ext cx="804442" cy="456465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="" xmlns:a16="http://schemas.microsoft.com/office/drawing/2014/main" id="{908E248D-A3A0-4BA9-BC9C-11176255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43978" y="6042777"/>
            <a:ext cx="1023822" cy="257927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EBB0CFB6-E505-4464-B2F0-DC1C79DB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9706" y="6473304"/>
            <a:ext cx="1398721" cy="176512"/>
          </a:xfrm>
          <a:prstGeom prst="rect">
            <a:avLst/>
          </a:prstGeom>
          <a:noFill/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91F20D90-FCC3-49DB-AA40-5063762B8F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2" b="17778"/>
          <a:stretch/>
        </p:blipFill>
        <p:spPr>
          <a:xfrm>
            <a:off x="3304116" y="6417572"/>
            <a:ext cx="1119618" cy="364172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="" xmlns:a16="http://schemas.microsoft.com/office/drawing/2014/main" id="{05B93647-4461-4088-A162-504AD795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1693" y="6462664"/>
            <a:ext cx="927927" cy="213394"/>
          </a:xfrm>
          <a:prstGeom prst="rect">
            <a:avLst/>
          </a:prstGeom>
          <a:noFill/>
        </p:spPr>
      </p:pic>
      <p:pic>
        <p:nvPicPr>
          <p:cNvPr id="29" name="Picture 25">
            <a:extLst>
              <a:ext uri="{FF2B5EF4-FFF2-40B4-BE49-F238E27FC236}">
                <a16:creationId xmlns="" xmlns:a16="http://schemas.microsoft.com/office/drawing/2014/main" id="{39E63C01-00A2-481B-8A3C-FDBF7117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4561" y="6481924"/>
            <a:ext cx="1044068" cy="188379"/>
          </a:xfrm>
          <a:prstGeom prst="rect">
            <a:avLst/>
          </a:prstGeom>
          <a:noFill/>
        </p:spPr>
      </p:pic>
      <p:pic>
        <p:nvPicPr>
          <p:cNvPr id="30" name="Picture 19">
            <a:extLst>
              <a:ext uri="{FF2B5EF4-FFF2-40B4-BE49-F238E27FC236}">
                <a16:creationId xmlns="" xmlns:a16="http://schemas.microsoft.com/office/drawing/2014/main" id="{4E905E5B-28BC-4EBE-82A1-F105F14E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9598" y="6408393"/>
            <a:ext cx="927927" cy="321936"/>
          </a:xfrm>
          <a:prstGeom prst="rect">
            <a:avLst/>
          </a:prstGeom>
          <a:noFill/>
        </p:spPr>
      </p:pic>
      <p:pic>
        <p:nvPicPr>
          <p:cNvPr id="31" name="Picture 21">
            <a:extLst>
              <a:ext uri="{FF2B5EF4-FFF2-40B4-BE49-F238E27FC236}">
                <a16:creationId xmlns="" xmlns:a16="http://schemas.microsoft.com/office/drawing/2014/main" id="{A53EE432-7F7C-47E0-BFE8-306AA87F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165849" y="6432404"/>
            <a:ext cx="933984" cy="28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926DE-9A14-443A-8209-E35CDC9C2959}"/>
              </a:ext>
            </a:extLst>
          </p:cNvPr>
          <p:cNvSpPr txBox="1"/>
          <p:nvPr/>
        </p:nvSpPr>
        <p:spPr>
          <a:xfrm>
            <a:off x="892716" y="255413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Ⅵ. </a:t>
            </a:r>
            <a:r>
              <a:rPr lang="ko-KR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oto Sans CJK SC Bold" pitchFamily="34" charset="-127"/>
                <a:ea typeface="Noto Sans CJK SC Bold" pitchFamily="34" charset="-127"/>
              </a:rPr>
              <a:t>사업영역</a:t>
            </a:r>
          </a:p>
        </p:txBody>
      </p:sp>
      <p:graphicFrame>
        <p:nvGraphicFramePr>
          <p:cNvPr id="4" name="내용 개체 틀 9">
            <a:extLst>
              <a:ext uri="{FF2B5EF4-FFF2-40B4-BE49-F238E27FC236}">
                <a16:creationId xmlns="" xmlns:a16="http://schemas.microsoft.com/office/drawing/2014/main" id="{012BF255-6FBA-4720-B951-AB89390D1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77268"/>
              </p:ext>
            </p:extLst>
          </p:nvPr>
        </p:nvGraphicFramePr>
        <p:xfrm>
          <a:off x="191180" y="1052590"/>
          <a:ext cx="11809639" cy="5598336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312182">
                  <a:extLst>
                    <a:ext uri="{9D8B030D-6E8A-4147-A177-3AD203B41FA5}">
                      <a16:colId xmlns="" xmlns:a16="http://schemas.microsoft.com/office/drawing/2014/main" val="1618245696"/>
                    </a:ext>
                  </a:extLst>
                </a:gridCol>
                <a:gridCol w="5262663">
                  <a:extLst>
                    <a:ext uri="{9D8B030D-6E8A-4147-A177-3AD203B41FA5}">
                      <a16:colId xmlns="" xmlns:a16="http://schemas.microsoft.com/office/drawing/2014/main" val="2168973661"/>
                    </a:ext>
                  </a:extLst>
                </a:gridCol>
                <a:gridCol w="5234794">
                  <a:extLst>
                    <a:ext uri="{9D8B030D-6E8A-4147-A177-3AD203B41FA5}">
                      <a16:colId xmlns="" xmlns:a16="http://schemas.microsoft.com/office/drawing/2014/main" val="2805036581"/>
                    </a:ext>
                  </a:extLst>
                </a:gridCol>
              </a:tblGrid>
              <a:tr h="576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MAKER</a:t>
                      </a:r>
                      <a:endParaRPr lang="ko-KR" alt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Applicator</a:t>
                      </a:r>
                      <a:endParaRPr lang="ko-KR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396773"/>
                  </a:ext>
                </a:extLst>
              </a:tr>
              <a:tr h="25660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err="1">
                          <a:solidFill>
                            <a:srgbClr val="0070C0"/>
                          </a:solidFill>
                        </a:rPr>
                        <a:t>Azbil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0393449"/>
                  </a:ext>
                </a:extLst>
              </a:tr>
              <a:tr h="24561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err="1">
                          <a:solidFill>
                            <a:srgbClr val="0070C0"/>
                          </a:solidFill>
                        </a:rPr>
                        <a:t>Puls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6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7715839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85D1970-732E-4D5B-BCEA-8675C3694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80" y="1881293"/>
            <a:ext cx="2511236" cy="19218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BE34048-236A-45A7-9DAE-782B18EFF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76" y="2288895"/>
            <a:ext cx="2617501" cy="18947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0164E2D-3B9F-4D2D-8DA0-39B19C3E5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4" y="4424824"/>
            <a:ext cx="2787383" cy="217776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A6144F23-5B05-4B22-B8B4-5686C9263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24" y="1842078"/>
            <a:ext cx="3301510" cy="22227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B2FD964-F61E-4A89-9C4D-58735AEC09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24" y="4205503"/>
            <a:ext cx="3301510" cy="24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897</TotalTime>
  <Words>649</Words>
  <Application>Microsoft Office PowerPoint</Application>
  <PresentationFormat>사용자 지정</PresentationFormat>
  <Paragraphs>157</Paragraphs>
  <Slides>13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패싯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치키홍</dc:creator>
  <cp:lastModifiedBy>hsh09</cp:lastModifiedBy>
  <cp:revision>86</cp:revision>
  <cp:lastPrinted>2018-06-22T06:09:34Z</cp:lastPrinted>
  <dcterms:created xsi:type="dcterms:W3CDTF">2016-09-04T05:54:01Z</dcterms:created>
  <dcterms:modified xsi:type="dcterms:W3CDTF">2019-08-13T08:53:03Z</dcterms:modified>
</cp:coreProperties>
</file>