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6" autoAdjust="0"/>
    <p:restoredTop sz="94660"/>
  </p:normalViewPr>
  <p:slideViewPr>
    <p:cSldViewPr snapToGrid="0">
      <p:cViewPr varScale="1">
        <p:scale>
          <a:sx n="71" d="100"/>
          <a:sy n="71" d="100"/>
        </p:scale>
        <p:origin x="66" y="10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5F51-ADEB-4611-BC40-8FF4DEA318C2}" type="datetimeFigureOut">
              <a:rPr lang="ko-KR" altLang="en-US" smtClean="0"/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A3BA-AA82-4DE0-A975-52EC671668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0749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5F51-ADEB-4611-BC40-8FF4DEA318C2}" type="datetimeFigureOut">
              <a:rPr lang="ko-KR" altLang="en-US" smtClean="0"/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A3BA-AA82-4DE0-A975-52EC671668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4103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5F51-ADEB-4611-BC40-8FF4DEA318C2}" type="datetimeFigureOut">
              <a:rPr lang="ko-KR" altLang="en-US" smtClean="0"/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A3BA-AA82-4DE0-A975-52EC671668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4338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5F51-ADEB-4611-BC40-8FF4DEA318C2}" type="datetimeFigureOut">
              <a:rPr lang="ko-KR" altLang="en-US" smtClean="0"/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A3BA-AA82-4DE0-A975-52EC671668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1492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5F51-ADEB-4611-BC40-8FF4DEA318C2}" type="datetimeFigureOut">
              <a:rPr lang="ko-KR" altLang="en-US" smtClean="0"/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A3BA-AA82-4DE0-A975-52EC671668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8242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5F51-ADEB-4611-BC40-8FF4DEA318C2}" type="datetimeFigureOut">
              <a:rPr lang="ko-KR" altLang="en-US" smtClean="0"/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A3BA-AA82-4DE0-A975-52EC671668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2737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5F51-ADEB-4611-BC40-8FF4DEA318C2}" type="datetimeFigureOut">
              <a:rPr lang="ko-KR" altLang="en-US" smtClean="0"/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A3BA-AA82-4DE0-A975-52EC671668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3257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5F51-ADEB-4611-BC40-8FF4DEA318C2}" type="datetimeFigureOut">
              <a:rPr lang="ko-KR" altLang="en-US" smtClean="0"/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A3BA-AA82-4DE0-A975-52EC671668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3219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5F51-ADEB-4611-BC40-8FF4DEA318C2}" type="datetimeFigureOut">
              <a:rPr lang="ko-KR" altLang="en-US" smtClean="0"/>
              <a:t>2023-08-28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A3BA-AA82-4DE0-A975-52EC671668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3217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5F51-ADEB-4611-BC40-8FF4DEA318C2}" type="datetimeFigureOut">
              <a:rPr lang="ko-KR" altLang="en-US" smtClean="0"/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A3BA-AA82-4DE0-A975-52EC671668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727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5F51-ADEB-4611-BC40-8FF4DEA318C2}" type="datetimeFigureOut">
              <a:rPr lang="ko-KR" altLang="en-US" smtClean="0"/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A3BA-AA82-4DE0-A975-52EC671668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592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85F51-ADEB-4611-BC40-8FF4DEA318C2}" type="datetimeFigureOut">
              <a:rPr lang="ko-KR" altLang="en-US" smtClean="0"/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7A3BA-AA82-4DE0-A975-52EC671668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1435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6207" y="6438676"/>
            <a:ext cx="1059589" cy="292396"/>
          </a:xfrm>
          <a:prstGeom prst="rect">
            <a:avLst/>
          </a:prstGeom>
        </p:spPr>
      </p:pic>
      <p:grpSp>
        <p:nvGrpSpPr>
          <p:cNvPr id="15" name="그룹 14"/>
          <p:cNvGrpSpPr/>
          <p:nvPr/>
        </p:nvGrpSpPr>
        <p:grpSpPr>
          <a:xfrm>
            <a:off x="1785850" y="415107"/>
            <a:ext cx="9563468" cy="753127"/>
            <a:chOff x="642849" y="415107"/>
            <a:chExt cx="9563468" cy="753127"/>
          </a:xfrm>
        </p:grpSpPr>
        <p:sp>
          <p:nvSpPr>
            <p:cNvPr id="3" name="TextBox 2"/>
            <p:cNvSpPr txBox="1"/>
            <p:nvPr/>
          </p:nvSpPr>
          <p:spPr>
            <a:xfrm>
              <a:off x="642849" y="533480"/>
              <a:ext cx="95634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2023</a:t>
              </a:r>
              <a:r>
                <a:rPr lang="ko-KR" altLang="en-US" sz="24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년 </a:t>
              </a:r>
              <a:r>
                <a:rPr lang="en-US" altLang="ko-KR" sz="2400" dirty="0" smtClean="0">
                  <a:latin typeface="10X10 Bold" panose="020D0604000000000000" pitchFamily="50" charset="-127"/>
                  <a:ea typeface="10X10 Bold" panose="020D0604000000000000" pitchFamily="50" charset="-127"/>
                </a:rPr>
                <a:t>2</a:t>
              </a:r>
              <a:r>
                <a:rPr lang="ko-KR" altLang="en-US" sz="2400" dirty="0" smtClean="0">
                  <a:latin typeface="10X10 Bold" panose="020D0604000000000000" pitchFamily="50" charset="-127"/>
                  <a:ea typeface="10X10 Bold" panose="020D0604000000000000" pitchFamily="50" charset="-127"/>
                </a:rPr>
                <a:t>학기 </a:t>
              </a:r>
              <a:r>
                <a:rPr lang="ko-KR" altLang="en-US" sz="2400" dirty="0" err="1">
                  <a:latin typeface="10X10 Bold" panose="020D0604000000000000" pitchFamily="50" charset="-127"/>
                  <a:ea typeface="10X10 Bold" panose="020D0604000000000000" pitchFamily="50" charset="-127"/>
                </a:rPr>
                <a:t>국가근로</a:t>
              </a:r>
              <a:r>
                <a:rPr lang="ko-KR" altLang="en-US" sz="24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 취업연계 </a:t>
              </a:r>
              <a:r>
                <a:rPr lang="ko-KR" altLang="en-US" sz="2400" dirty="0" err="1">
                  <a:latin typeface="10X10 Bold" panose="020D0604000000000000" pitchFamily="50" charset="-127"/>
                  <a:ea typeface="10X10 Bold" panose="020D0604000000000000" pitchFamily="50" charset="-127"/>
                </a:rPr>
                <a:t>중점대학</a:t>
              </a:r>
              <a:r>
                <a:rPr lang="ko-KR" altLang="en-US" sz="24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 </a:t>
              </a:r>
              <a:r>
                <a:rPr lang="ko-KR" altLang="en-US" sz="2400" dirty="0" smtClean="0">
                  <a:latin typeface="10X10 Bold" panose="020D0604000000000000" pitchFamily="50" charset="-127"/>
                  <a:ea typeface="10X10 Bold" panose="020D0604000000000000" pitchFamily="50" charset="-127"/>
                </a:rPr>
                <a:t> </a:t>
              </a:r>
              <a:r>
                <a:rPr lang="ko-KR" altLang="en-US" sz="24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합격자 명단</a:t>
              </a:r>
              <a:endParaRPr lang="en-US" altLang="ko-KR" sz="2400" dirty="0">
                <a:latin typeface="10X10 Bold" panose="020D0604000000000000" pitchFamily="50" charset="-127"/>
                <a:ea typeface="10X10 Bold" panose="020D0604000000000000" pitchFamily="50" charset="-127"/>
              </a:endParaRPr>
            </a:p>
          </p:txBody>
        </p:sp>
        <p:grpSp>
          <p:nvGrpSpPr>
            <p:cNvPr id="11" name="그룹 10"/>
            <p:cNvGrpSpPr/>
            <p:nvPr/>
          </p:nvGrpSpPr>
          <p:grpSpPr>
            <a:xfrm>
              <a:off x="642849" y="415107"/>
              <a:ext cx="8638311" cy="89718"/>
              <a:chOff x="642849" y="415107"/>
              <a:chExt cx="8638311" cy="89718"/>
            </a:xfrm>
          </p:grpSpPr>
          <p:sp>
            <p:nvSpPr>
              <p:cNvPr id="2" name="직사각형 1"/>
              <p:cNvSpPr/>
              <p:nvPr/>
            </p:nvSpPr>
            <p:spPr>
              <a:xfrm>
                <a:off x="642849" y="415108"/>
                <a:ext cx="8638311" cy="89717"/>
              </a:xfrm>
              <a:prstGeom prst="rect">
                <a:avLst/>
              </a:prstGeom>
              <a:solidFill>
                <a:srgbClr val="FD80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  <p:sp>
            <p:nvSpPr>
              <p:cNvPr id="7" name="직사각형 6"/>
              <p:cNvSpPr/>
              <p:nvPr/>
            </p:nvSpPr>
            <p:spPr>
              <a:xfrm>
                <a:off x="642849" y="415107"/>
                <a:ext cx="1687694" cy="89717"/>
              </a:xfrm>
              <a:prstGeom prst="rect">
                <a:avLst/>
              </a:prstGeom>
              <a:solidFill>
                <a:srgbClr val="FB34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</p:grpSp>
        <p:grpSp>
          <p:nvGrpSpPr>
            <p:cNvPr id="10" name="그룹 9"/>
            <p:cNvGrpSpPr/>
            <p:nvPr/>
          </p:nvGrpSpPr>
          <p:grpSpPr>
            <a:xfrm>
              <a:off x="642849" y="1078516"/>
              <a:ext cx="8638311" cy="89718"/>
              <a:chOff x="642849" y="1242121"/>
              <a:chExt cx="8638311" cy="89718"/>
            </a:xfrm>
          </p:grpSpPr>
          <p:sp>
            <p:nvSpPr>
              <p:cNvPr id="5" name="직사각형 4"/>
              <p:cNvSpPr/>
              <p:nvPr/>
            </p:nvSpPr>
            <p:spPr>
              <a:xfrm>
                <a:off x="642849" y="1242122"/>
                <a:ext cx="8638311" cy="89717"/>
              </a:xfrm>
              <a:prstGeom prst="rect">
                <a:avLst/>
              </a:prstGeom>
              <a:solidFill>
                <a:srgbClr val="2094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  <p:sp>
            <p:nvSpPr>
              <p:cNvPr id="8" name="직사각형 7"/>
              <p:cNvSpPr/>
              <p:nvPr/>
            </p:nvSpPr>
            <p:spPr>
              <a:xfrm>
                <a:off x="7593466" y="1242121"/>
                <a:ext cx="1687694" cy="89717"/>
              </a:xfrm>
              <a:prstGeom prst="rect">
                <a:avLst/>
              </a:prstGeom>
              <a:solidFill>
                <a:srgbClr val="0E32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</p:grpSp>
      </p:grpSp>
      <p:graphicFrame>
        <p:nvGraphicFramePr>
          <p:cNvPr id="16" name="표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216796"/>
              </p:ext>
            </p:extLst>
          </p:nvPr>
        </p:nvGraphicFramePr>
        <p:xfrm>
          <a:off x="838200" y="1470204"/>
          <a:ext cx="10515600" cy="4643724"/>
        </p:xfrm>
        <a:graphic>
          <a:graphicData uri="http://schemas.openxmlformats.org/drawingml/2006/table">
            <a:tbl>
              <a:tblPr/>
              <a:tblGrid>
                <a:gridCol w="1273556">
                  <a:extLst>
                    <a:ext uri="{9D8B030D-6E8A-4147-A177-3AD203B41FA5}">
                      <a16:colId xmlns:a16="http://schemas.microsoft.com/office/drawing/2014/main" val="3966415456"/>
                    </a:ext>
                  </a:extLst>
                </a:gridCol>
                <a:gridCol w="1273556">
                  <a:extLst>
                    <a:ext uri="{9D8B030D-6E8A-4147-A177-3AD203B41FA5}">
                      <a16:colId xmlns:a16="http://schemas.microsoft.com/office/drawing/2014/main" val="1654441766"/>
                    </a:ext>
                  </a:extLst>
                </a:gridCol>
                <a:gridCol w="1273556">
                  <a:extLst>
                    <a:ext uri="{9D8B030D-6E8A-4147-A177-3AD203B41FA5}">
                      <a16:colId xmlns:a16="http://schemas.microsoft.com/office/drawing/2014/main" val="3289985423"/>
                    </a:ext>
                  </a:extLst>
                </a:gridCol>
                <a:gridCol w="1273556">
                  <a:extLst>
                    <a:ext uri="{9D8B030D-6E8A-4147-A177-3AD203B41FA5}">
                      <a16:colId xmlns:a16="http://schemas.microsoft.com/office/drawing/2014/main" val="1220122221"/>
                    </a:ext>
                  </a:extLst>
                </a:gridCol>
                <a:gridCol w="1273556">
                  <a:extLst>
                    <a:ext uri="{9D8B030D-6E8A-4147-A177-3AD203B41FA5}">
                      <a16:colId xmlns:a16="http://schemas.microsoft.com/office/drawing/2014/main" val="953425030"/>
                    </a:ext>
                  </a:extLst>
                </a:gridCol>
                <a:gridCol w="1273556">
                  <a:extLst>
                    <a:ext uri="{9D8B030D-6E8A-4147-A177-3AD203B41FA5}">
                      <a16:colId xmlns:a16="http://schemas.microsoft.com/office/drawing/2014/main" val="1172909537"/>
                    </a:ext>
                  </a:extLst>
                </a:gridCol>
                <a:gridCol w="2126488">
                  <a:extLst>
                    <a:ext uri="{9D8B030D-6E8A-4147-A177-3AD203B41FA5}">
                      <a16:colId xmlns:a16="http://schemas.microsoft.com/office/drawing/2014/main" val="2378631056"/>
                    </a:ext>
                  </a:extLst>
                </a:gridCol>
                <a:gridCol w="747776">
                  <a:extLst>
                    <a:ext uri="{9D8B030D-6E8A-4147-A177-3AD203B41FA5}">
                      <a16:colId xmlns:a16="http://schemas.microsoft.com/office/drawing/2014/main" val="3867864112"/>
                    </a:ext>
                  </a:extLst>
                </a:gridCol>
              </a:tblGrid>
              <a:tr h="386977"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순번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34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단과대학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이름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944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944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성별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944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지원기업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합격여부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373990"/>
                  </a:ext>
                </a:extLst>
              </a:tr>
              <a:tr h="3869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관광문화대학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관광경영학과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황*현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2018404**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국립농업박물관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912452"/>
                  </a:ext>
                </a:extLst>
              </a:tr>
              <a:tr h="3869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인문대학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영어영문학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장*희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2018122**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국립농업박물관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035459"/>
                  </a:ext>
                </a:extLst>
              </a:tr>
              <a:tr h="3869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관광문화대학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미디어영상학과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김*서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2020408**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렛스튜디오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850231"/>
                  </a:ext>
                </a:extLst>
              </a:tr>
              <a:tr h="3869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융합과학대학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컴퓨터공학부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김*화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2018105**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남자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모바일앱개발협동조합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9300365"/>
                  </a:ext>
                </a:extLst>
              </a:tr>
              <a:tr h="3869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창의공과대학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기계시스템공학과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오*혁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2020150**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남자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모바일앱개발협동조합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223229"/>
                  </a:ext>
                </a:extLst>
              </a:tr>
              <a:tr h="3869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인문대학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국어국문학과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이*원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2019100**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수원시립미술관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924754"/>
                  </a:ext>
                </a:extLst>
              </a:tr>
              <a:tr h="3869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예술체육대학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서양화ㆍ미술경영학과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손*희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2019104**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수원시립미술관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571251"/>
                  </a:ext>
                </a:extLst>
              </a:tr>
              <a:tr h="3869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예술체육대학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서양화ㆍ미술경영학과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최*빈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2020133**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수원시립미술관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212876"/>
                  </a:ext>
                </a:extLst>
              </a:tr>
              <a:tr h="3869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예술체육대학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서양화ㆍ미술경영학과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배*영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2020132**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수원시립미술관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387144"/>
                  </a:ext>
                </a:extLst>
              </a:tr>
              <a:tr h="3869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지식정보서비스대학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회계세무전공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이*윤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2020146**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스탠다드인터내셔널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857861"/>
                  </a:ext>
                </a:extLst>
              </a:tr>
              <a:tr h="3869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지식정보서비스대학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경영학과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서*민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2019114**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㈜</a:t>
                      </a:r>
                      <a:r>
                        <a:rPr lang="ko-KR" alt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오픈놀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145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595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6207" y="6438676"/>
            <a:ext cx="1059589" cy="292396"/>
          </a:xfrm>
          <a:prstGeom prst="rect">
            <a:avLst/>
          </a:prstGeom>
        </p:spPr>
      </p:pic>
      <p:grpSp>
        <p:nvGrpSpPr>
          <p:cNvPr id="15" name="그룹 14"/>
          <p:cNvGrpSpPr/>
          <p:nvPr/>
        </p:nvGrpSpPr>
        <p:grpSpPr>
          <a:xfrm>
            <a:off x="1785850" y="415107"/>
            <a:ext cx="9563468" cy="753127"/>
            <a:chOff x="642849" y="415107"/>
            <a:chExt cx="9563468" cy="753127"/>
          </a:xfrm>
        </p:grpSpPr>
        <p:sp>
          <p:nvSpPr>
            <p:cNvPr id="3" name="TextBox 2"/>
            <p:cNvSpPr txBox="1"/>
            <p:nvPr/>
          </p:nvSpPr>
          <p:spPr>
            <a:xfrm>
              <a:off x="642849" y="533480"/>
              <a:ext cx="95634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2023</a:t>
              </a:r>
              <a:r>
                <a:rPr lang="ko-KR" altLang="en-US" sz="24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년 </a:t>
              </a:r>
              <a:r>
                <a:rPr lang="en-US" altLang="ko-KR" sz="2400" dirty="0" smtClean="0">
                  <a:latin typeface="10X10 Bold" panose="020D0604000000000000" pitchFamily="50" charset="-127"/>
                  <a:ea typeface="10X10 Bold" panose="020D0604000000000000" pitchFamily="50" charset="-127"/>
                </a:rPr>
                <a:t>2</a:t>
              </a:r>
              <a:r>
                <a:rPr lang="ko-KR" altLang="en-US" sz="2400" dirty="0" smtClean="0">
                  <a:latin typeface="10X10 Bold" panose="020D0604000000000000" pitchFamily="50" charset="-127"/>
                  <a:ea typeface="10X10 Bold" panose="020D0604000000000000" pitchFamily="50" charset="-127"/>
                </a:rPr>
                <a:t>학기 </a:t>
              </a:r>
              <a:r>
                <a:rPr lang="ko-KR" altLang="en-US" sz="2400" dirty="0" err="1">
                  <a:latin typeface="10X10 Bold" panose="020D0604000000000000" pitchFamily="50" charset="-127"/>
                  <a:ea typeface="10X10 Bold" panose="020D0604000000000000" pitchFamily="50" charset="-127"/>
                </a:rPr>
                <a:t>국가근로</a:t>
              </a:r>
              <a:r>
                <a:rPr lang="ko-KR" altLang="en-US" sz="24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 취업연계 </a:t>
              </a:r>
              <a:r>
                <a:rPr lang="ko-KR" altLang="en-US" sz="2400" dirty="0" err="1">
                  <a:latin typeface="10X10 Bold" panose="020D0604000000000000" pitchFamily="50" charset="-127"/>
                  <a:ea typeface="10X10 Bold" panose="020D0604000000000000" pitchFamily="50" charset="-127"/>
                </a:rPr>
                <a:t>중점대학</a:t>
              </a:r>
              <a:r>
                <a:rPr lang="ko-KR" altLang="en-US" sz="24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 </a:t>
              </a:r>
              <a:r>
                <a:rPr lang="ko-KR" altLang="en-US" sz="2400" dirty="0" smtClean="0">
                  <a:latin typeface="10X10 Bold" panose="020D0604000000000000" pitchFamily="50" charset="-127"/>
                  <a:ea typeface="10X10 Bold" panose="020D0604000000000000" pitchFamily="50" charset="-127"/>
                </a:rPr>
                <a:t> </a:t>
              </a:r>
              <a:r>
                <a:rPr lang="ko-KR" altLang="en-US" sz="24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합격자 명단</a:t>
              </a:r>
              <a:endParaRPr lang="en-US" altLang="ko-KR" sz="2400" dirty="0">
                <a:latin typeface="10X10 Bold" panose="020D0604000000000000" pitchFamily="50" charset="-127"/>
                <a:ea typeface="10X10 Bold" panose="020D0604000000000000" pitchFamily="50" charset="-127"/>
              </a:endParaRPr>
            </a:p>
          </p:txBody>
        </p:sp>
        <p:grpSp>
          <p:nvGrpSpPr>
            <p:cNvPr id="11" name="그룹 10"/>
            <p:cNvGrpSpPr/>
            <p:nvPr/>
          </p:nvGrpSpPr>
          <p:grpSpPr>
            <a:xfrm>
              <a:off x="642849" y="415107"/>
              <a:ext cx="8638311" cy="89718"/>
              <a:chOff x="642849" y="415107"/>
              <a:chExt cx="8638311" cy="89718"/>
            </a:xfrm>
          </p:grpSpPr>
          <p:sp>
            <p:nvSpPr>
              <p:cNvPr id="2" name="직사각형 1"/>
              <p:cNvSpPr/>
              <p:nvPr/>
            </p:nvSpPr>
            <p:spPr>
              <a:xfrm>
                <a:off x="642849" y="415108"/>
                <a:ext cx="8638311" cy="89717"/>
              </a:xfrm>
              <a:prstGeom prst="rect">
                <a:avLst/>
              </a:prstGeom>
              <a:solidFill>
                <a:srgbClr val="FD80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  <p:sp>
            <p:nvSpPr>
              <p:cNvPr id="7" name="직사각형 6"/>
              <p:cNvSpPr/>
              <p:nvPr/>
            </p:nvSpPr>
            <p:spPr>
              <a:xfrm>
                <a:off x="642849" y="415107"/>
                <a:ext cx="1687694" cy="89717"/>
              </a:xfrm>
              <a:prstGeom prst="rect">
                <a:avLst/>
              </a:prstGeom>
              <a:solidFill>
                <a:srgbClr val="FB34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</p:grpSp>
        <p:grpSp>
          <p:nvGrpSpPr>
            <p:cNvPr id="10" name="그룹 9"/>
            <p:cNvGrpSpPr/>
            <p:nvPr/>
          </p:nvGrpSpPr>
          <p:grpSpPr>
            <a:xfrm>
              <a:off x="642849" y="1078516"/>
              <a:ext cx="8638311" cy="89718"/>
              <a:chOff x="642849" y="1242121"/>
              <a:chExt cx="8638311" cy="89718"/>
            </a:xfrm>
          </p:grpSpPr>
          <p:sp>
            <p:nvSpPr>
              <p:cNvPr id="5" name="직사각형 4"/>
              <p:cNvSpPr/>
              <p:nvPr/>
            </p:nvSpPr>
            <p:spPr>
              <a:xfrm>
                <a:off x="642849" y="1242122"/>
                <a:ext cx="8638311" cy="89717"/>
              </a:xfrm>
              <a:prstGeom prst="rect">
                <a:avLst/>
              </a:prstGeom>
              <a:solidFill>
                <a:srgbClr val="2094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  <p:sp>
            <p:nvSpPr>
              <p:cNvPr id="8" name="직사각형 7"/>
              <p:cNvSpPr/>
              <p:nvPr/>
            </p:nvSpPr>
            <p:spPr>
              <a:xfrm>
                <a:off x="7593466" y="1242121"/>
                <a:ext cx="1687694" cy="89717"/>
              </a:xfrm>
              <a:prstGeom prst="rect">
                <a:avLst/>
              </a:prstGeom>
              <a:solidFill>
                <a:srgbClr val="0E32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</p:grpSp>
      </p:grpSp>
      <p:graphicFrame>
        <p:nvGraphicFramePr>
          <p:cNvPr id="16" name="표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770753"/>
              </p:ext>
            </p:extLst>
          </p:nvPr>
        </p:nvGraphicFramePr>
        <p:xfrm>
          <a:off x="838200" y="1470204"/>
          <a:ext cx="10515600" cy="4643724"/>
        </p:xfrm>
        <a:graphic>
          <a:graphicData uri="http://schemas.openxmlformats.org/drawingml/2006/table">
            <a:tbl>
              <a:tblPr/>
              <a:tblGrid>
                <a:gridCol w="1273556">
                  <a:extLst>
                    <a:ext uri="{9D8B030D-6E8A-4147-A177-3AD203B41FA5}">
                      <a16:colId xmlns:a16="http://schemas.microsoft.com/office/drawing/2014/main" val="3966415456"/>
                    </a:ext>
                  </a:extLst>
                </a:gridCol>
                <a:gridCol w="1273556">
                  <a:extLst>
                    <a:ext uri="{9D8B030D-6E8A-4147-A177-3AD203B41FA5}">
                      <a16:colId xmlns:a16="http://schemas.microsoft.com/office/drawing/2014/main" val="1654441766"/>
                    </a:ext>
                  </a:extLst>
                </a:gridCol>
                <a:gridCol w="1273556">
                  <a:extLst>
                    <a:ext uri="{9D8B030D-6E8A-4147-A177-3AD203B41FA5}">
                      <a16:colId xmlns:a16="http://schemas.microsoft.com/office/drawing/2014/main" val="3289985423"/>
                    </a:ext>
                  </a:extLst>
                </a:gridCol>
                <a:gridCol w="1273556">
                  <a:extLst>
                    <a:ext uri="{9D8B030D-6E8A-4147-A177-3AD203B41FA5}">
                      <a16:colId xmlns:a16="http://schemas.microsoft.com/office/drawing/2014/main" val="1220122221"/>
                    </a:ext>
                  </a:extLst>
                </a:gridCol>
                <a:gridCol w="1273556">
                  <a:extLst>
                    <a:ext uri="{9D8B030D-6E8A-4147-A177-3AD203B41FA5}">
                      <a16:colId xmlns:a16="http://schemas.microsoft.com/office/drawing/2014/main" val="953425030"/>
                    </a:ext>
                  </a:extLst>
                </a:gridCol>
                <a:gridCol w="1273556">
                  <a:extLst>
                    <a:ext uri="{9D8B030D-6E8A-4147-A177-3AD203B41FA5}">
                      <a16:colId xmlns:a16="http://schemas.microsoft.com/office/drawing/2014/main" val="1172909537"/>
                    </a:ext>
                  </a:extLst>
                </a:gridCol>
                <a:gridCol w="2126488">
                  <a:extLst>
                    <a:ext uri="{9D8B030D-6E8A-4147-A177-3AD203B41FA5}">
                      <a16:colId xmlns:a16="http://schemas.microsoft.com/office/drawing/2014/main" val="2378631056"/>
                    </a:ext>
                  </a:extLst>
                </a:gridCol>
                <a:gridCol w="747776">
                  <a:extLst>
                    <a:ext uri="{9D8B030D-6E8A-4147-A177-3AD203B41FA5}">
                      <a16:colId xmlns:a16="http://schemas.microsoft.com/office/drawing/2014/main" val="3867864112"/>
                    </a:ext>
                  </a:extLst>
                </a:gridCol>
              </a:tblGrid>
              <a:tr h="386977"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순번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34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단과대학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이름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944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944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성별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944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지원기업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합격여부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373990"/>
                  </a:ext>
                </a:extLst>
              </a:tr>
              <a:tr h="3869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지식정보서비스대학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경제전공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손*형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2019112**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㈜캐럿솔루션즈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912452"/>
                  </a:ext>
                </a:extLst>
              </a:tr>
              <a:tr h="3869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창의공과대학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산업경영공학과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김*수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2019130**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주식회사 티디에스테크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035459"/>
                  </a:ext>
                </a:extLst>
              </a:tr>
              <a:tr h="3869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예술체육대학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서양화ㆍ미술경영학과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임*빈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2019104**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안양문화예술재단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850231"/>
                  </a:ext>
                </a:extLst>
              </a:tr>
              <a:tr h="3869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예술체육대학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서양화ㆍ미술경영학과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김*송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2019104**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안양문화예술재단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9300365"/>
                  </a:ext>
                </a:extLst>
              </a:tr>
              <a:tr h="3869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인문대학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중어중문학과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정*희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2018123**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㈜렛유인에듀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223229"/>
                  </a:ext>
                </a:extLst>
              </a:tr>
              <a:tr h="3869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인문대학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국어국문학과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김*인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2019100**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테이스트샵㈜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924754"/>
                  </a:ext>
                </a:extLst>
              </a:tr>
              <a:tr h="3869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지식정보서비스대학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응용통계전공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고*지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2019112**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㈜</a:t>
                      </a:r>
                      <a:r>
                        <a:rPr lang="ko-KR" alt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렛유인에듀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571251"/>
                  </a:ext>
                </a:extLst>
              </a:tr>
              <a:tr h="386977">
                <a:tc>
                  <a:txBody>
                    <a:bodyPr/>
                    <a:lstStyle/>
                    <a:p>
                      <a:pPr algn="ctr" rtl="0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212876"/>
                  </a:ext>
                </a:extLst>
              </a:tr>
              <a:tr h="386977">
                <a:tc>
                  <a:txBody>
                    <a:bodyPr/>
                    <a:lstStyle/>
                    <a:p>
                      <a:pPr algn="ctr" rtl="0" fontAlgn="ctr"/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ko-KR" altLang="en-US" sz="9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ko-KR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387144"/>
                  </a:ext>
                </a:extLst>
              </a:tr>
              <a:tr h="386977">
                <a:tc>
                  <a:txBody>
                    <a:bodyPr/>
                    <a:lstStyle/>
                    <a:p>
                      <a:pPr algn="ctr" rtl="0" fontAlgn="ctr"/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ko-KR" altLang="en-US" sz="9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ko-KR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857861"/>
                  </a:ext>
                </a:extLst>
              </a:tr>
              <a:tr h="386977">
                <a:tc>
                  <a:txBody>
                    <a:bodyPr/>
                    <a:lstStyle/>
                    <a:p>
                      <a:pPr algn="ctr" rtl="0" fontAlgn="ctr"/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ko-KR" altLang="en-US" sz="9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ko-KR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145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043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244</Words>
  <Application>Microsoft Office PowerPoint</Application>
  <PresentationFormat>와이드스크린</PresentationFormat>
  <Paragraphs>162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10X10 Bold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KGU</dc:creator>
  <cp:lastModifiedBy>KGU</cp:lastModifiedBy>
  <cp:revision>10</cp:revision>
  <dcterms:created xsi:type="dcterms:W3CDTF">2023-06-16T05:30:29Z</dcterms:created>
  <dcterms:modified xsi:type="dcterms:W3CDTF">2023-08-28T06:58:05Z</dcterms:modified>
</cp:coreProperties>
</file>