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57" r:id="rId1"/>
    <p:sldMasterId id="2147483656" r:id="rId2"/>
    <p:sldMasterId id="2147483938" r:id="rId3"/>
    <p:sldMasterId id="2147483955" r:id="rId4"/>
    <p:sldMasterId id="2147483958" r:id="rId5"/>
    <p:sldMasterId id="2147483961" r:id="rId6"/>
  </p:sldMasterIdLst>
  <p:notesMasterIdLst>
    <p:notesMasterId r:id="rId16"/>
  </p:notesMasterIdLst>
  <p:handoutMasterIdLst>
    <p:handoutMasterId r:id="rId17"/>
  </p:handoutMasterIdLst>
  <p:sldIdLst>
    <p:sldId id="556" r:id="rId7"/>
    <p:sldId id="558" r:id="rId8"/>
    <p:sldId id="568" r:id="rId9"/>
    <p:sldId id="418" r:id="rId10"/>
    <p:sldId id="570" r:id="rId11"/>
    <p:sldId id="569" r:id="rId12"/>
    <p:sldId id="525" r:id="rId13"/>
    <p:sldId id="554" r:id="rId14"/>
    <p:sldId id="559" r:id="rId15"/>
  </p:sldIdLst>
  <p:sldSz cx="9906000" cy="6858000" type="A4"/>
  <p:notesSz cx="6797675" cy="9928225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나눔고딕" panose="020B0600000101010101" charset="-127"/>
      <p:regular r:id="rId22"/>
      <p:bold r:id="rId23"/>
    </p:embeddedFont>
    <p:embeddedFont>
      <p:font typeface="새굴림" panose="02030600000101010101" pitchFamily="18" charset="-127"/>
      <p:regular r:id="rId24"/>
    </p:embeddedFont>
    <p:embeddedFont>
      <p:font typeface="맑은 고딕" panose="020B0503020000020004" pitchFamily="50" charset="-127"/>
      <p:regular r:id="rId25"/>
      <p:bold r:id="rId2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새굴림" pitchFamily="18" charset="-127"/>
        <a:cs typeface="+mn-cs"/>
      </a:defRPr>
    </a:lvl1pPr>
    <a:lvl2pPr marL="449263" indent="79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새굴림" pitchFamily="18" charset="-127"/>
        <a:cs typeface="+mn-cs"/>
      </a:defRPr>
    </a:lvl2pPr>
    <a:lvl3pPr marL="900113" indent="14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새굴림" pitchFamily="18" charset="-127"/>
        <a:cs typeface="+mn-cs"/>
      </a:defRPr>
    </a:lvl3pPr>
    <a:lvl4pPr marL="1349375" indent="222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새굴림" pitchFamily="18" charset="-127"/>
        <a:cs typeface="+mn-cs"/>
      </a:defRPr>
    </a:lvl4pPr>
    <a:lvl5pPr marL="1800225" indent="28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새굴림" pitchFamily="18" charset="-127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새굴림" pitchFamily="18" charset="-127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새굴림" pitchFamily="18" charset="-127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새굴림" pitchFamily="18" charset="-127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새굴림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1">
          <p15:clr>
            <a:srgbClr val="A4A3A4"/>
          </p15:clr>
        </p15:guide>
        <p15:guide id="2" pos="5954">
          <p15:clr>
            <a:srgbClr val="A4A3A4"/>
          </p15:clr>
        </p15:guide>
        <p15:guide id="3" pos="1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FF66"/>
    <a:srgbClr val="0000FF"/>
    <a:srgbClr val="A5C439"/>
    <a:srgbClr val="AAC90E"/>
    <a:srgbClr val="ACC90E"/>
    <a:srgbClr val="99FF99"/>
    <a:srgbClr val="008080"/>
    <a:srgbClr val="FF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26" autoAdjust="0"/>
    <p:restoredTop sz="95156" autoAdjust="0"/>
  </p:normalViewPr>
  <p:slideViewPr>
    <p:cSldViewPr snapToGrid="0" showGuides="1">
      <p:cViewPr varScale="1">
        <p:scale>
          <a:sx n="159" d="100"/>
          <a:sy n="159" d="100"/>
        </p:scale>
        <p:origin x="1772" y="112"/>
      </p:cViewPr>
      <p:guideLst>
        <p:guide orient="horz" pos="611"/>
        <p:guide pos="5954"/>
        <p:guide pos="1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8" d="100"/>
          <a:sy n="68" d="100"/>
        </p:scale>
        <p:origin x="-3312" y="-90"/>
      </p:cViewPr>
      <p:guideLst>
        <p:guide orient="horz" pos="3125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7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1" tIns="46190" rIns="92381" bIns="46190" numCol="1" anchor="t" anchorCtr="0" compatLnSpc="1">
            <a:prstTxWarp prst="textNoShape">
              <a:avLst/>
            </a:prstTxWarp>
          </a:bodyPr>
          <a:lstStyle>
            <a:lvl1pPr algn="l" defTabSz="923739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1" tIns="46190" rIns="92381" bIns="46190" numCol="1" anchor="t" anchorCtr="0" compatLnSpc="1">
            <a:prstTxWarp prst="textNoShape">
              <a:avLst/>
            </a:prstTxWarp>
          </a:bodyPr>
          <a:lstStyle>
            <a:lvl1pPr algn="r" defTabSz="923739"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C4D1CF57-0379-4BCB-BADB-856CB510D95D}" type="datetimeFigureOut">
              <a:rPr lang="ko-KR" altLang="en-US"/>
              <a:pPr>
                <a:defRPr/>
              </a:pPr>
              <a:t>2023-07-20</a:t>
            </a:fld>
            <a:endParaRPr lang="en-US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258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1" tIns="46190" rIns="92381" bIns="46190" numCol="1" anchor="b" anchorCtr="0" compatLnSpc="1">
            <a:prstTxWarp prst="textNoShape">
              <a:avLst/>
            </a:prstTxWarp>
          </a:bodyPr>
          <a:lstStyle>
            <a:lvl1pPr algn="l" defTabSz="923739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258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1" tIns="46190" rIns="92381" bIns="46190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D769C3F-7D85-4DD0-8478-9D1ABBACBB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8909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7513" cy="49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925" y="0"/>
            <a:ext cx="2959100" cy="49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9B74A8A9-141F-4CEF-9178-64BCDD9D3720}" type="datetimeFigureOut">
              <a:rPr lang="ko-KR" altLang="en-US"/>
              <a:pPr>
                <a:defRPr/>
              </a:pPr>
              <a:t>2023-07-20</a:t>
            </a:fld>
            <a:endParaRPr lang="en-US" altLang="ko-KR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8188" y="738188"/>
            <a:ext cx="5327650" cy="3689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755323"/>
            <a:ext cx="5029200" cy="443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/>
              <a:t>Click to edit Master text styles</a:t>
            </a:r>
          </a:p>
          <a:p>
            <a:pPr lvl="1"/>
            <a:r>
              <a:rPr lang="en-US" altLang="ko-KR" noProof="0"/>
              <a:t>Second level</a:t>
            </a:r>
          </a:p>
          <a:p>
            <a:pPr lvl="2"/>
            <a:r>
              <a:rPr lang="en-US" altLang="ko-KR" noProof="0"/>
              <a:t>Third level</a:t>
            </a:r>
          </a:p>
          <a:p>
            <a:pPr lvl="3"/>
            <a:r>
              <a:rPr lang="en-US" altLang="ko-KR" noProof="0"/>
              <a:t>Fourth level</a:t>
            </a:r>
          </a:p>
          <a:p>
            <a:pPr lvl="4"/>
            <a:r>
              <a:rPr lang="en-US" altLang="ko-KR" noProof="0"/>
              <a:t>Fifth level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733425" y="9436022"/>
            <a:ext cx="2959100" cy="49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95A65BC-D538-4A34-BA29-60EB6648F77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747144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492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001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4937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002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50338" algn="l" defTabSz="90013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00406" algn="l" defTabSz="90013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50474" algn="l" defTabSz="90013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541" algn="l" defTabSz="90013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안녕하십니까 귀빈 여러분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귀한 걸음 </a:t>
            </a:r>
            <a:r>
              <a:rPr lang="ko-KR" altLang="en-US" dirty="0" err="1"/>
              <a:t>해주신</a:t>
            </a:r>
            <a:r>
              <a:rPr lang="ko-KR" altLang="en-US" dirty="0"/>
              <a:t> 점 진심으로 감사 드립니다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먼저 ㈜</a:t>
            </a:r>
            <a:r>
              <a:rPr lang="ko-KR" altLang="en-US" dirty="0" err="1"/>
              <a:t>덴티움에</a:t>
            </a:r>
            <a:r>
              <a:rPr lang="ko-KR" altLang="en-US" dirty="0"/>
              <a:t> 대한 짧은 소개로 시작하겠습니다</a:t>
            </a:r>
            <a:r>
              <a:rPr lang="en-US" altLang="ko-KR" dirty="0"/>
              <a:t>.</a:t>
            </a:r>
            <a:endParaRPr lang="en-US" dirty="0"/>
          </a:p>
          <a:p>
            <a:endParaRPr lang="en-US" dirty="0"/>
          </a:p>
          <a:p>
            <a:r>
              <a:rPr lang="en-US" altLang="ko-KR" dirty="0"/>
              <a:t>Ladies &amp; Gentlemen </a:t>
            </a:r>
          </a:p>
          <a:p>
            <a:r>
              <a:rPr lang="en-US" altLang="ko-KR" dirty="0"/>
              <a:t>Before I start the presentation, I would like to give you a warm welcome to </a:t>
            </a:r>
            <a:r>
              <a:rPr lang="en-US" altLang="ko-KR" dirty="0" err="1"/>
              <a:t>Dentimun</a:t>
            </a:r>
            <a:r>
              <a:rPr lang="en-US" altLang="ko-KR" dirty="0"/>
              <a:t> HQ</a:t>
            </a:r>
            <a:endParaRPr lang="en-US" altLang="ko-KR" dirty="0">
              <a:ea typeface="맑은 고딕"/>
            </a:endParaRPr>
          </a:p>
          <a:p>
            <a:r>
              <a:rPr lang="en-US" altLang="ko-KR" dirty="0"/>
              <a:t>We are going to begin with short introduction about Dentium.</a:t>
            </a:r>
            <a:endParaRPr lang="en-US" altLang="ko-KR" dirty="0">
              <a:ea typeface="맑은 고딕"/>
            </a:endParaRP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0048E-0B15-4784-860F-20976F3A15F5}" type="slidenum">
              <a:rPr lang="ko-KR" altLang="en-US" smtClean="0"/>
              <a:pPr/>
              <a:t>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2369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ko-KR" altLang="en-US" dirty="0"/>
              <a:t>당사인 ㈜</a:t>
            </a:r>
            <a:r>
              <a:rPr lang="ko-KR" altLang="en-US" dirty="0" err="1"/>
              <a:t>덴티움</a:t>
            </a:r>
            <a:r>
              <a:rPr lang="en-US" altLang="ko-KR" dirty="0"/>
              <a:t>(http://www.dentium.co.kr)</a:t>
            </a:r>
            <a:r>
              <a:rPr lang="ko-KR" altLang="en-US" dirty="0"/>
              <a:t>은 </a:t>
            </a:r>
            <a:r>
              <a:rPr lang="ko-KR" altLang="en-US" dirty="0" err="1"/>
              <a:t>임플란트</a:t>
            </a:r>
            <a:r>
              <a:rPr lang="ko-KR" altLang="en-US" dirty="0"/>
              <a:t> 제품을 주력으로 고객 서비스 만족 극대화를 위해 치과용 의료기기 및 생체재료를 </a:t>
            </a:r>
            <a:r>
              <a:rPr lang="en-US" altLang="ko-KR" dirty="0"/>
              <a:t>Total Solution</a:t>
            </a:r>
            <a:r>
              <a:rPr lang="ko-KR" altLang="en-US" dirty="0"/>
              <a:t>으로 개발</a:t>
            </a:r>
            <a:r>
              <a:rPr lang="en-US" altLang="ko-KR" dirty="0"/>
              <a:t>, </a:t>
            </a:r>
            <a:r>
              <a:rPr lang="ko-KR" altLang="en-US" dirty="0"/>
              <a:t>생산</a:t>
            </a:r>
            <a:r>
              <a:rPr lang="en-US" altLang="ko-KR" dirty="0"/>
              <a:t>, </a:t>
            </a:r>
            <a:r>
              <a:rPr lang="ko-KR" altLang="en-US" dirty="0"/>
              <a:t>판매하는 치과용 의료기기분야 전문 기업입니다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endParaRPr lang="en-US" altLang="ko-KR" dirty="0"/>
          </a:p>
          <a:p>
            <a:r>
              <a:rPr lang="en-US" altLang="ko-KR" dirty="0"/>
              <a:t>㈜</a:t>
            </a:r>
            <a:r>
              <a:rPr lang="ko-KR" altLang="en-US" dirty="0" err="1"/>
              <a:t>덴티움</a:t>
            </a:r>
            <a:r>
              <a:rPr lang="en-US" altLang="ko-KR" dirty="0"/>
              <a:t>(</a:t>
            </a:r>
            <a:r>
              <a:rPr lang="ko-KR" altLang="en-US" dirty="0"/>
              <a:t>이하 </a:t>
            </a:r>
            <a:r>
              <a:rPr lang="en-US" altLang="ko-KR" dirty="0"/>
              <a:t>'</a:t>
            </a:r>
            <a:r>
              <a:rPr lang="ko-KR" altLang="en-US" dirty="0"/>
              <a:t>회사</a:t>
            </a:r>
            <a:r>
              <a:rPr lang="en-US" altLang="ko-KR" dirty="0"/>
              <a:t>' </a:t>
            </a:r>
            <a:r>
              <a:rPr lang="ko-KR" altLang="en-US" dirty="0"/>
              <a:t>또는 </a:t>
            </a:r>
            <a:r>
              <a:rPr lang="en-US" altLang="ko-KR" dirty="0"/>
              <a:t>'</a:t>
            </a:r>
            <a:r>
              <a:rPr lang="ko-KR" altLang="en-US" dirty="0"/>
              <a:t>당사</a:t>
            </a:r>
            <a:r>
              <a:rPr lang="en-US" altLang="ko-KR" dirty="0"/>
              <a:t>')</a:t>
            </a:r>
            <a:r>
              <a:rPr lang="ko-KR" altLang="en-US" dirty="0"/>
              <a:t>이 속해있는 치과용 의료기기 산업 내 주요 제품인 치과용 </a:t>
            </a:r>
            <a:r>
              <a:rPr lang="ko-KR" altLang="en-US" dirty="0" err="1"/>
              <a:t>임플란트라</a:t>
            </a:r>
            <a:r>
              <a:rPr lang="ko-KR" altLang="en-US" dirty="0"/>
              <a:t> 함은 치아가 </a:t>
            </a:r>
            <a:r>
              <a:rPr lang="ko-KR" altLang="en-US" dirty="0" err="1"/>
              <a:t>결손된</a:t>
            </a:r>
            <a:r>
              <a:rPr lang="ko-KR" altLang="en-US" dirty="0"/>
              <a:t> 부위에 주변 치아를 손상하지 않고 특수금속으로 만든 인공치근을 치조골에 이식하여 본래의 자기 치아와 같은 기능을 수행하는 </a:t>
            </a:r>
            <a:r>
              <a:rPr lang="ko-KR" altLang="en-US" dirty="0" err="1"/>
              <a:t>이식체</a:t>
            </a:r>
            <a:r>
              <a:rPr lang="ko-KR" altLang="en-US" dirty="0"/>
              <a:t> 입니다</a:t>
            </a:r>
            <a:r>
              <a:rPr lang="en-US" altLang="ko-KR" dirty="0"/>
              <a:t>. </a:t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endParaRPr lang="en-US" altLang="ko-KR" dirty="0"/>
          </a:p>
          <a:p>
            <a:r>
              <a:rPr lang="ko-KR" altLang="en-US" dirty="0"/>
              <a:t>치과용 </a:t>
            </a:r>
            <a:r>
              <a:rPr lang="ko-KR" altLang="en-US" dirty="0" err="1"/>
              <a:t>임플란트</a:t>
            </a:r>
            <a:r>
              <a:rPr lang="ko-KR" altLang="en-US" dirty="0"/>
              <a:t> 산업은 손실된 치아의 복구에 큰 관심을 가지고 있었던 </a:t>
            </a:r>
            <a:r>
              <a:rPr lang="en-US" altLang="ko-KR" dirty="0"/>
              <a:t>1952</a:t>
            </a:r>
            <a:r>
              <a:rPr lang="ko-KR" altLang="en-US" dirty="0"/>
              <a:t>년 </a:t>
            </a:r>
            <a:r>
              <a:rPr lang="ko-KR" altLang="en-US" dirty="0" err="1"/>
              <a:t>브레네막</a:t>
            </a:r>
            <a:r>
              <a:rPr lang="ko-KR" altLang="en-US" dirty="0"/>
              <a:t> 교수</a:t>
            </a:r>
            <a:r>
              <a:rPr lang="en-US" altLang="ko-KR" dirty="0"/>
              <a:t>(1929.5~2014.12)</a:t>
            </a:r>
            <a:r>
              <a:rPr lang="ko-KR" altLang="en-US" dirty="0"/>
              <a:t>를 통해 급속도로 발전하게 되었습니다</a:t>
            </a:r>
            <a:r>
              <a:rPr lang="en-US" altLang="ko-KR" dirty="0"/>
              <a:t>. </a:t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스웨덴의 </a:t>
            </a:r>
            <a:r>
              <a:rPr lang="ko-KR" altLang="en-US" dirty="0" err="1"/>
              <a:t>룬트</a:t>
            </a:r>
            <a:r>
              <a:rPr lang="ko-KR" altLang="en-US" dirty="0"/>
              <a:t> 대학의 정형외과 의사인 </a:t>
            </a:r>
            <a:r>
              <a:rPr lang="ko-KR" altLang="en-US" dirty="0" err="1"/>
              <a:t>브레네막</a:t>
            </a:r>
            <a:r>
              <a:rPr lang="ko-KR" altLang="en-US" dirty="0"/>
              <a:t> 교수는 뼈의 치유과정을 연구하기 위해 토끼의 다리뼈에 원통으로 된 </a:t>
            </a:r>
            <a:r>
              <a:rPr lang="en-US" altLang="ko-KR" dirty="0"/>
              <a:t>Titanium</a:t>
            </a:r>
            <a:r>
              <a:rPr lang="ko-KR" altLang="en-US" dirty="0"/>
              <a:t>을 넣은 후 이를 제거하는 과정에서 티타늄</a:t>
            </a:r>
            <a:r>
              <a:rPr lang="en-US" altLang="ko-KR" dirty="0"/>
              <a:t>(Titanium)</a:t>
            </a:r>
            <a:r>
              <a:rPr lang="ko-KR" altLang="en-US" dirty="0"/>
              <a:t>이 뼈와 뒤엉켜 분리가 되지 않는다는 현상을 발견하게 되었습니다</a:t>
            </a:r>
            <a:r>
              <a:rPr lang="en-US" altLang="ko-KR" dirty="0"/>
              <a:t>. </a:t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이는 살아있는 골조직에서 구조적으로 </a:t>
            </a:r>
            <a:r>
              <a:rPr lang="en-US" altLang="ko-KR" dirty="0"/>
              <a:t>Titanium</a:t>
            </a:r>
            <a:r>
              <a:rPr lang="ko-KR" altLang="en-US" dirty="0"/>
              <a:t>이 염증 없이 오랜 기간 동안 거부반응 없이 지속된다는 것을 증명하게 되었습니다</a:t>
            </a:r>
            <a:r>
              <a:rPr lang="en-US" altLang="ko-KR" dirty="0"/>
              <a:t>. </a:t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여기에서 </a:t>
            </a:r>
            <a:r>
              <a:rPr lang="ko-KR" altLang="en-US" dirty="0" err="1"/>
              <a:t>브레네막</a:t>
            </a:r>
            <a:r>
              <a:rPr lang="ko-KR" altLang="en-US" dirty="0"/>
              <a:t> 교수는 이와 같은 현상을 인체와의  </a:t>
            </a:r>
            <a:r>
              <a:rPr lang="en-US" altLang="ko-KR" dirty="0"/>
              <a:t>'</a:t>
            </a:r>
            <a:r>
              <a:rPr lang="ko-KR" altLang="en-US" dirty="0" err="1"/>
              <a:t>골융합</a:t>
            </a:r>
            <a:r>
              <a:rPr lang="en-US" altLang="ko-KR" dirty="0"/>
              <a:t>' </a:t>
            </a:r>
            <a:r>
              <a:rPr lang="ko-KR" altLang="en-US" dirty="0"/>
              <a:t>이라고 명명하며</a:t>
            </a:r>
            <a:r>
              <a:rPr lang="en-US" altLang="ko-KR" dirty="0"/>
              <a:t>, </a:t>
            </a:r>
            <a:r>
              <a:rPr lang="ko-KR" altLang="en-US" dirty="0"/>
              <a:t>관련 연구소를 만들어 임상실험을 실시하게 되었습니다</a:t>
            </a:r>
            <a:r>
              <a:rPr lang="en-US" altLang="ko-KR" dirty="0"/>
              <a:t>. </a:t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endParaRPr lang="en-US" altLang="ko-KR" dirty="0"/>
          </a:p>
          <a:p>
            <a:r>
              <a:rPr lang="ko-KR" altLang="en-US" dirty="0" err="1"/>
              <a:t>임플란트의</a:t>
            </a:r>
            <a:r>
              <a:rPr lang="ko-KR" altLang="en-US" dirty="0"/>
              <a:t> 아버지라 </a:t>
            </a:r>
            <a:r>
              <a:rPr lang="ko-KR" altLang="en-US" dirty="0" err="1"/>
              <a:t>불리우는</a:t>
            </a:r>
            <a:r>
              <a:rPr lang="ko-KR" altLang="en-US" dirty="0"/>
              <a:t> </a:t>
            </a:r>
            <a:r>
              <a:rPr lang="ko-KR" altLang="en-US" dirty="0" err="1"/>
              <a:t>브레네막</a:t>
            </a:r>
            <a:r>
              <a:rPr lang="ko-KR" altLang="en-US" dirty="0"/>
              <a:t> 교수의 </a:t>
            </a:r>
            <a:r>
              <a:rPr lang="en-US" altLang="ko-KR" dirty="0"/>
              <a:t>'</a:t>
            </a:r>
            <a:r>
              <a:rPr lang="ko-KR" altLang="en-US" dirty="0" err="1"/>
              <a:t>골융합</a:t>
            </a:r>
            <a:r>
              <a:rPr lang="en-US" altLang="ko-KR" dirty="0"/>
              <a:t>' </a:t>
            </a:r>
            <a:r>
              <a:rPr lang="ko-KR" altLang="en-US" dirty="0"/>
              <a:t>이라는 혁신적인 발견을 통해</a:t>
            </a:r>
            <a:r>
              <a:rPr lang="en-US" altLang="ko-KR" dirty="0"/>
              <a:t>, </a:t>
            </a:r>
            <a:r>
              <a:rPr lang="ko-KR" altLang="en-US" dirty="0"/>
              <a:t>비약적인 발전을 하게 되었으며 </a:t>
            </a:r>
            <a:r>
              <a:rPr lang="en-US" altLang="ko-KR" dirty="0"/>
              <a:t>1965</a:t>
            </a:r>
            <a:r>
              <a:rPr lang="ko-KR" altLang="en-US" dirty="0"/>
              <a:t>년 우리가 보는 것과 비슷한 형태의 </a:t>
            </a:r>
            <a:r>
              <a:rPr lang="ko-KR" altLang="en-US" dirty="0" err="1"/>
              <a:t>임플란트의</a:t>
            </a:r>
            <a:r>
              <a:rPr lang="ko-KR" altLang="en-US" dirty="0"/>
              <a:t> 첫 시술의 성공을 시작으로 오랜 개발과 연구 끝에 </a:t>
            </a:r>
            <a:r>
              <a:rPr lang="en-US" altLang="ko-KR" dirty="0"/>
              <a:t>1971</a:t>
            </a:r>
            <a:r>
              <a:rPr lang="ko-KR" altLang="en-US" dirty="0"/>
              <a:t>년에 본격적인 생산에 들어가게 되었습니다</a:t>
            </a:r>
            <a:r>
              <a:rPr lang="en-US" altLang="ko-KR" dirty="0"/>
              <a:t>. </a:t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1982</a:t>
            </a:r>
            <a:r>
              <a:rPr lang="ko-KR" altLang="en-US" dirty="0"/>
              <a:t>년 북미지역에서 성공적인 </a:t>
            </a:r>
            <a:r>
              <a:rPr lang="ko-KR" altLang="en-US" dirty="0" err="1"/>
              <a:t>임플란트</a:t>
            </a:r>
            <a:r>
              <a:rPr lang="ko-KR" altLang="en-US" dirty="0"/>
              <a:t> 시술에 대한 학회보고를 통해 공식적으로 치과 </a:t>
            </a:r>
            <a:r>
              <a:rPr lang="ko-KR" altLang="en-US" dirty="0" err="1"/>
              <a:t>임플란트</a:t>
            </a:r>
            <a:r>
              <a:rPr lang="ko-KR" altLang="en-US" dirty="0"/>
              <a:t> 사용을 결의하게 되었습니다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2458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9pPr>
          </a:lstStyle>
          <a:p>
            <a:fld id="{72560FD4-3E32-4F4B-B360-D6FBB2FEEDA7}" type="slidenum">
              <a:rPr lang="ko-KR" altLang="en-US" smtClean="0">
                <a:latin typeface="Times New Roman" pitchFamily="18" charset="0"/>
                <a:ea typeface="굴림" pitchFamily="50" charset="-127"/>
              </a:rPr>
              <a:pPr/>
              <a:t>2</a:t>
            </a:fld>
            <a:endParaRPr lang="en-US" altLang="ko-KR">
              <a:latin typeface="Times New Roman" pitchFamily="18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9557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9pPr>
          </a:lstStyle>
          <a:p>
            <a:fld id="{D90D8333-A724-44E7-9B0C-82A5B30CAEE3}" type="slidenum">
              <a:rPr lang="ko-KR" altLang="en-US" smtClean="0">
                <a:latin typeface="Times New Roman" pitchFamily="18" charset="0"/>
                <a:ea typeface="굴림" pitchFamily="50" charset="-127"/>
              </a:rPr>
              <a:pPr/>
              <a:t>3</a:t>
            </a:fld>
            <a:endParaRPr lang="en-US" altLang="ko-KR">
              <a:latin typeface="Times New Roman" pitchFamily="18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3779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482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9pPr>
          </a:lstStyle>
          <a:p>
            <a:fld id="{7733D1CD-07BE-4CBA-BB09-D4239B949438}" type="slidenum">
              <a:rPr lang="ko-KR" altLang="en-US" smtClean="0">
                <a:latin typeface="Times New Roman" pitchFamily="18" charset="0"/>
                <a:ea typeface="굴림" pitchFamily="50" charset="-127"/>
              </a:rPr>
              <a:pPr/>
              <a:t>4</a:t>
            </a:fld>
            <a:endParaRPr lang="en-US" altLang="ko-KR">
              <a:latin typeface="Times New Roman" pitchFamily="18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6080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9pPr>
          </a:lstStyle>
          <a:p>
            <a:fld id="{4C98BBC9-ED79-47B7-A899-B67C2E7CB07E}" type="slidenum">
              <a:rPr lang="ko-KR" altLang="en-US" smtClean="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pPr/>
              <a:t>5</a:t>
            </a:fld>
            <a:endParaRPr lang="en-US" altLang="ko-KR" smtClean="0">
              <a:solidFill>
                <a:srgbClr val="000000"/>
              </a:solidFill>
              <a:latin typeface="Times New Roman" pitchFamily="18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073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97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2399-C923-4FC2-8577-90EA33CD268E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EE65-7ACA-4ECE-BAB8-AC757DE185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086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2399-C923-4FC2-8577-90EA33CD268E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EE65-7ACA-4ECE-BAB8-AC757DE185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342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2399-C923-4FC2-8577-90EA33CD268E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EE65-7ACA-4ECE-BAB8-AC757DE185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5986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2399-C923-4FC2-8577-90EA33CD268E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EE65-7ACA-4ECE-BAB8-AC757DE185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9264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2399-C923-4FC2-8577-90EA33CD268E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EE65-7ACA-4ECE-BAB8-AC757DE185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3129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2399-C923-4FC2-8577-90EA33CD268E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EE65-7ACA-4ECE-BAB8-AC757DE185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7187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2399-C923-4FC2-8577-90EA33CD268E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EE65-7ACA-4ECE-BAB8-AC757DE185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5266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965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126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 bwMode="auto">
          <a:xfrm>
            <a:off x="0" y="552450"/>
            <a:ext cx="9696450" cy="4445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100000">
                <a:schemeClr val="bg1"/>
              </a:gs>
              <a:gs pos="63000">
                <a:srgbClr val="92D05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4" name="직사각형 3"/>
          <p:cNvSpPr/>
          <p:nvPr userDrawn="1"/>
        </p:nvSpPr>
        <p:spPr bwMode="auto">
          <a:xfrm rot="10800000">
            <a:off x="209550" y="6399213"/>
            <a:ext cx="9696450" cy="34925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100000">
                <a:schemeClr val="bg1"/>
              </a:gs>
              <a:gs pos="63000">
                <a:srgbClr val="92D05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ko-KR" altLang="en-US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126" y="6457056"/>
            <a:ext cx="1062217" cy="37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[첨부3] 3대 핵심가치 문구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030" y="44624"/>
            <a:ext cx="13795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486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4440" cy="685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923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267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 bwMode="auto">
          <a:xfrm>
            <a:off x="0" y="552450"/>
            <a:ext cx="9696450" cy="4445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100000">
                <a:schemeClr val="bg1"/>
              </a:gs>
              <a:gs pos="63000">
                <a:srgbClr val="92D05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4" name="직사각형 3"/>
          <p:cNvSpPr/>
          <p:nvPr userDrawn="1"/>
        </p:nvSpPr>
        <p:spPr bwMode="auto">
          <a:xfrm rot="10800000">
            <a:off x="209550" y="6399213"/>
            <a:ext cx="9696450" cy="34925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100000">
                <a:schemeClr val="bg1"/>
              </a:gs>
              <a:gs pos="63000">
                <a:srgbClr val="92D05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ko-KR" altLang="en-US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126" y="6457056"/>
            <a:ext cx="1062217" cy="37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[첨부3] 3대 핵심가치 문구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030" y="44624"/>
            <a:ext cx="13795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05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6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1CE1A78E-C98B-488C-9CA3-3A3B504A8CA1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6CBD6045-8556-4A7E-A0C8-9F52182F5F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168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 bwMode="auto">
          <a:xfrm>
            <a:off x="0" y="552449"/>
            <a:ext cx="9906000" cy="45719"/>
          </a:xfrm>
          <a:prstGeom prst="rect">
            <a:avLst/>
          </a:prstGeom>
          <a:solidFill>
            <a:srgbClr val="ACC9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563" y="75672"/>
            <a:ext cx="10572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 userDrawn="1"/>
        </p:nvSpPr>
        <p:spPr bwMode="auto">
          <a:xfrm>
            <a:off x="-8473" y="6394673"/>
            <a:ext cx="9906000" cy="45719"/>
          </a:xfrm>
          <a:prstGeom prst="rect">
            <a:avLst/>
          </a:prstGeom>
          <a:solidFill>
            <a:srgbClr val="ACC9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773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1CE1A78E-C98B-488C-9CA3-3A3B504A8CA1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6CBD6045-8556-4A7E-A0C8-9F52182F5F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67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2399-C923-4FC2-8577-90EA33CD268E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EE65-7ACA-4ECE-BAB8-AC757DE185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113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2399-C923-4FC2-8577-90EA33CD268E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EE65-7ACA-4ECE-BAB8-AC757DE185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95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2399-C923-4FC2-8577-90EA33CD268E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EE65-7ACA-4ECE-BAB8-AC757DE185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363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2399-C923-4FC2-8577-90EA33CD268E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EE65-7ACA-4ECE-BAB8-AC757DE185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165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 bwMode="auto">
          <a:xfrm>
            <a:off x="-8467" y="0"/>
            <a:ext cx="9906000" cy="6858000"/>
          </a:xfrm>
          <a:prstGeom prst="rect">
            <a:avLst/>
          </a:prstGeom>
          <a:solidFill>
            <a:srgbClr val="ACC90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새굴림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51" r:id="rId2"/>
    <p:sldLayoutId id="2147483953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5pPr>
      <a:lvl6pPr marL="45006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6pPr>
      <a:lvl7pPr marL="900135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7pPr>
      <a:lvl8pPr marL="1350203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8pPr>
      <a:lvl9pPr marL="1800271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9pPr>
    </p:titleStyle>
    <p:bodyStyle>
      <a:lvl1pPr marL="336550" indent="-336550" algn="l" rtl="0" eaLnBrk="0" fontAlgn="base" hangingPunct="0">
        <a:spcBef>
          <a:spcPct val="70000"/>
        </a:spcBef>
        <a:spcAft>
          <a:spcPct val="10000"/>
        </a:spcAft>
        <a:buClr>
          <a:schemeClr val="accent1"/>
        </a:buClr>
        <a:buSzPct val="50000"/>
        <a:buFont typeface="Monotype Sorts"/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80988" algn="l" rtl="0" eaLnBrk="0" fontAlgn="base" hangingPunct="0">
        <a:spcBef>
          <a:spcPct val="50000"/>
        </a:spcBef>
        <a:spcAft>
          <a:spcPct val="1000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23950" indent="-223838" algn="l" rtl="0" eaLnBrk="0" fontAlgn="base" hangingPunct="0">
        <a:spcBef>
          <a:spcPct val="50000"/>
        </a:spcBef>
        <a:spcAft>
          <a:spcPct val="10000"/>
        </a:spcAft>
        <a:buClr>
          <a:schemeClr val="accent1"/>
        </a:buClr>
        <a:buSzPct val="75000"/>
        <a:buChar char="—"/>
        <a:defRPr sz="2400">
          <a:solidFill>
            <a:schemeClr val="tx1"/>
          </a:solidFill>
          <a:latin typeface="+mn-lt"/>
        </a:defRPr>
      </a:lvl3pPr>
      <a:lvl4pPr marL="1574800" indent="-2238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24063" indent="-2238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475372" indent="-22503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25440" indent="-22503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375508" indent="-22503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25575" indent="-22503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ko-KR"/>
      </a:defPPr>
      <a:lvl1pPr marL="0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068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35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203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271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0338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0406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0474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541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54" r:id="rId2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0068" algn="l" rtl="0" fontAlgn="base" latinLnBrk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00135" algn="l" rtl="0" fontAlgn="base" latinLnBrk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50203" algn="l" rtl="0" fontAlgn="base" latinLnBrk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00271" algn="l" rtl="0" fontAlgn="base" latinLnBrk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36550" indent="-336550" algn="l" rtl="0" eaLnBrk="0" fontAlgn="base" latinLnBrk="1" hangingPunct="0">
        <a:spcBef>
          <a:spcPct val="70000"/>
        </a:spcBef>
        <a:spcAft>
          <a:spcPct val="10000"/>
        </a:spcAft>
        <a:buClr>
          <a:schemeClr val="accent1"/>
        </a:buClr>
        <a:buSzPct val="50000"/>
        <a:buFont typeface="Monotype Sorts"/>
        <a:buChar char="•"/>
        <a:defRPr kumimoji="1" sz="2200" b="1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80988" algn="l" rtl="0" eaLnBrk="0" fontAlgn="base" latinLnBrk="1" hangingPunct="0">
        <a:spcBef>
          <a:spcPct val="50000"/>
        </a:spcBef>
        <a:spcAft>
          <a:spcPct val="1000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</a:defRPr>
      </a:lvl2pPr>
      <a:lvl3pPr marL="1123950" indent="-223838" algn="l" rtl="0" eaLnBrk="0" fontAlgn="base" latinLnBrk="1" hangingPunct="0">
        <a:spcBef>
          <a:spcPct val="50000"/>
        </a:spcBef>
        <a:spcAft>
          <a:spcPct val="10000"/>
        </a:spcAft>
        <a:buClr>
          <a:schemeClr val="accent1"/>
        </a:buClr>
        <a:buSzPct val="75000"/>
        <a:buChar char="—"/>
        <a:defRPr kumimoji="1" sz="2400">
          <a:solidFill>
            <a:schemeClr val="tx1"/>
          </a:solidFill>
          <a:latin typeface="+mn-lt"/>
          <a:ea typeface="+mn-ea"/>
        </a:defRPr>
      </a:lvl3pPr>
      <a:lvl4pPr marL="1574800" indent="-22383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24063" indent="-223838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475372" indent="-22503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25440" indent="-22503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375508" indent="-22503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25575" indent="-22503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068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35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203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271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0338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0406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0474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541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92399-C923-4FC2-8577-90EA33CD268E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0EE65-7ACA-4ECE-BAB8-AC757DE185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45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 bwMode="auto">
          <a:xfrm>
            <a:off x="0" y="552450"/>
            <a:ext cx="9696450" cy="4445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100000">
                <a:schemeClr val="bg1"/>
              </a:gs>
              <a:gs pos="63000">
                <a:srgbClr val="92D05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12" name="직사각형 11"/>
          <p:cNvSpPr/>
          <p:nvPr userDrawn="1"/>
        </p:nvSpPr>
        <p:spPr bwMode="auto">
          <a:xfrm rot="10800000">
            <a:off x="209550" y="6399213"/>
            <a:ext cx="9696450" cy="34925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100000">
                <a:schemeClr val="bg1"/>
              </a:gs>
              <a:gs pos="63000">
                <a:srgbClr val="92D05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ko-KR" altLang="en-US" dirty="0">
              <a:solidFill>
                <a:srgbClr val="000000"/>
              </a:solidFill>
            </a:endParaRPr>
          </a:p>
        </p:txBody>
      </p:sp>
      <p:pic>
        <p:nvPicPr>
          <p:cNvPr id="16" name="Picture 2"/>
          <p:cNvPicPr>
            <a:picLocks noChangeAspect="1"/>
          </p:cNvPicPr>
          <p:nvPr userDrawn="1"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0379">
            <a:off x="245393" y="1196039"/>
            <a:ext cx="4859331" cy="143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233" y="103624"/>
            <a:ext cx="1062217" cy="37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1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5pPr>
      <a:lvl6pPr marL="45006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6pPr>
      <a:lvl7pPr marL="900135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7pPr>
      <a:lvl8pPr marL="1350203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8pPr>
      <a:lvl9pPr marL="1800271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9pPr>
    </p:titleStyle>
    <p:bodyStyle>
      <a:lvl1pPr marL="336550" indent="-336550" algn="l" rtl="0" eaLnBrk="0" fontAlgn="base" hangingPunct="0">
        <a:spcBef>
          <a:spcPct val="70000"/>
        </a:spcBef>
        <a:spcAft>
          <a:spcPct val="10000"/>
        </a:spcAft>
        <a:buClr>
          <a:schemeClr val="accent1"/>
        </a:buClr>
        <a:buSzPct val="50000"/>
        <a:buFont typeface="Monotype Sorts"/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80988" algn="l" rtl="0" eaLnBrk="0" fontAlgn="base" hangingPunct="0">
        <a:spcBef>
          <a:spcPct val="50000"/>
        </a:spcBef>
        <a:spcAft>
          <a:spcPct val="1000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23950" indent="-223838" algn="l" rtl="0" eaLnBrk="0" fontAlgn="base" hangingPunct="0">
        <a:spcBef>
          <a:spcPct val="50000"/>
        </a:spcBef>
        <a:spcAft>
          <a:spcPct val="10000"/>
        </a:spcAft>
        <a:buClr>
          <a:schemeClr val="accent1"/>
        </a:buClr>
        <a:buSzPct val="75000"/>
        <a:buChar char="—"/>
        <a:defRPr sz="2400">
          <a:solidFill>
            <a:schemeClr val="tx1"/>
          </a:solidFill>
          <a:latin typeface="+mn-lt"/>
        </a:defRPr>
      </a:lvl3pPr>
      <a:lvl4pPr marL="1574800" indent="-2238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24063" indent="-2238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475372" indent="-22503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25440" indent="-22503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375508" indent="-22503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25575" indent="-22503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ko-KR"/>
      </a:defPPr>
      <a:lvl1pPr marL="0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068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35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203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271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0338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0406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0474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541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66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0068" algn="l" rtl="0" fontAlgn="base" latinLnBrk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00135" algn="l" rtl="0" fontAlgn="base" latinLnBrk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50203" algn="l" rtl="0" fontAlgn="base" latinLnBrk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00271" algn="l" rtl="0" fontAlgn="base" latinLnBrk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36550" indent="-336550" algn="l" rtl="0" eaLnBrk="0" fontAlgn="base" latinLnBrk="1" hangingPunct="0">
        <a:spcBef>
          <a:spcPct val="70000"/>
        </a:spcBef>
        <a:spcAft>
          <a:spcPct val="10000"/>
        </a:spcAft>
        <a:buClr>
          <a:schemeClr val="accent1"/>
        </a:buClr>
        <a:buSzPct val="50000"/>
        <a:buFont typeface="Monotype Sorts"/>
        <a:buChar char="•"/>
        <a:defRPr kumimoji="1" sz="2200" b="1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80988" algn="l" rtl="0" eaLnBrk="0" fontAlgn="base" latinLnBrk="1" hangingPunct="0">
        <a:spcBef>
          <a:spcPct val="50000"/>
        </a:spcBef>
        <a:spcAft>
          <a:spcPct val="1000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</a:defRPr>
      </a:lvl2pPr>
      <a:lvl3pPr marL="1123950" indent="-223838" algn="l" rtl="0" eaLnBrk="0" fontAlgn="base" latinLnBrk="1" hangingPunct="0">
        <a:spcBef>
          <a:spcPct val="50000"/>
        </a:spcBef>
        <a:spcAft>
          <a:spcPct val="10000"/>
        </a:spcAft>
        <a:buClr>
          <a:schemeClr val="accent1"/>
        </a:buClr>
        <a:buSzPct val="75000"/>
        <a:buChar char="—"/>
        <a:defRPr kumimoji="1" sz="2400">
          <a:solidFill>
            <a:schemeClr val="tx1"/>
          </a:solidFill>
          <a:latin typeface="+mn-lt"/>
          <a:ea typeface="+mn-ea"/>
        </a:defRPr>
      </a:lvl3pPr>
      <a:lvl4pPr marL="1574800" indent="-22383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24063" indent="-223838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475372" indent="-22503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25440" indent="-22503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375508" indent="-22503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25575" indent="-22503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068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35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203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271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0338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0406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0474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541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73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0068" algn="l" rtl="0" fontAlgn="base" latinLnBrk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00135" algn="l" rtl="0" fontAlgn="base" latinLnBrk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50203" algn="l" rtl="0" fontAlgn="base" latinLnBrk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00271" algn="l" rtl="0" fontAlgn="base" latinLnBrk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36550" indent="-336550" algn="l" rtl="0" eaLnBrk="0" fontAlgn="base" latinLnBrk="1" hangingPunct="0">
        <a:spcBef>
          <a:spcPct val="70000"/>
        </a:spcBef>
        <a:spcAft>
          <a:spcPct val="10000"/>
        </a:spcAft>
        <a:buClr>
          <a:schemeClr val="accent1"/>
        </a:buClr>
        <a:buSzPct val="50000"/>
        <a:buFont typeface="Monotype Sorts"/>
        <a:buChar char="•"/>
        <a:defRPr kumimoji="1" sz="2200" b="1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80988" algn="l" rtl="0" eaLnBrk="0" fontAlgn="base" latinLnBrk="1" hangingPunct="0">
        <a:spcBef>
          <a:spcPct val="50000"/>
        </a:spcBef>
        <a:spcAft>
          <a:spcPct val="1000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</a:defRPr>
      </a:lvl2pPr>
      <a:lvl3pPr marL="1123950" indent="-223838" algn="l" rtl="0" eaLnBrk="0" fontAlgn="base" latinLnBrk="1" hangingPunct="0">
        <a:spcBef>
          <a:spcPct val="50000"/>
        </a:spcBef>
        <a:spcAft>
          <a:spcPct val="10000"/>
        </a:spcAft>
        <a:buClr>
          <a:schemeClr val="accent1"/>
        </a:buClr>
        <a:buSzPct val="75000"/>
        <a:buChar char="—"/>
        <a:defRPr kumimoji="1" sz="2400">
          <a:solidFill>
            <a:schemeClr val="tx1"/>
          </a:solidFill>
          <a:latin typeface="+mn-lt"/>
          <a:ea typeface="+mn-ea"/>
        </a:defRPr>
      </a:lvl3pPr>
      <a:lvl4pPr marL="1574800" indent="-22383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24063" indent="-223838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475372" indent="-22503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25440" indent="-22503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375508" indent="-22503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25575" indent="-22503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068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35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203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271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0338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0406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0474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541" algn="l" defTabSz="90013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13.jpe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60" y="0"/>
            <a:ext cx="6898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2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타원 7"/>
          <p:cNvSpPr/>
          <p:nvPr/>
        </p:nvSpPr>
        <p:spPr>
          <a:xfrm>
            <a:off x="75955" y="170159"/>
            <a:ext cx="4394444" cy="454698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237630" y="3353688"/>
            <a:ext cx="2543213" cy="1648618"/>
          </a:xfrm>
          <a:prstGeom prst="rect">
            <a:avLst/>
          </a:prstGeom>
        </p:spPr>
        <p:txBody>
          <a:bodyPr lIns="0" tIns="0" rIns="0" bIns="0"/>
          <a:lstStyle/>
          <a:p>
            <a:pPr marL="172587" indent="-172587">
              <a:spcBef>
                <a:spcPts val="453"/>
              </a:spcBef>
              <a:tabLst>
                <a:tab pos="606452" algn="l"/>
              </a:tabLst>
              <a:defRPr/>
            </a:pP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01.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Dentium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소개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172587" indent="-172587">
              <a:spcBef>
                <a:spcPts val="453"/>
              </a:spcBef>
              <a:tabLst>
                <a:tab pos="606452" algn="l"/>
              </a:tabLst>
              <a:defRPr/>
            </a:pP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02.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인재상</a:t>
            </a:r>
            <a:endParaRPr lang="en-US" altLang="ko-K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172587" indent="-172587">
              <a:spcBef>
                <a:spcPts val="453"/>
              </a:spcBef>
              <a:tabLst>
                <a:tab pos="606452" algn="l"/>
              </a:tabLst>
              <a:defRPr/>
            </a:pP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03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 Recruiting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안내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172587" indent="-172587">
              <a:spcBef>
                <a:spcPts val="453"/>
              </a:spcBef>
              <a:tabLst>
                <a:tab pos="606452" algn="l"/>
              </a:tabLst>
              <a:defRPr/>
            </a:pP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04.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복리후생</a:t>
            </a:r>
            <a:endParaRPr lang="en-US" altLang="ko-K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172587" indent="-172587">
              <a:spcBef>
                <a:spcPts val="453"/>
              </a:spcBef>
              <a:tabLst>
                <a:tab pos="606452" algn="l"/>
              </a:tabLst>
              <a:defRPr/>
            </a:pP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05.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편의시설</a:t>
            </a:r>
            <a:endParaRPr lang="en-US" altLang="ko-K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172587" indent="-172587">
              <a:spcBef>
                <a:spcPts val="453"/>
              </a:spcBef>
              <a:tabLst>
                <a:tab pos="606452" algn="l"/>
              </a:tabLst>
              <a:defRPr/>
            </a:pPr>
            <a:endParaRPr lang="ko-KR" altLang="en-US" sz="906" dirty="0"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0"/>
              </a:gradFill>
              <a:ea typeface="-윤고딕330" pitchFamily="18" charset="-127"/>
              <a:cs typeface="Arial" pitchFamily="34" charset="0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6030548" y="2656939"/>
            <a:ext cx="540297" cy="541968"/>
          </a:xfrm>
          <a:prstGeom prst="ellipse">
            <a:avLst/>
          </a:prstGeom>
          <a:solidFill>
            <a:srgbClr val="A3CD39"/>
          </a:solidFill>
          <a:ln w="12700">
            <a:noFill/>
          </a:ln>
        </p:spPr>
        <p:txBody>
          <a:bodyPr lIns="597961" tIns="0" rIns="0" bIns="0" rtlCol="0" anchor="ctr" anchorCtr="0">
            <a:noAutofit/>
          </a:bodyPr>
          <a:lstStyle/>
          <a:p>
            <a:pPr algn="ctr" defTabSz="769403">
              <a:buSzPct val="92000"/>
            </a:pPr>
            <a:endParaRPr lang="ko-KR" altLang="en-US" sz="906" spc="-46" dirty="0"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5400000" scaled="1"/>
              </a:gra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1366" y="2656136"/>
            <a:ext cx="414397" cy="55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20" dirty="0">
                <a:solidFill>
                  <a:schemeClr val="bg1"/>
                </a:solidFill>
              </a:rPr>
              <a:t>1</a:t>
            </a:r>
            <a:endParaRPr lang="ko-KR" altLang="en-US" sz="3020" dirty="0">
              <a:solidFill>
                <a:schemeClr val="bg1"/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622" y="818466"/>
            <a:ext cx="1160122" cy="315459"/>
          </a:xfrm>
          <a:prstGeom prst="rect">
            <a:avLst/>
          </a:prstGeom>
        </p:spPr>
      </p:pic>
      <p:sp>
        <p:nvSpPr>
          <p:cNvPr id="14" name="타원 13"/>
          <p:cNvSpPr/>
          <p:nvPr/>
        </p:nvSpPr>
        <p:spPr>
          <a:xfrm>
            <a:off x="3805211" y="4224552"/>
            <a:ext cx="2306155" cy="2401219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570845" y="2723828"/>
            <a:ext cx="3236058" cy="40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709" tIns="46355" rIns="92709" bIns="46355">
            <a:spAutoFit/>
          </a:bodyPr>
          <a:lstStyle/>
          <a:p>
            <a:pPr>
              <a:defRPr/>
            </a:pPr>
            <a:r>
              <a:rPr lang="ko-KR" altLang="en-US" sz="2044" b="1" spc="-68" dirty="0" smtClean="0">
                <a:gradFill>
                  <a:gsLst>
                    <a:gs pos="0">
                      <a:srgbClr val="A3CD39"/>
                    </a:gs>
                    <a:gs pos="100000">
                      <a:srgbClr val="A3CD39"/>
                    </a:gs>
                  </a:gsLst>
                  <a:lin ang="5400000" scaled="0"/>
                </a:gradFill>
                <a:latin typeface="나눔고딕" panose="020B0600000101010101" charset="-127"/>
                <a:ea typeface="나눔고딕" panose="020B0600000101010101" charset="-127"/>
                <a:cs typeface="Arial" pitchFamily="34" charset="0"/>
              </a:rPr>
              <a:t> </a:t>
            </a:r>
            <a:r>
              <a:rPr lang="ko-KR" altLang="en-US" sz="2044" b="1" spc="-68" dirty="0" err="1" smtClean="0">
                <a:gradFill>
                  <a:gsLst>
                    <a:gs pos="0">
                      <a:srgbClr val="A3CD39"/>
                    </a:gs>
                    <a:gs pos="100000">
                      <a:srgbClr val="A3CD39"/>
                    </a:gs>
                  </a:gsLst>
                  <a:lin ang="5400000" scaled="0"/>
                </a:gradFill>
                <a:latin typeface="나눔고딕" panose="020B0600000101010101" charset="-127"/>
                <a:ea typeface="나눔고딕" panose="020B0600000101010101" charset="-127"/>
                <a:cs typeface="Arial" pitchFamily="34" charset="0"/>
              </a:rPr>
              <a:t>덴티움</a:t>
            </a:r>
            <a:r>
              <a:rPr lang="ko-KR" altLang="en-US" sz="2044" b="1" spc="-68" dirty="0" smtClean="0">
                <a:gradFill>
                  <a:gsLst>
                    <a:gs pos="0">
                      <a:srgbClr val="A3CD39"/>
                    </a:gs>
                    <a:gs pos="100000">
                      <a:srgbClr val="A3CD39"/>
                    </a:gs>
                  </a:gsLst>
                  <a:lin ang="5400000" scaled="0"/>
                </a:gradFill>
                <a:latin typeface="나눔고딕" panose="020B0600000101010101" charset="-127"/>
                <a:ea typeface="나눔고딕" panose="020B0600000101010101" charset="-127"/>
                <a:cs typeface="Arial" pitchFamily="34" charset="0"/>
              </a:rPr>
              <a:t> 생활안내</a:t>
            </a:r>
            <a:endParaRPr lang="en-US" altLang="ko-KR" sz="2044" b="1" spc="-68" dirty="0">
              <a:gradFill>
                <a:gsLst>
                  <a:gs pos="0">
                    <a:srgbClr val="A3CD39"/>
                  </a:gs>
                  <a:gs pos="100000">
                    <a:srgbClr val="A3CD39"/>
                  </a:gs>
                </a:gsLst>
                <a:lin ang="5400000" scaled="0"/>
              </a:gradFill>
              <a:latin typeface="나눔고딕" panose="020B0600000101010101" charset="-127"/>
              <a:ea typeface="나눔고딕" panose="020B0600000101010101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73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/>
          <p:cNvGrpSpPr/>
          <p:nvPr/>
        </p:nvGrpSpPr>
        <p:grpSpPr>
          <a:xfrm>
            <a:off x="346216" y="1022474"/>
            <a:ext cx="3894139" cy="246221"/>
            <a:chOff x="714375" y="2263607"/>
            <a:chExt cx="3894139" cy="246221"/>
          </a:xfrm>
        </p:grpSpPr>
        <p:sp>
          <p:nvSpPr>
            <p:cNvPr id="33" name="TextBox 32"/>
            <p:cNvSpPr txBox="1"/>
            <p:nvPr/>
          </p:nvSpPr>
          <p:spPr bwMode="auto">
            <a:xfrm>
              <a:off x="920874" y="2263607"/>
              <a:ext cx="3687640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997702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600" b="1" spc="-6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일반현황</a:t>
              </a:r>
            </a:p>
          </p:txBody>
        </p:sp>
        <p:sp>
          <p:nvSpPr>
            <p:cNvPr id="34" name="타원 33"/>
            <p:cNvSpPr/>
            <p:nvPr/>
          </p:nvSpPr>
          <p:spPr>
            <a:xfrm>
              <a:off x="714375" y="2296048"/>
              <a:ext cx="152400" cy="152400"/>
            </a:xfrm>
            <a:prstGeom prst="ellipse">
              <a:avLst/>
            </a:prstGeom>
            <a:solidFill>
              <a:srgbClr val="C1D8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aphicFrame>
        <p:nvGraphicFramePr>
          <p:cNvPr id="35" name="Group 93"/>
          <p:cNvGraphicFramePr>
            <a:graphicFrameLocks noGrp="1"/>
          </p:cNvGraphicFramePr>
          <p:nvPr>
            <p:extLst/>
          </p:nvPr>
        </p:nvGraphicFramePr>
        <p:xfrm>
          <a:off x="307465" y="1371599"/>
          <a:ext cx="4519810" cy="3295810"/>
        </p:xfrm>
        <a:graphic>
          <a:graphicData uri="http://schemas.openxmlformats.org/drawingml/2006/table">
            <a:tbl>
              <a:tblPr/>
              <a:tblGrid>
                <a:gridCol w="11617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80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9581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400" b="1" i="0" u="none" strike="noStrike" kern="1200" cap="none" normalizeH="0" baseline="0" dirty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회사명</a:t>
                      </a:r>
                    </a:p>
                  </a:txBody>
                  <a:tcPr marL="106220" marR="106220" marT="0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kumimoji="1" lang="ko-KR" altLang="en-US" sz="1200" b="0" i="0" u="none" strike="noStrike" kern="1200" cap="none" spc="0" normalizeH="0" baseline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㈜덴티움</a:t>
                      </a:r>
                      <a:endParaRPr kumimoji="1" lang="en-US" altLang="ko-KR" sz="1200" b="0" i="0" u="none" strike="noStrike" kern="1200" cap="none" spc="0" normalizeH="0" baseline="0">
                        <a:ln>
                          <a:noFill/>
                        </a:ln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65000"/>
                                <a:lumOff val="3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106220" marR="10622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581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400" b="1" i="0" u="none" strike="noStrike" kern="1200" cap="none" normalizeH="0" baseline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대표이사</a:t>
                      </a:r>
                    </a:p>
                  </a:txBody>
                  <a:tcPr marL="106220" marR="106220" marT="0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1" lang="ko-KR" altLang="en-US" sz="1200" b="0" i="0" u="none" strike="noStrike" kern="1200" cap="none" spc="0" normalizeH="0" baseline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서승우 </a:t>
                      </a:r>
                      <a:endParaRPr kumimoji="1" lang="ko-KR" altLang="en-US" sz="1200" b="0" i="0" u="none" strike="noStrike" kern="1200" cap="none" spc="0" normalizeH="0" baseline="0">
                        <a:ln>
                          <a:noFill/>
                        </a:ln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65000"/>
                                <a:lumOff val="3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106220" marR="10622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581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400" b="1" i="0" u="none" strike="noStrike" kern="1200" cap="none" normalizeH="0" baseline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설립일</a:t>
                      </a:r>
                    </a:p>
                  </a:txBody>
                  <a:tcPr marL="106220" marR="106220" marT="0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1" lang="en-US" altLang="ko-KR" sz="1200" b="0" i="0" u="none" strike="noStrike" kern="1200" cap="none" spc="0" normalizeH="0" baseline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2000</a:t>
                      </a:r>
                      <a:r>
                        <a:rPr kumimoji="1" lang="ko-KR" altLang="en-US" sz="1200" b="0" i="0" u="none" strike="noStrike" kern="1200" cap="none" spc="0" normalizeH="0" baseline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년 </a:t>
                      </a:r>
                      <a:r>
                        <a:rPr kumimoji="1" lang="en-US" altLang="ko-KR" sz="1200" b="0" i="0" u="none" strike="noStrike" kern="1200" cap="none" spc="0" normalizeH="0" baseline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06</a:t>
                      </a:r>
                      <a:r>
                        <a:rPr kumimoji="1" lang="ko-KR" altLang="en-US" sz="1200" b="0" i="0" u="none" strike="noStrike" kern="1200" cap="none" spc="0" normalizeH="0" baseline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월 </a:t>
                      </a:r>
                      <a:r>
                        <a:rPr kumimoji="1" lang="en-US" altLang="ko-KR" sz="1200" b="0" i="0" u="none" strike="noStrike" kern="1200" cap="none" spc="0" normalizeH="0" baseline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07</a:t>
                      </a:r>
                      <a:r>
                        <a:rPr kumimoji="1" lang="ko-KR" altLang="en-US" sz="1200" b="0" i="0" u="none" strike="noStrike" kern="1200" cap="none" spc="0" normalizeH="0" baseline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일</a:t>
                      </a:r>
                    </a:p>
                  </a:txBody>
                  <a:tcPr marL="106220" marR="10622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9581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400" b="1" i="0" u="none" strike="noStrike" kern="1200" cap="none" normalizeH="0" baseline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상장일</a:t>
                      </a:r>
                    </a:p>
                  </a:txBody>
                  <a:tcPr marL="106220" marR="106220" marT="0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1" lang="en-US" altLang="ko-KR" sz="1200" b="0" i="0" u="none" strike="noStrike" kern="1200" cap="none" spc="0" normalizeH="0" baseline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2017</a:t>
                      </a:r>
                      <a:r>
                        <a:rPr kumimoji="1" lang="ko-KR" altLang="en-US" sz="1200" b="0" i="0" u="none" strike="noStrike" kern="1200" cap="none" spc="0" normalizeH="0" baseline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년 </a:t>
                      </a:r>
                      <a:r>
                        <a:rPr kumimoji="1" lang="en-US" altLang="ko-KR" sz="1200" b="0" i="0" u="none" strike="noStrike" kern="1200" cap="none" spc="0" normalizeH="0" baseline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03</a:t>
                      </a:r>
                      <a:r>
                        <a:rPr kumimoji="1" lang="ko-KR" altLang="en-US" sz="1200" b="0" i="0" u="none" strike="noStrike" kern="1200" cap="none" spc="0" normalizeH="0" baseline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월 </a:t>
                      </a:r>
                      <a:r>
                        <a:rPr kumimoji="1" lang="en-US" altLang="ko-KR" sz="1200" b="0" i="0" u="none" strike="noStrike" kern="1200" cap="none" spc="0" normalizeH="0" baseline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15</a:t>
                      </a:r>
                      <a:r>
                        <a:rPr kumimoji="1" lang="ko-KR" altLang="en-US" sz="1200" b="0" i="0" u="none" strike="noStrike" kern="1200" cap="none" spc="0" normalizeH="0" baseline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일</a:t>
                      </a:r>
                    </a:p>
                  </a:txBody>
                  <a:tcPr marL="106220" marR="10622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9581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400" b="1" i="0" u="none" strike="noStrike" kern="1200" cap="none" normalizeH="0" baseline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자본금</a:t>
                      </a:r>
                    </a:p>
                  </a:txBody>
                  <a:tcPr marL="106220" marR="106220" marT="0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1" lang="en-US" altLang="ko-KR" sz="1200" b="0" i="0" u="none" strike="noStrike" kern="1200" cap="none" spc="0" normalizeH="0" baseline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6,184 </a:t>
                      </a:r>
                      <a:r>
                        <a:rPr kumimoji="1" lang="ko-KR" altLang="en-US" sz="1200" b="0" i="0" u="none" strike="noStrike" kern="1200" cap="none" spc="0" normalizeH="0" baseline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백만원</a:t>
                      </a:r>
                    </a:p>
                  </a:txBody>
                  <a:tcPr marL="106220" marR="10622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9581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400" b="1" i="0" u="none" strike="noStrike" kern="1200" cap="none" normalizeH="0" baseline="0" dirty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매출액</a:t>
                      </a:r>
                    </a:p>
                  </a:txBody>
                  <a:tcPr marL="106220" marR="106220" marT="0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1" lang="en-US" altLang="ko-KR" sz="1200" b="0" i="0" u="none" strike="noStrike" kern="1200" cap="none" spc="0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3,558</a:t>
                      </a:r>
                      <a:r>
                        <a:rPr kumimoji="1" lang="ko-KR" altLang="en-US" sz="1200" b="0" i="0" u="none" strike="noStrike" kern="1200" cap="none" spc="0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억 </a:t>
                      </a:r>
                      <a:r>
                        <a:rPr kumimoji="1" lang="ko-KR" altLang="en-US" sz="1200" b="0" i="0" u="none" strike="noStrike" kern="1200" cap="none" spc="0" normalizeH="0" baseline="0" dirty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원 </a:t>
                      </a:r>
                      <a:r>
                        <a:rPr kumimoji="1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(</a:t>
                      </a:r>
                      <a:r>
                        <a:rPr kumimoji="1" lang="en-US" altLang="ko-KR" sz="1200" b="0" i="0" u="none" strike="noStrike" kern="1200" cap="none" spc="0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’22</a:t>
                      </a:r>
                      <a:r>
                        <a:rPr kumimoji="1" lang="ko-KR" altLang="en-US" sz="1200" b="0" i="0" u="none" strike="noStrike" kern="1200" cap="none" spc="0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년 기준</a:t>
                      </a:r>
                      <a:r>
                        <a:rPr kumimoji="1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)</a:t>
                      </a:r>
                      <a:endParaRPr kumimoji="1" lang="ko-KR" altLang="en-US" sz="1200" b="0" i="0" u="none" strike="noStrike" kern="1200" cap="none" spc="0" normalizeH="0" baseline="0" dirty="0">
                        <a:ln>
                          <a:noFill/>
                        </a:ln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65000"/>
                                <a:lumOff val="3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106220" marR="10622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9581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400" b="1" i="0" u="none" strike="noStrike" kern="1200" cap="none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영업이익</a:t>
                      </a:r>
                      <a:endParaRPr kumimoji="1" lang="ko-KR" altLang="en-US" sz="1400" b="1" i="0" u="none" strike="noStrike" kern="1200" cap="none" normalizeH="0" baseline="0" dirty="0">
                        <a:ln>
                          <a:noFill/>
                        </a:ln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65000"/>
                                <a:lumOff val="3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106220" marR="106220" marT="0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1" lang="en-US" altLang="ko-KR" sz="1200" b="0" i="0" u="none" strike="noStrike" kern="1200" cap="none" spc="0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1,257</a:t>
                      </a:r>
                      <a:r>
                        <a:rPr kumimoji="1" lang="ko-KR" altLang="en-US" sz="1200" b="0" i="0" u="none" strike="noStrike" kern="1200" cap="none" spc="0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억 원 </a:t>
                      </a:r>
                      <a:r>
                        <a:rPr kumimoji="1" lang="en-US" altLang="ko-KR" sz="1200" b="0" i="0" u="none" strike="noStrike" kern="1200" cap="none" spc="0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(35%)</a:t>
                      </a:r>
                      <a:endParaRPr kumimoji="1" lang="ko-KR" altLang="en-US" sz="1200" b="0" i="0" u="none" strike="noStrike" kern="1200" cap="none" spc="0" normalizeH="0" baseline="0" dirty="0">
                        <a:ln>
                          <a:noFill/>
                        </a:ln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65000"/>
                                <a:lumOff val="3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106220" marR="10622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581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400" b="1" i="0" u="none" strike="noStrike" kern="1200" cap="none" normalizeH="0" baseline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주요사업</a:t>
                      </a:r>
                    </a:p>
                  </a:txBody>
                  <a:tcPr marL="106220" marR="106220" marT="0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1" lang="ko-KR" altLang="en-US" sz="1200" b="0" i="0" u="none" strike="noStrike" kern="1200" cap="none" spc="0" normalizeH="0" baseline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치과 의료기기 제조 및 </a:t>
                      </a:r>
                      <a:r>
                        <a:rPr kumimoji="1" lang="ko-KR" altLang="en-US" sz="1200" b="0" i="0" u="none" strike="noStrike" kern="1200" cap="none" spc="0" normalizeH="0" baseline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판매</a:t>
                      </a:r>
                      <a:endParaRPr kumimoji="1" lang="en-US" altLang="ko-KR" sz="1200" b="0" i="0" u="none" strike="noStrike" kern="1200" cap="none" spc="0" normalizeH="0" baseline="0">
                        <a:ln>
                          <a:noFill/>
                        </a:ln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65000"/>
                                <a:lumOff val="3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106220" marR="10622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9581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1400" b="1" i="0" u="none" strike="noStrike" kern="1200" cap="none" normalizeH="0" baseline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본사</a:t>
                      </a:r>
                      <a:endParaRPr kumimoji="1" lang="en-US" altLang="ko-KR" sz="1400" b="1" i="0" u="none" strike="noStrike" kern="1200" cap="none" normalizeH="0" baseline="0">
                        <a:ln>
                          <a:noFill/>
                        </a:ln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65000"/>
                                <a:lumOff val="3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106220" marR="106220" marT="0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1043056" fontAlgn="auto"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1" lang="ko-KR" altLang="en-US" sz="1200" b="0" i="0" u="none" strike="noStrike" kern="1200" cap="none" spc="0" normalizeH="0" baseline="0" dirty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서울시 강남구 </a:t>
                      </a:r>
                      <a:r>
                        <a:rPr kumimoji="1" lang="ko-KR" altLang="en-US" sz="1200" b="0" i="0" u="none" strike="noStrike" kern="1200" cap="none" spc="0" normalizeH="0" baseline="0" dirty="0" err="1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테헤란로</a:t>
                      </a:r>
                      <a:r>
                        <a:rPr kumimoji="1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87</a:t>
                      </a:r>
                      <a:r>
                        <a:rPr kumimoji="1" lang="ko-KR" altLang="en-US" sz="1200" b="0" i="0" u="none" strike="noStrike" kern="1200" cap="none" spc="0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길 </a:t>
                      </a:r>
                      <a:r>
                        <a:rPr kumimoji="1" lang="en-US" altLang="ko-KR" sz="1200" b="0" i="0" u="none" strike="noStrike" kern="1200" cap="none" spc="0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21</a:t>
                      </a:r>
                      <a:r>
                        <a:rPr kumimoji="1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, 10</a:t>
                      </a:r>
                      <a:r>
                        <a:rPr kumimoji="1" lang="ko-KR" altLang="en-US" sz="1200" b="0" i="0" u="none" strike="noStrike" kern="1200" cap="none" spc="0" normalizeH="0" baseline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층</a:t>
                      </a:r>
                      <a:endParaRPr kumimoji="1" lang="en-US" altLang="ko-KR" sz="1200" b="0" i="0" u="none" strike="noStrike" kern="1200" cap="none" spc="0" normalizeH="0" baseline="0" dirty="0">
                        <a:ln>
                          <a:noFill/>
                        </a:ln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65000"/>
                                <a:lumOff val="3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106220" marR="10622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9581"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1400" b="1" i="0" u="none" strike="noStrike" kern="1200" cap="none" normalizeH="0" baseline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Website</a:t>
                      </a:r>
                      <a:endParaRPr kumimoji="1" lang="ko-KR" altLang="en-US" sz="1400" b="1" i="0" u="none" strike="noStrike" kern="1200" cap="none" normalizeH="0" baseline="0">
                        <a:ln>
                          <a:noFill/>
                        </a:ln>
                        <a:gradFill>
                          <a:gsLst>
                            <a:gs pos="0">
                              <a:schemeClr val="tx1">
                                <a:lumMod val="65000"/>
                                <a:lumOff val="35000"/>
                              </a:schemeClr>
                            </a:gs>
                            <a:gs pos="100000">
                              <a:schemeClr val="tx1">
                                <a:lumMod val="65000"/>
                                <a:lumOff val="3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106220" marR="106220" marT="0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kern="1200" cap="none" spc="0" normalizeH="0" baseline="0" dirty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  <a:gs pos="100000">
                                <a:schemeClr val="tx1">
                                  <a:lumMod val="65000"/>
                                  <a:lumOff val="3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itchFamily="34" charset="0"/>
                        </a:rPr>
                        <a:t>www.dentium.co.kr</a:t>
                      </a:r>
                    </a:p>
                  </a:txBody>
                  <a:tcPr marL="106220" marR="10622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6" name="Text Box 115"/>
          <p:cNvSpPr txBox="1">
            <a:spLocks noChangeArrowheads="1"/>
          </p:cNvSpPr>
          <p:nvPr/>
        </p:nvSpPr>
        <p:spPr bwMode="auto">
          <a:xfrm>
            <a:off x="3458874" y="1076070"/>
            <a:ext cx="1368401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ko-KR" sz="1200" spc="-6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en-US" altLang="ko-KR" sz="1200" spc="-60" dirty="0" smtClean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2023</a:t>
            </a:r>
            <a:r>
              <a:rPr lang="ko-KR" altLang="en-US" sz="1200" spc="-60" dirty="0" smtClean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1200" spc="-6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1200" spc="-60" dirty="0" smtClean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월 </a:t>
            </a:r>
            <a:r>
              <a:rPr lang="ko-KR" altLang="en-US" sz="1200" spc="-6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기준</a:t>
            </a:r>
            <a:r>
              <a:rPr lang="en-US" altLang="ko-KR" sz="1200" spc="-6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grpSp>
        <p:nvGrpSpPr>
          <p:cNvPr id="51" name="그룹 50"/>
          <p:cNvGrpSpPr/>
          <p:nvPr/>
        </p:nvGrpSpPr>
        <p:grpSpPr>
          <a:xfrm>
            <a:off x="5385975" y="1010283"/>
            <a:ext cx="4056297" cy="246221"/>
            <a:chOff x="714375" y="2253333"/>
            <a:chExt cx="3894139" cy="246221"/>
          </a:xfrm>
        </p:grpSpPr>
        <p:sp>
          <p:nvSpPr>
            <p:cNvPr id="52" name="TextBox 51"/>
            <p:cNvSpPr txBox="1"/>
            <p:nvPr/>
          </p:nvSpPr>
          <p:spPr bwMode="auto">
            <a:xfrm>
              <a:off x="920874" y="2253333"/>
              <a:ext cx="3687640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n-US" altLang="ko-KR" sz="1600" b="1" spc="-6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Total Dentistry Solution Provider</a:t>
              </a:r>
              <a:endParaRPr lang="ko-KR" altLang="en-US" sz="1600" b="1" spc="-6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3" name="타원 52"/>
            <p:cNvSpPr/>
            <p:nvPr/>
          </p:nvSpPr>
          <p:spPr>
            <a:xfrm>
              <a:off x="714375" y="2296048"/>
              <a:ext cx="152400" cy="152400"/>
            </a:xfrm>
            <a:prstGeom prst="ellipse">
              <a:avLst/>
            </a:prstGeom>
            <a:solidFill>
              <a:srgbClr val="C1D8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1" name="모서리가 둥근 직사각형 60"/>
          <p:cNvSpPr/>
          <p:nvPr/>
        </p:nvSpPr>
        <p:spPr>
          <a:xfrm>
            <a:off x="5228949" y="1302424"/>
            <a:ext cx="4213324" cy="4835729"/>
          </a:xfrm>
          <a:prstGeom prst="roundRect">
            <a:avLst>
              <a:gd name="adj" fmla="val 181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62" name="그룹 61"/>
          <p:cNvGrpSpPr/>
          <p:nvPr/>
        </p:nvGrpSpPr>
        <p:grpSpPr>
          <a:xfrm>
            <a:off x="5429055" y="1507833"/>
            <a:ext cx="3880050" cy="4440328"/>
            <a:chOff x="5485816" y="2610024"/>
            <a:chExt cx="3880050" cy="4042036"/>
          </a:xfrm>
        </p:grpSpPr>
        <p:sp>
          <p:nvSpPr>
            <p:cNvPr id="63" name="Rectangle 15"/>
            <p:cNvSpPr>
              <a:spLocks noChangeArrowheads="1"/>
            </p:cNvSpPr>
            <p:nvPr/>
          </p:nvSpPr>
          <p:spPr bwMode="auto">
            <a:xfrm>
              <a:off x="5567814" y="2610024"/>
              <a:ext cx="3648961" cy="40004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43056">
                <a:spcBef>
                  <a:spcPts val="800"/>
                </a:spcBef>
                <a:defRPr/>
              </a:pPr>
              <a:endParaRPr lang="en-US" altLang="ko-KR" sz="1000" spc="-4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89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 defTabSz="1043056">
                <a:spcBef>
                  <a:spcPts val="800"/>
                </a:spcBef>
                <a:defRPr/>
              </a:pPr>
              <a:endParaRPr lang="en-US" altLang="ko-KR" sz="1000" spc="-4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89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 marL="171450" indent="-171450" defTabSz="1043056">
                <a:spcBef>
                  <a:spcPts val="800"/>
                </a:spcBef>
                <a:buFont typeface="Arial" panose="020B0604020202020204" pitchFamily="34" charset="0"/>
                <a:buChar char="•"/>
                <a:defRPr/>
              </a:pPr>
              <a:r>
                <a:rPr lang="ko-KR" altLang="en-US" sz="1200" spc="-4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18900000" scaled="1"/>
                  </a:gra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자체 개발과 자사 제품 판매</a:t>
              </a:r>
              <a:endParaRPr lang="en-US" altLang="ko-KR" sz="1200" spc="-4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89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 marL="171450" indent="-171450" defTabSz="1043056">
                <a:spcBef>
                  <a:spcPts val="800"/>
                </a:spcBef>
                <a:buFont typeface="Arial" panose="020B0604020202020204" pitchFamily="34" charset="0"/>
                <a:buChar char="•"/>
                <a:defRPr/>
              </a:pPr>
              <a:r>
                <a:rPr lang="ko-KR" altLang="en-US" sz="1200" spc="-4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18900000" scaled="1"/>
                  </a:gra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해외 생산과</a:t>
              </a:r>
              <a:r>
                <a:rPr lang="en-US" altLang="ko-KR" sz="1200" spc="-4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18900000" scaled="1"/>
                  </a:gra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 Milling Center</a:t>
              </a:r>
              <a:r>
                <a:rPr lang="ko-KR" altLang="en-US" sz="1200" spc="-4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18900000" scaled="1"/>
                  </a:gra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를 체계적으로 운영</a:t>
              </a:r>
              <a:endParaRPr lang="en-US" altLang="ko-KR" sz="1200" spc="-4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89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 defTabSz="1043056">
                <a:spcBef>
                  <a:spcPts val="800"/>
                </a:spcBef>
                <a:defRPr/>
              </a:pPr>
              <a:endParaRPr lang="en-US" altLang="ko-KR" sz="1200" spc="-4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89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 defTabSz="1043056">
                <a:spcBef>
                  <a:spcPts val="800"/>
                </a:spcBef>
                <a:defRPr/>
              </a:pPr>
              <a:endParaRPr lang="en-US" altLang="ko-KR" sz="1000" spc="-4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89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 marL="171450" indent="-171450" defTabSz="1043056">
                <a:spcBef>
                  <a:spcPts val="800"/>
                </a:spcBef>
                <a:buFont typeface="Arial" panose="020B0604020202020204" pitchFamily="34" charset="0"/>
                <a:buChar char="•"/>
                <a:defRPr/>
              </a:pPr>
              <a:r>
                <a:rPr lang="ko-KR" altLang="en-US" sz="1200" spc="-4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18900000" scaled="1"/>
                  </a:gra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국내외 자문단의 독립 운영</a:t>
              </a:r>
              <a:endParaRPr lang="en-US" altLang="ko-KR" sz="1200" spc="-4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89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 marL="171450" indent="-171450" defTabSz="1043056">
                <a:spcBef>
                  <a:spcPts val="800"/>
                </a:spcBef>
                <a:buFont typeface="Arial" panose="020B0604020202020204" pitchFamily="34" charset="0"/>
                <a:buChar char="•"/>
                <a:defRPr/>
              </a:pPr>
              <a:r>
                <a:rPr lang="ko-KR" altLang="en-US" sz="1200" spc="-4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18900000" scaled="1"/>
                  </a:gra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기술 고도화 제고</a:t>
              </a:r>
              <a:endParaRPr lang="en-US" altLang="ko-KR" sz="1200" spc="-4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89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 marL="171450" indent="-171450" defTabSz="1043056">
                <a:spcBef>
                  <a:spcPts val="800"/>
                </a:spcBef>
                <a:buFont typeface="Arial" panose="020B0604020202020204" pitchFamily="34" charset="0"/>
                <a:buChar char="•"/>
                <a:defRPr/>
              </a:pPr>
              <a:endParaRPr lang="en-US" altLang="ko-KR" sz="1000" spc="-4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89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 marL="171450" indent="-171450" defTabSz="1043056">
                <a:spcBef>
                  <a:spcPts val="800"/>
                </a:spcBef>
                <a:buFont typeface="Arial" panose="020B0604020202020204" pitchFamily="34" charset="0"/>
                <a:buChar char="•"/>
                <a:defRPr/>
              </a:pPr>
              <a:endParaRPr lang="en-US" altLang="ko-KR" sz="1000" spc="-4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89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 marL="171450" indent="-171450" defTabSz="1043056">
                <a:spcBef>
                  <a:spcPts val="800"/>
                </a:spcBef>
                <a:buFont typeface="Arial" panose="020B0604020202020204" pitchFamily="34" charset="0"/>
                <a:buChar char="•"/>
                <a:defRPr/>
              </a:pPr>
              <a:r>
                <a:rPr lang="ko-KR" altLang="en-US" sz="1200" spc="-4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18900000" scaled="1"/>
                  </a:gra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월드 심포지움 개최</a:t>
              </a:r>
              <a:endParaRPr lang="en-US" altLang="ko-KR" sz="1200" spc="-4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89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 marL="171450" indent="-171450" defTabSz="1043056">
                <a:spcBef>
                  <a:spcPts val="8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altLang="ko-KR" sz="1200" spc="-4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18900000" scaled="1"/>
                  </a:gra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Practice </a:t>
              </a:r>
              <a:r>
                <a:rPr lang="ko-KR" altLang="en-US" sz="1200" spc="-4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18900000" scaled="1"/>
                  </a:gra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위주의 다양한 교육 프로그램 제공</a:t>
              </a:r>
              <a:endParaRPr lang="en-US" altLang="ko-KR" sz="1200" spc="-4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89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</p:txBody>
        </p:sp>
        <p:sp>
          <p:nvSpPr>
            <p:cNvPr id="64" name="모서리가 둥근 직사각형 63"/>
            <p:cNvSpPr/>
            <p:nvPr/>
          </p:nvSpPr>
          <p:spPr>
            <a:xfrm>
              <a:off x="5485817" y="2717824"/>
              <a:ext cx="3796859" cy="3600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4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R&amp;D</a:t>
              </a:r>
              <a:r>
                <a:rPr lang="ko-KR" altLang="en-US" sz="14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를 </a:t>
              </a:r>
              <a:r>
                <a:rPr lang="en-US" altLang="ko-KR" sz="14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Base</a:t>
              </a:r>
              <a:r>
                <a:rPr lang="ko-KR" altLang="en-US" sz="14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로 한 글로벌 기술 전문기업</a:t>
              </a:r>
            </a:p>
          </p:txBody>
        </p:sp>
        <p:sp>
          <p:nvSpPr>
            <p:cNvPr id="65" name="모서리가 둥근 직사각형 64"/>
            <p:cNvSpPr/>
            <p:nvPr/>
          </p:nvSpPr>
          <p:spPr>
            <a:xfrm>
              <a:off x="5485817" y="3726256"/>
              <a:ext cx="3796859" cy="3600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4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임상과 기술의  융합</a:t>
              </a:r>
            </a:p>
          </p:txBody>
        </p:sp>
        <p:sp>
          <p:nvSpPr>
            <p:cNvPr id="66" name="모서리가 둥근 직사각형 65"/>
            <p:cNvSpPr/>
            <p:nvPr/>
          </p:nvSpPr>
          <p:spPr>
            <a:xfrm>
              <a:off x="5485817" y="4707126"/>
              <a:ext cx="3796859" cy="3600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4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다양한 교육</a:t>
              </a:r>
              <a:r>
                <a:rPr lang="en-US" altLang="ko-KR" sz="14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14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세미나를 통한 </a:t>
              </a:r>
              <a:r>
                <a:rPr lang="en-US" altLang="ko-KR" sz="14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Brand </a:t>
              </a:r>
              <a:r>
                <a:rPr lang="ko-KR" altLang="en-US" sz="14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가치제고</a:t>
              </a:r>
            </a:p>
          </p:txBody>
        </p:sp>
        <p:sp>
          <p:nvSpPr>
            <p:cNvPr id="67" name="모서리가 둥근 직사각형 66"/>
            <p:cNvSpPr/>
            <p:nvPr/>
          </p:nvSpPr>
          <p:spPr>
            <a:xfrm>
              <a:off x="5485816" y="5760212"/>
              <a:ext cx="3796860" cy="3600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지속가능 성장을 위한 </a:t>
              </a:r>
              <a:r>
                <a:rPr lang="ko-KR" altLang="en-US" sz="14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신성장</a:t>
              </a:r>
              <a:r>
                <a:rPr lang="ko-KR" altLang="en-US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동력 발굴 </a:t>
              </a:r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5588758" y="6138416"/>
              <a:ext cx="3777108" cy="513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defTabSz="1043056">
                <a:spcBef>
                  <a:spcPts val="8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altLang="ko-KR" sz="1200" spc="-4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18900000" scaled="1"/>
                  </a:gra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Bio-tech </a:t>
              </a:r>
              <a:r>
                <a:rPr lang="ko-KR" altLang="en-US" sz="1200" spc="-4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18900000" scaled="1"/>
                  </a:gra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제품 라인업 증가</a:t>
              </a:r>
              <a:endParaRPr lang="en-US" altLang="ko-KR" sz="1200" spc="-4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89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  <a:p>
              <a:pPr marL="171450" indent="-171450" defTabSz="1043056">
                <a:spcBef>
                  <a:spcPts val="800"/>
                </a:spcBef>
                <a:buFont typeface="Arial" panose="020B0604020202020204" pitchFamily="34" charset="0"/>
                <a:buChar char="•"/>
                <a:defRPr/>
              </a:pPr>
              <a:r>
                <a:rPr lang="ko-KR" altLang="en-US" sz="1200" spc="-4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18900000" scaled="1"/>
                  </a:gra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치과 임플란트 시장의 블루오션 개척</a:t>
              </a:r>
              <a:endParaRPr lang="en-US" altLang="ko-KR" sz="1200" spc="-4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189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</p:txBody>
        </p:sp>
      </p:grpSp>
      <p:sp>
        <p:nvSpPr>
          <p:cNvPr id="19" name="TextBox 1">
            <a:extLst>
              <a:ext uri="{FF2B5EF4-FFF2-40B4-BE49-F238E27FC236}">
                <a16:creationId xmlns:a16="http://schemas.microsoft.com/office/drawing/2014/main" xmlns="" id="{286BC85F-3C6B-474D-AF17-84BFBD81D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371"/>
            <a:ext cx="990599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9pPr>
          </a:lstStyle>
          <a:p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err="1">
                <a:latin typeface="맑은 고딕" panose="020B0503020000020004" pitchFamily="50" charset="-127"/>
                <a:ea typeface="맑은 고딕" panose="020B0503020000020004" pitchFamily="50" charset="-127"/>
              </a:rPr>
              <a:t>Dentium</a:t>
            </a: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rPr>
              <a:t> 소개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484952" y="4734579"/>
            <a:ext cx="1268331" cy="1607806"/>
          </a:xfrm>
          <a:prstGeom prst="roundRect">
            <a:avLst>
              <a:gd name="adj" fmla="val 69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Calibri" panose="020F0502020204030204" pitchFamily="34" charset="0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1976012" y="4734579"/>
            <a:ext cx="1268331" cy="1607806"/>
          </a:xfrm>
          <a:prstGeom prst="roundRect">
            <a:avLst>
              <a:gd name="adj" fmla="val 7489"/>
            </a:avLst>
          </a:prstGeom>
          <a:solidFill>
            <a:schemeClr val="accent5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Calibri" panose="020F0502020204030204" pitchFamily="34" charset="0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3546472" y="4734578"/>
            <a:ext cx="1268331" cy="1607807"/>
          </a:xfrm>
          <a:prstGeom prst="roundRect">
            <a:avLst>
              <a:gd name="adj" fmla="val 7593"/>
            </a:avLst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Calibri" panose="020F0502020204030204" pitchFamily="34" charset="0"/>
            </a:endParaRPr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601172" y="4801830"/>
            <a:ext cx="1031688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b="1" u="sng" spc="-60" smtClean="0">
                <a:gradFill>
                  <a:gsLst>
                    <a:gs pos="0">
                      <a:srgbClr val="41AD49"/>
                    </a:gs>
                    <a:gs pos="100000">
                      <a:srgbClr val="41AD49"/>
                    </a:gs>
                  </a:gsLst>
                  <a:lin ang="27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품질절대주의</a:t>
            </a:r>
          </a:p>
        </p:txBody>
      </p:sp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530227" y="5210353"/>
            <a:ext cx="117778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6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27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최고의 품질로</a:t>
            </a:r>
            <a:r>
              <a:rPr kumimoji="0" lang="en-US" altLang="ko-KR" sz="1100" spc="-6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27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/>
            </a:r>
            <a:br>
              <a:rPr kumimoji="0" lang="en-US" altLang="ko-KR" sz="1100" spc="-6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27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</a:br>
            <a:r>
              <a:rPr kumimoji="0" lang="ko-KR" altLang="en-US" sz="1100" spc="-6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27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국내 유일의</a:t>
            </a:r>
            <a:endParaRPr kumimoji="0" lang="en-US" altLang="ko-KR" sz="1100" spc="-60" dirty="0" smtClean="0"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>
                      <a:lumMod val="75000"/>
                      <a:lumOff val="25000"/>
                    </a:srgbClr>
                  </a:gs>
                </a:gsLst>
                <a:lin ang="2700000" scaled="0"/>
              </a:gradFill>
              <a:latin typeface="나눔고딕" panose="020D0604000000000000" pitchFamily="50" charset="-127"/>
              <a:ea typeface="나눔고딕" panose="020D0604000000000000" pitchFamily="50" charset="-127"/>
              <a:cs typeface="Calibri" panose="020F0502020204030204" pitchFamily="34" charset="0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spc="-6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27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22</a:t>
            </a:r>
            <a:r>
              <a:rPr kumimoji="0" lang="ko-KR" altLang="en-US" sz="1100" spc="-6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27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 년 장기 </a:t>
            </a:r>
            <a:endParaRPr kumimoji="0" lang="en-US" altLang="ko-KR" sz="1100" spc="-60" dirty="0" smtClean="0"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>
                      <a:lumMod val="75000"/>
                      <a:lumOff val="25000"/>
                    </a:srgbClr>
                  </a:gs>
                </a:gsLst>
                <a:lin ang="2700000" scaled="0"/>
              </a:gradFill>
              <a:latin typeface="나눔고딕" panose="020D0604000000000000" pitchFamily="50" charset="-127"/>
              <a:ea typeface="나눔고딕" panose="020D0604000000000000" pitchFamily="50" charset="-127"/>
              <a:cs typeface="Calibri" panose="020F0502020204030204" pitchFamily="34" charset="0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spc="-6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27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임상</a:t>
            </a:r>
            <a:r>
              <a:rPr lang="ko-KR" altLang="en-US" sz="1100" spc="-6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27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데이터</a:t>
            </a:r>
            <a:r>
              <a:rPr kumimoji="0" lang="ko-KR" altLang="en-US" sz="1100" spc="-6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27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 보유</a:t>
            </a:r>
          </a:p>
        </p:txBody>
      </p: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1978473" y="4801830"/>
            <a:ext cx="1265869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200" b="1" u="sng" spc="-60" smtClean="0">
                <a:gradFill>
                  <a:gsLst>
                    <a:gs pos="0">
                      <a:srgbClr val="009999"/>
                    </a:gs>
                    <a:gs pos="100000">
                      <a:srgbClr val="009999"/>
                    </a:gs>
                  </a:gsLst>
                  <a:lin ang="27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지속적인 연구개발</a:t>
            </a:r>
          </a:p>
        </p:txBody>
      </p:sp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1978473" y="5210353"/>
            <a:ext cx="1282049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ko-KR" altLang="en-US" sz="1100" spc="-6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27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고객에게</a:t>
            </a:r>
            <a:endParaRPr lang="en-US" altLang="ko-KR" sz="1100" spc="-60" smtClean="0"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>
                      <a:lumMod val="75000"/>
                      <a:lumOff val="25000"/>
                    </a:srgbClr>
                  </a:gs>
                </a:gsLst>
                <a:lin ang="2700000" scaled="0"/>
              </a:gradFill>
              <a:latin typeface="나눔고딕" panose="020D0604000000000000" pitchFamily="50" charset="-127"/>
              <a:ea typeface="나눔고딕" panose="020D0604000000000000" pitchFamily="50" charset="-127"/>
              <a:cs typeface="Calibri" panose="020F0502020204030204" pitchFamily="34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ko-KR" altLang="en-US" sz="1100" spc="-6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27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삶의 행복과 가치를</a:t>
            </a:r>
          </a:p>
          <a:p>
            <a:pPr algn="ctr">
              <a:lnSpc>
                <a:spcPct val="130000"/>
              </a:lnSpc>
              <a:defRPr/>
            </a:pPr>
            <a:r>
              <a:rPr lang="ko-KR" altLang="en-US" sz="1100" spc="-6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27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제공하는 </a:t>
            </a:r>
            <a:endParaRPr lang="en-US" altLang="ko-KR" sz="1100" spc="-60" smtClean="0"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>
                      <a:lumMod val="75000"/>
                      <a:lumOff val="25000"/>
                    </a:srgbClr>
                  </a:gs>
                </a:gsLst>
                <a:lin ang="2700000" scaled="0"/>
              </a:gradFill>
              <a:latin typeface="나눔고딕" panose="020D0604000000000000" pitchFamily="50" charset="-127"/>
              <a:ea typeface="나눔고딕" panose="020D0604000000000000" pitchFamily="50" charset="-127"/>
              <a:cs typeface="Calibri" panose="020F0502020204030204" pitchFamily="34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ko-KR" altLang="en-US" sz="1100" spc="-6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27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최고의 </a:t>
            </a:r>
            <a:r>
              <a:rPr lang="en-US" altLang="ko-KR" sz="1100" spc="-6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27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Developer</a:t>
            </a:r>
          </a:p>
        </p:txBody>
      </p:sp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3647391" y="4801830"/>
            <a:ext cx="1031688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200" b="1" u="sng" spc="-60" smtClean="0">
                <a:gradFill>
                  <a:gsLst>
                    <a:gs pos="0">
                      <a:srgbClr val="2D2D8A"/>
                    </a:gs>
                    <a:gs pos="100000">
                      <a:srgbClr val="2D2D8A"/>
                    </a:gs>
                  </a:gsLst>
                  <a:lin ang="27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끊임없는 혁신</a:t>
            </a:r>
          </a:p>
        </p:txBody>
      </p:sp>
      <p:sp>
        <p:nvSpPr>
          <p:cNvPr id="28" name="TextBox 14"/>
          <p:cNvSpPr txBox="1">
            <a:spLocks noChangeArrowheads="1"/>
          </p:cNvSpPr>
          <p:nvPr/>
        </p:nvSpPr>
        <p:spPr bwMode="auto">
          <a:xfrm>
            <a:off x="3569443" y="5210353"/>
            <a:ext cx="117778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ko-KR" altLang="en-US" sz="1100" spc="-6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27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고객만족 </a:t>
            </a:r>
            <a:endParaRPr lang="en-US" altLang="ko-KR" sz="1100" spc="-60" dirty="0" smtClean="0"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>
                      <a:lumMod val="75000"/>
                      <a:lumOff val="25000"/>
                    </a:srgbClr>
                  </a:gs>
                </a:gsLst>
                <a:lin ang="2700000" scaled="0"/>
              </a:gradFill>
              <a:latin typeface="나눔고딕" panose="020D0604000000000000" pitchFamily="50" charset="-127"/>
              <a:ea typeface="나눔고딕" panose="020D0604000000000000" pitchFamily="50" charset="-127"/>
              <a:cs typeface="Calibri" panose="020F0502020204030204" pitchFamily="34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ko-KR" altLang="en-US" sz="1100" spc="-6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27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경영을 위해</a:t>
            </a:r>
            <a:r>
              <a:rPr lang="en-US" altLang="ko-KR" sz="1100" spc="-6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27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/>
            </a:r>
            <a:br>
              <a:rPr lang="en-US" altLang="ko-KR" sz="1100" spc="-6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27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</a:br>
            <a:r>
              <a:rPr lang="ko-KR" altLang="en-US" sz="1100" spc="-6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27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끊임없이 연구하는 </a:t>
            </a:r>
            <a:r>
              <a:rPr lang="en-US" altLang="ko-KR" sz="1100" spc="-60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27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Calibri" panose="020F0502020204030204" pitchFamily="34" charset="0"/>
              </a:rPr>
              <a:t>Innovator</a:t>
            </a:r>
          </a:p>
        </p:txBody>
      </p:sp>
    </p:spTree>
    <p:extLst>
      <p:ext uri="{BB962C8B-B14F-4D97-AF65-F5344CB8AC3E}">
        <p14:creationId xmlns:p14="http://schemas.microsoft.com/office/powerpoint/2010/main" val="47322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725" y="1507890"/>
            <a:ext cx="2992582" cy="409817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613" y="3453451"/>
            <a:ext cx="2778421" cy="260940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" y="3182454"/>
            <a:ext cx="2375742" cy="2909140"/>
          </a:xfrm>
          <a:prstGeom prst="rect">
            <a:avLst/>
          </a:prstGeom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0" y="95371"/>
            <a:ext cx="990599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9pPr>
          </a:lstStyle>
          <a:p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Dentium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인재상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521722" y="579058"/>
            <a:ext cx="7480203" cy="2561799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3200" b="1" dirty="0" smtClean="0">
                <a:solidFill>
                  <a:srgbClr val="A5C439"/>
                </a:solidFill>
                <a:latin typeface="나눔고딕" panose="020B0600000101010101" charset="-127"/>
                <a:ea typeface="나눔고딕" panose="020B0600000101010101" charset="-127"/>
              </a:rPr>
              <a:t>PASSION &amp; POSITIVE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b="1" dirty="0">
              <a:solidFill>
                <a:srgbClr val="A5C439"/>
              </a:solidFill>
            </a:endParaRP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ko-KR" altLang="en-US" sz="1700" b="1" dirty="0" smtClean="0">
                <a:solidFill>
                  <a:srgbClr val="A5C439"/>
                </a:solidFill>
                <a:latin typeface="나눔고딕" panose="020B0600000101010101" charset="-127"/>
                <a:ea typeface="나눔고딕" panose="020B0600000101010101" charset="-127"/>
              </a:rPr>
              <a:t>불가능을 가능으로 만드는 </a:t>
            </a:r>
            <a:r>
              <a:rPr lang="en-US" altLang="ko-KR" sz="1700" b="1" dirty="0" smtClean="0">
                <a:solidFill>
                  <a:srgbClr val="A5C439"/>
                </a:solidFill>
                <a:latin typeface="나눔고딕" panose="020B0600000101010101" charset="-127"/>
                <a:ea typeface="나눔고딕" panose="020B0600000101010101" charset="-127"/>
              </a:rPr>
              <a:t>Energy</a:t>
            </a:r>
            <a:r>
              <a:rPr lang="ko-KR" altLang="en-US" sz="1700" b="1" dirty="0" smtClean="0">
                <a:solidFill>
                  <a:srgbClr val="A5C439"/>
                </a:solidFill>
                <a:latin typeface="나눔고딕" panose="020B0600000101010101" charset="-127"/>
                <a:ea typeface="나눔고딕" panose="020B0600000101010101" charset="-127"/>
              </a:rPr>
              <a:t>를 가진 인재</a:t>
            </a:r>
            <a:endParaRPr lang="en-US" altLang="ko-KR" sz="1700" b="1" dirty="0" smtClean="0">
              <a:solidFill>
                <a:srgbClr val="A5C439"/>
              </a:solidFill>
              <a:latin typeface="나눔고딕" panose="020B0600000101010101" charset="-127"/>
              <a:ea typeface="나눔고딕" panose="020B0600000101010101" charset="-127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1700" b="1" i="0" u="none" strike="noStrike" cap="none" normalizeH="0" baseline="0" dirty="0">
              <a:ln>
                <a:noFill/>
              </a:ln>
              <a:solidFill>
                <a:srgbClr val="A5C439"/>
              </a:solidFill>
              <a:effectLst/>
              <a:latin typeface="나눔고딕" panose="020B0600000101010101" charset="-127"/>
              <a:ea typeface="나눔고딕" panose="020B0600000101010101" charset="-127"/>
            </a:endParaRP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ko-KR" altLang="en-US" sz="1700" b="1" dirty="0" smtClean="0">
                <a:solidFill>
                  <a:srgbClr val="A5C439"/>
                </a:solidFill>
                <a:latin typeface="나눔고딕" panose="020B0600000101010101" charset="-127"/>
                <a:ea typeface="나눔고딕" panose="020B0600000101010101" charset="-127"/>
              </a:rPr>
              <a:t>주어진 환경을 적극적으로 헤쳐나갈 수 있는 원동력을 갖춘 인재</a:t>
            </a:r>
            <a:endParaRPr lang="en-US" altLang="ko-KR" sz="1700" b="1" dirty="0" smtClean="0">
              <a:solidFill>
                <a:srgbClr val="A5C439"/>
              </a:solidFill>
              <a:latin typeface="나눔고딕" panose="020B0600000101010101" charset="-127"/>
              <a:ea typeface="나눔고딕" panose="020B0600000101010101" charset="-127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1700" b="1" i="0" u="none" strike="noStrike" cap="none" normalizeH="0" baseline="0" dirty="0">
              <a:ln>
                <a:noFill/>
              </a:ln>
              <a:solidFill>
                <a:srgbClr val="A5C439"/>
              </a:solidFill>
              <a:effectLst/>
              <a:latin typeface="나눔고딕" panose="020B0600000101010101" charset="-127"/>
              <a:ea typeface="나눔고딕" panose="020B0600000101010101" charset="-127"/>
            </a:endParaRP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ko-KR" altLang="en-US" sz="1700" b="1" dirty="0" smtClean="0">
                <a:solidFill>
                  <a:srgbClr val="A5C439"/>
                </a:solidFill>
                <a:latin typeface="나눔고딕" panose="020B0600000101010101" charset="-127"/>
                <a:ea typeface="나눔고딕" panose="020B0600000101010101" charset="-127"/>
              </a:rPr>
              <a:t>직장생활의 새로운 활력소 역할로 자아실현의 밑거름이 되는 인재</a:t>
            </a:r>
            <a:endParaRPr kumimoji="0" lang="ko-KR" altLang="en-US" sz="1700" b="1" i="0" u="none" strike="noStrike" cap="none" normalizeH="0" baseline="0" dirty="0" smtClean="0">
              <a:ln>
                <a:noFill/>
              </a:ln>
              <a:solidFill>
                <a:srgbClr val="A5C439"/>
              </a:solidFill>
              <a:effectLst/>
              <a:latin typeface="나눔고딕" panose="020B0600000101010101" charset="-127"/>
              <a:ea typeface="나눔고딕" panose="020B0600000101010101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071" y="140149"/>
            <a:ext cx="1195614" cy="32511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40" y="4683919"/>
            <a:ext cx="2170523" cy="922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6276">
            <a:off x="2583606" y="4353639"/>
            <a:ext cx="700284" cy="607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9525">
            <a:off x="4190267" y="4435496"/>
            <a:ext cx="644991" cy="645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528629"/>
              </p:ext>
            </p:extLst>
          </p:nvPr>
        </p:nvGraphicFramePr>
        <p:xfrm>
          <a:off x="149463" y="788703"/>
          <a:ext cx="9605083" cy="547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2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484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1342"/>
              </a:tblGrid>
              <a:tr h="31404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 분</a:t>
                      </a: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90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     용</a:t>
                      </a: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90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우 대 사 항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9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7771"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rgbClr val="008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영업본부</a:t>
                      </a:r>
                      <a:endParaRPr lang="en-US" altLang="ko-KR" sz="1200" b="1" dirty="0" smtClean="0">
                        <a:solidFill>
                          <a:srgbClr val="008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8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1" dirty="0" smtClean="0">
                          <a:solidFill>
                            <a:srgbClr val="008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국내</a:t>
                      </a:r>
                      <a:r>
                        <a:rPr lang="en-US" altLang="ko-KR" sz="1200" b="1" dirty="0" smtClean="0">
                          <a:solidFill>
                            <a:srgbClr val="008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200" b="1" dirty="0" smtClean="0">
                          <a:solidFill>
                            <a:srgbClr val="008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해외</a:t>
                      </a:r>
                      <a:r>
                        <a:rPr lang="en-US" altLang="ko-KR" sz="1200" b="1" dirty="0" smtClean="0">
                          <a:solidFill>
                            <a:srgbClr val="008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1200" b="1" dirty="0">
                        <a:solidFill>
                          <a:srgbClr val="008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▪ 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국내영업 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각 지역별 치과 영업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종합병원 영업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Digital 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장비 영업 등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</a:p>
                    <a:p>
                      <a:pPr algn="l" latinLnBrk="1">
                        <a:lnSpc>
                          <a:spcPct val="200000"/>
                        </a:lnSpc>
                      </a:pP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▪  해외영업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: 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약 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70</a:t>
                      </a:r>
                      <a:r>
                        <a:rPr lang="ko-KR" altLang="en-US" sz="1200" b="0" baseline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여개국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글로벌 네트워크 구축 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미국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중국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유럽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동남아 지역 등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</a:t>
                      </a:r>
                      <a:endParaRPr lang="en-US" altLang="ko-KR" sz="1200" b="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200000"/>
                        </a:lnSpc>
                      </a:pP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- 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해외 지역별 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Clinic 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 및 딜러 관리 영업</a:t>
                      </a:r>
                      <a:endParaRPr lang="en-US" altLang="ko-KR" sz="12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공통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marL="0" marR="0" indent="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열정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긍정적 마인드 소유자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marR="0" indent="-17145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관련 전공자 및 자격증 보유자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마케팅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치과용 의료기기 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제품지식 보유자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Tx/>
                        <a:buNone/>
                      </a:pP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(HR)</a:t>
                      </a:r>
                    </a:p>
                    <a:p>
                      <a:pPr marL="171450" indent="-171450" algn="ctr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중국어 어학능력 우수자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algn="ctr" latinLnBrk="1">
                        <a:lnSpc>
                          <a:spcPct val="150000"/>
                        </a:lnSpc>
                        <a:buFontTx/>
                        <a:buChar char="-"/>
                      </a:pP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(R&amp;D)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- 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관련 전공자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및 지식 보유자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연봉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marL="171450" marR="0" indent="-17145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동종업계 최고대우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marR="0" indent="-17145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3134"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err="1" smtClean="0">
                          <a:solidFill>
                            <a:srgbClr val="008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마케팅부</a:t>
                      </a:r>
                      <a:endParaRPr lang="en-US" altLang="ko-KR" sz="1200" b="1" dirty="0" smtClean="0">
                        <a:solidFill>
                          <a:srgbClr val="008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00135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▪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임상연구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: </a:t>
                      </a:r>
                      <a:r>
                        <a:rPr lang="ko-KR" altLang="en-US" sz="12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환자별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임상 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Case DB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주요 논문 진행 사항 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F/U, 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수술실 지원</a:t>
                      </a:r>
                      <a:endParaRPr lang="en-US" altLang="ko-KR" sz="1200" b="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00135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▪ 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PM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치과 관련 주요 세미나 기획 및 운영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(Implant,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Dental 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재료 등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00135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신제품 마케팅 전략 기획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제품별 마케팅 홍보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7" marR="91447" marT="45723" marB="45723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03134"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rgbClr val="008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HR</a:t>
                      </a: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00135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▪ 인사담당자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: 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국내외 우수인재 채용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Data 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기반의 전략적 인사제도 수립</a:t>
                      </a:r>
                      <a:endParaRPr lang="en-US" altLang="ko-KR" sz="1200" b="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00135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해외법인 인사제도 및 기타 이슈사항 대응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0" baseline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필요시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현지 파견 및 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HR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제도 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Setup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1836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kern="1200" dirty="0" smtClean="0">
                          <a:solidFill>
                            <a:srgbClr val="008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R&amp;D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kern="1200" dirty="0" smtClean="0">
                          <a:solidFill>
                            <a:srgbClr val="008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연구소</a:t>
                      </a:r>
                      <a:endParaRPr lang="en-US" altLang="ko-KR" sz="1200" b="1" kern="1200" dirty="0" smtClean="0">
                        <a:solidFill>
                          <a:srgbClr val="008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200000"/>
                        </a:lnSpc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▪ 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CAD/CAM, 3Dprinter, Digital 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장비 개발</a:t>
                      </a:r>
                      <a:endParaRPr lang="en-US" altLang="ko-KR" sz="1200" b="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200000"/>
                        </a:lnSpc>
                      </a:pP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▪ </a:t>
                      </a:r>
                      <a:r>
                        <a:rPr lang="ko-KR" altLang="en-US" sz="12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임플란트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2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덴탈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장비 현장 점검 및 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A/S 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latinLnBrk="1">
                        <a:lnSpc>
                          <a:spcPct val="200000"/>
                        </a:lnSpc>
                      </a:pP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▪ 치과용 의료기기 인허가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(RA) 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인증 및 기술문서 작성</a:t>
                      </a: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00135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▪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Implant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fixture 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연구개발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및 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Crown,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0" baseline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보철물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제작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Custom Design</a:t>
                      </a: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95371"/>
            <a:ext cx="990599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9pPr>
          </a:lstStyle>
          <a:p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Dentium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Recruiting 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071" y="140149"/>
            <a:ext cx="1195614" cy="32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>
            <a:off x="4736049" y="3493295"/>
            <a:ext cx="6359352" cy="1978923"/>
            <a:chOff x="624138" y="1092909"/>
            <a:chExt cx="7432426" cy="1978923"/>
          </a:xfrm>
        </p:grpSpPr>
        <p:sp>
          <p:nvSpPr>
            <p:cNvPr id="37" name="직사각형 36"/>
            <p:cNvSpPr/>
            <p:nvPr/>
          </p:nvSpPr>
          <p:spPr>
            <a:xfrm>
              <a:off x="624138" y="1092909"/>
              <a:ext cx="3861113" cy="41073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/>
              <a:r>
                <a:rPr lang="ko-KR" altLang="en-US" sz="1400" b="1" dirty="0" smtClean="0">
                  <a:ln>
                    <a:solidFill>
                      <a:prstClr val="white">
                        <a:lumMod val="50000"/>
                        <a:alpha val="5000"/>
                      </a:prstClr>
                    </a:solidFill>
                  </a:ln>
                  <a:solidFill>
                    <a:srgbClr val="AAC90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지원 안내</a:t>
              </a:r>
              <a:endParaRPr lang="en-US" altLang="ko-KR" sz="1400" b="1" dirty="0">
                <a:ln>
                  <a:solidFill>
                    <a:prstClr val="white">
                      <a:lumMod val="50000"/>
                      <a:alpha val="5000"/>
                    </a:prstClr>
                  </a:solidFill>
                </a:ln>
                <a:solidFill>
                  <a:srgbClr val="AAC90E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 bwMode="auto">
            <a:xfrm>
              <a:off x="635000" y="1175289"/>
              <a:ext cx="45719" cy="253997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00" dirty="0">
                <a:ln>
                  <a:solidFill>
                    <a:prstClr val="white">
                      <a:lumMod val="50000"/>
                      <a:alpha val="5000"/>
                    </a:prst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635000" y="1507653"/>
              <a:ext cx="7421564" cy="15641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>
                <a:lnSpc>
                  <a:spcPct val="150000"/>
                </a:lnSpc>
              </a:pPr>
              <a:r>
                <a:rPr lang="ko-KR" altLang="en-US" sz="1200" b="1" dirty="0">
                  <a:ln>
                    <a:solidFill>
                      <a:prstClr val="white">
                        <a:lumMod val="50000"/>
                        <a:alpha val="5000"/>
                      </a:prstClr>
                    </a:solidFill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▪ </a:t>
              </a:r>
              <a:r>
                <a:rPr lang="ko-KR" altLang="en-US" sz="1200" b="1" dirty="0" smtClean="0">
                  <a:ln>
                    <a:solidFill>
                      <a:prstClr val="white">
                        <a:lumMod val="50000"/>
                        <a:alpha val="5000"/>
                      </a:prstClr>
                    </a:solidFill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제출서류    </a:t>
              </a:r>
              <a:r>
                <a:rPr lang="en-US" altLang="ko-KR" sz="1200" b="1" dirty="0" smtClean="0">
                  <a:ln>
                    <a:solidFill>
                      <a:prstClr val="white">
                        <a:lumMod val="50000"/>
                        <a:alpha val="5000"/>
                      </a:prstClr>
                    </a:solidFill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       </a:t>
              </a:r>
              <a:r>
                <a:rPr lang="ko-KR" altLang="en-US" sz="1200" dirty="0" smtClean="0">
                  <a:ln>
                    <a:solidFill>
                      <a:prstClr val="white">
                        <a:lumMod val="50000"/>
                        <a:alpha val="5000"/>
                      </a:prstClr>
                    </a:solidFill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이력서</a:t>
              </a:r>
              <a:r>
                <a:rPr lang="en-US" altLang="ko-KR" sz="1200" dirty="0" smtClean="0">
                  <a:ln>
                    <a:solidFill>
                      <a:prstClr val="white">
                        <a:lumMod val="50000"/>
                        <a:alpha val="5000"/>
                      </a:prstClr>
                    </a:solidFill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200" dirty="0" smtClean="0">
                  <a:ln>
                    <a:solidFill>
                      <a:prstClr val="white">
                        <a:lumMod val="50000"/>
                        <a:alpha val="5000"/>
                      </a:prstClr>
                    </a:solidFill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자유양식</a:t>
              </a:r>
              <a:r>
                <a:rPr lang="en-US" altLang="ko-KR" sz="1200" dirty="0" smtClean="0">
                  <a:ln>
                    <a:solidFill>
                      <a:prstClr val="white">
                        <a:lumMod val="50000"/>
                        <a:alpha val="5000"/>
                      </a:prstClr>
                    </a:solidFill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), </a:t>
              </a:r>
              <a:r>
                <a:rPr lang="ko-KR" altLang="en-US" sz="1200" dirty="0" smtClean="0">
                  <a:ln>
                    <a:solidFill>
                      <a:prstClr val="white">
                        <a:lumMod val="50000"/>
                        <a:alpha val="5000"/>
                      </a:prstClr>
                    </a:solidFill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자기소개서</a:t>
              </a:r>
              <a:r>
                <a:rPr lang="en-US" altLang="ko-KR" sz="1200" dirty="0" smtClean="0">
                  <a:ln>
                    <a:solidFill>
                      <a:prstClr val="white">
                        <a:lumMod val="50000"/>
                        <a:alpha val="5000"/>
                      </a:prstClr>
                    </a:solidFill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dirty="0" smtClean="0">
                  <a:ln>
                    <a:solidFill>
                      <a:prstClr val="white">
                        <a:lumMod val="50000"/>
                        <a:alpha val="5000"/>
                      </a:prstClr>
                    </a:solidFill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포트폴리오</a:t>
              </a:r>
              <a:r>
                <a:rPr lang="en-US" altLang="ko-KR" sz="1200" dirty="0" smtClean="0">
                  <a:ln>
                    <a:solidFill>
                      <a:prstClr val="white">
                        <a:lumMod val="50000"/>
                        <a:alpha val="5000"/>
                      </a:prstClr>
                    </a:solidFill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200" dirty="0" err="1" smtClean="0">
                  <a:ln>
                    <a:solidFill>
                      <a:prstClr val="white">
                        <a:lumMod val="50000"/>
                        <a:alpha val="5000"/>
                      </a:prstClr>
                    </a:solidFill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필요시</a:t>
              </a:r>
              <a:r>
                <a:rPr lang="en-US" altLang="ko-KR" sz="1200" dirty="0" smtClean="0">
                  <a:ln>
                    <a:solidFill>
                      <a:prstClr val="white">
                        <a:lumMod val="50000"/>
                        <a:alpha val="5000"/>
                      </a:prstClr>
                    </a:solidFill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en-US" altLang="ko-KR" sz="1200" dirty="0">
                <a:ln>
                  <a:solidFill>
                    <a:prstClr val="white">
                      <a:lumMod val="50000"/>
                      <a:alpha val="5000"/>
                    </a:prstClr>
                  </a:solidFill>
                </a:ln>
                <a:solidFill>
                  <a:srgbClr val="000000">
                    <a:lumMod val="95000"/>
                    <a:lumOff val="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lnSpc>
                  <a:spcPct val="150000"/>
                </a:lnSpc>
              </a:pPr>
              <a:r>
                <a:rPr lang="ko-KR" altLang="en-US" sz="1200" b="1" dirty="0">
                  <a:ln>
                    <a:solidFill>
                      <a:prstClr val="white">
                        <a:lumMod val="50000"/>
                        <a:alpha val="5000"/>
                      </a:prstClr>
                    </a:solidFill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▪ </a:t>
              </a:r>
              <a:r>
                <a:rPr lang="ko-KR" altLang="en-US" sz="1200" b="1" dirty="0" smtClean="0">
                  <a:ln>
                    <a:solidFill>
                      <a:prstClr val="white">
                        <a:lumMod val="50000"/>
                        <a:alpha val="5000"/>
                      </a:prstClr>
                    </a:solidFill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문의처 및 지원   </a:t>
              </a:r>
              <a:r>
                <a:rPr lang="en-US" altLang="ko-KR" sz="1200" b="1" dirty="0" smtClean="0">
                  <a:ln>
                    <a:solidFill>
                      <a:prstClr val="white">
                        <a:lumMod val="50000"/>
                        <a:alpha val="5000"/>
                      </a:prstClr>
                    </a:solidFill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</a:t>
              </a:r>
              <a:r>
                <a:rPr lang="en-US" altLang="ko-KR" sz="1200" dirty="0" smtClean="0">
                  <a:ln>
                    <a:solidFill>
                      <a:prstClr val="white">
                        <a:lumMod val="50000"/>
                        <a:alpha val="5000"/>
                      </a:prstClr>
                    </a:solidFill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sjlee1@dentium.com or</a:t>
              </a:r>
              <a:r>
                <a:rPr lang="ko-KR" altLang="en-US" sz="1200" dirty="0" smtClean="0">
                  <a:ln>
                    <a:solidFill>
                      <a:prstClr val="white">
                        <a:lumMod val="50000"/>
                        <a:alpha val="5000"/>
                      </a:prstClr>
                    </a:solidFill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사람인 각 부문별 공고 지원</a:t>
              </a:r>
              <a:endParaRPr lang="en-US" altLang="ko-KR" sz="1200" dirty="0">
                <a:ln>
                  <a:solidFill>
                    <a:prstClr val="white">
                      <a:lumMod val="50000"/>
                      <a:alpha val="5000"/>
                    </a:prstClr>
                  </a:solidFill>
                </a:ln>
                <a:solidFill>
                  <a:srgbClr val="000000">
                    <a:lumMod val="95000"/>
                    <a:lumOff val="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1450" indent="-171450">
                <a:lnSpc>
                  <a:spcPct val="150000"/>
                </a:lnSpc>
              </a:pPr>
              <a:endParaRPr lang="en-US" altLang="ko-KR" sz="1100" b="1" dirty="0" smtClean="0">
                <a:ln>
                  <a:solidFill>
                    <a:prstClr val="white">
                      <a:lumMod val="50000"/>
                      <a:alpha val="5000"/>
                    </a:prstClr>
                  </a:solidFill>
                </a:ln>
                <a:solidFill>
                  <a:srgbClr val="000000">
                    <a:lumMod val="95000"/>
                    <a:lumOff val="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171450" indent="-171450">
                <a:lnSpc>
                  <a:spcPct val="150000"/>
                </a:lnSpc>
              </a:pPr>
              <a:r>
                <a:rPr lang="en-US" altLang="ko-KR" sz="1200" b="1" dirty="0">
                  <a:ln>
                    <a:solidFill>
                      <a:prstClr val="white">
                        <a:lumMod val="50000"/>
                        <a:alpha val="5000"/>
                      </a:prstClr>
                    </a:solidFill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1200" b="1" dirty="0" smtClean="0">
                  <a:ln>
                    <a:solidFill>
                      <a:prstClr val="white">
                        <a:lumMod val="50000"/>
                        <a:alpha val="5000"/>
                      </a:prstClr>
                    </a:solidFill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                </a:t>
              </a:r>
              <a:r>
                <a:rPr lang="ko-KR" altLang="en-US" sz="1200" b="1" dirty="0" smtClean="0">
                  <a:ln>
                    <a:solidFill>
                      <a:prstClr val="white">
                        <a:lumMod val="50000"/>
                        <a:alpha val="5000"/>
                      </a:prstClr>
                    </a:solidFill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endParaRPr lang="en-US" altLang="ko-KR" sz="1200" b="1" dirty="0" smtClean="0">
                <a:ln>
                  <a:solidFill>
                    <a:prstClr val="white">
                      <a:lumMod val="50000"/>
                      <a:alpha val="5000"/>
                    </a:prstClr>
                  </a:solidFill>
                </a:ln>
                <a:solidFill>
                  <a:srgbClr val="000000">
                    <a:lumMod val="95000"/>
                    <a:lumOff val="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marL="171450" indent="-171450">
                <a:lnSpc>
                  <a:spcPct val="150000"/>
                </a:lnSpc>
              </a:pPr>
              <a:r>
                <a:rPr lang="en-US" altLang="ko-KR" sz="1200" b="1" dirty="0">
                  <a:ln>
                    <a:solidFill>
                      <a:prstClr val="white">
                        <a:lumMod val="50000"/>
                        <a:alpha val="5000"/>
                      </a:prstClr>
                    </a:solidFill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1200" b="1" dirty="0" smtClean="0">
                  <a:ln>
                    <a:solidFill>
                      <a:prstClr val="white">
                        <a:lumMod val="50000"/>
                        <a:alpha val="5000"/>
                      </a:prstClr>
                    </a:solidFill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                 </a:t>
              </a:r>
              <a:endParaRPr lang="en-US" altLang="ko-KR" sz="1200" b="1" dirty="0">
                <a:ln>
                  <a:solidFill>
                    <a:prstClr val="white">
                      <a:lumMod val="50000"/>
                      <a:alpha val="5000"/>
                    </a:prstClr>
                  </a:solidFill>
                </a:ln>
                <a:solidFill>
                  <a:srgbClr val="000000">
                    <a:lumMod val="95000"/>
                    <a:lumOff val="5000"/>
                  </a:srgb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0" y="95371"/>
            <a:ext cx="990599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9pPr>
          </a:lstStyle>
          <a:p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Dentium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Recruiting 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977"/>
            <a:ext cx="4728136" cy="5242596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 bwMode="auto">
          <a:xfrm>
            <a:off x="4690329" y="1375501"/>
            <a:ext cx="45719" cy="253997"/>
          </a:xfrm>
          <a:prstGeom prst="rect">
            <a:avLst/>
          </a:prstGeom>
          <a:solidFill>
            <a:schemeClr val="tx1">
              <a:lumMod val="65000"/>
              <a:lumOff val="3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300" dirty="0">
              <a:ln>
                <a:solidFill>
                  <a:prstClr val="white">
                    <a:lumMod val="50000"/>
                    <a:alpha val="5000"/>
                  </a:prstClr>
                </a:solidFill>
              </a:ln>
              <a:solidFill>
                <a:prstClr val="black">
                  <a:lumMod val="65000"/>
                  <a:lumOff val="35000"/>
                </a:prst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688839" y="1320533"/>
            <a:ext cx="11753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/>
            <a:r>
              <a:rPr lang="ko-KR" altLang="en-US" sz="1400" b="1" dirty="0" smtClean="0">
                <a:ln>
                  <a:solidFill>
                    <a:prstClr val="white">
                      <a:lumMod val="50000"/>
                      <a:alpha val="5000"/>
                    </a:prstClr>
                  </a:solidFill>
                </a:ln>
                <a:solidFill>
                  <a:srgbClr val="AAC90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채용프로세스</a:t>
            </a:r>
            <a:endParaRPr lang="en-US" altLang="ko-KR" sz="1400" b="1" dirty="0">
              <a:ln>
                <a:solidFill>
                  <a:prstClr val="white">
                    <a:lumMod val="50000"/>
                    <a:alpha val="5000"/>
                  </a:prstClr>
                </a:solidFill>
              </a:ln>
              <a:solidFill>
                <a:srgbClr val="AAC90E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839" y="1588688"/>
            <a:ext cx="3607852" cy="903086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959" y="2434792"/>
            <a:ext cx="3876041" cy="93543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6696" y="2792642"/>
            <a:ext cx="20002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8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837850"/>
              </p:ext>
            </p:extLst>
          </p:nvPr>
        </p:nvGraphicFramePr>
        <p:xfrm>
          <a:off x="159343" y="811530"/>
          <a:ext cx="9406892" cy="5305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4535"/>
                <a:gridCol w="1019884"/>
                <a:gridCol w="2303530"/>
                <a:gridCol w="1415529"/>
                <a:gridCol w="1055052"/>
                <a:gridCol w="2268362"/>
              </a:tblGrid>
              <a:tr h="787435"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50" b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하계휴가  </a:t>
                      </a:r>
                      <a:endParaRPr lang="en-US" altLang="ko-KR" sz="1150" b="1" kern="12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50" b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유급 </a:t>
                      </a:r>
                      <a:r>
                        <a:rPr lang="en-US" altLang="ko-KR" sz="1150" b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150" b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 </a:t>
                      </a:r>
                      <a:r>
                        <a:rPr lang="en-US" altLang="ko-KR" sz="1150" b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50" b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연차와 별개</a:t>
                      </a:r>
                      <a:r>
                        <a:rPr lang="en-US" altLang="ko-KR" sz="1150" b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en-US" altLang="ko-KR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kern="12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50" b="1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건강검진  </a:t>
                      </a:r>
                      <a:endParaRPr lang="en-US" altLang="ko-KR" sz="1150" b="1" kern="12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en-US" altLang="ko-KR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</a:t>
                      </a:r>
                      <a:r>
                        <a:rPr lang="en-US" altLang="ko-KR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사내 건강검진 실시</a:t>
                      </a:r>
                      <a:endParaRPr lang="en-US" altLang="ko-KR" sz="1150" b="1" baseline="0">
                        <a:solidFill>
                          <a:srgbClr val="ACC90E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회사 제휴병원 할인혜택</a:t>
                      </a:r>
                      <a:endParaRPr lang="en-US" altLang="ko-KR" sz="1150" b="1" baseline="0">
                        <a:solidFill>
                          <a:srgbClr val="ACC90E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7435"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50" b="1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사내 </a:t>
                      </a:r>
                      <a:endParaRPr lang="en-US" altLang="ko-KR" sz="1150" b="1" kern="12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50" b="1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식당운영</a:t>
                      </a:r>
                      <a:r>
                        <a:rPr lang="ko-KR" altLang="en-US" sz="1150" b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endParaRPr lang="en-US" altLang="ko-KR" sz="1150" b="1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50" b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</a:t>
                      </a:r>
                      <a:r>
                        <a:rPr lang="en-US" altLang="ko-KR" sz="1150" b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50" b="1" err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석식</a:t>
                      </a:r>
                      <a:r>
                        <a:rPr lang="ko-KR" altLang="en-US" sz="1150" b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제공</a:t>
                      </a:r>
                      <a:endParaRPr lang="en-US" altLang="ko-KR" sz="1150" b="1">
                        <a:solidFill>
                          <a:srgbClr val="ACC90E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50" b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150" b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식당</a:t>
                      </a:r>
                      <a:r>
                        <a:rPr lang="en-US" altLang="ko-KR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150" b="1" baseline="0" smtClean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2,000</a:t>
                      </a:r>
                      <a:r>
                        <a:rPr lang="ko-KR" altLang="en-US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 </a:t>
                      </a:r>
                      <a:endParaRPr lang="en-US" altLang="ko-KR" sz="1150" b="1" baseline="0">
                        <a:solidFill>
                          <a:srgbClr val="ACC90E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kern="12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50" b="1" kern="12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유니폼 </a:t>
                      </a:r>
                      <a:endParaRPr lang="en-US" altLang="ko-KR" sz="1150" b="1" kern="120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50" b="1" kern="12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지급</a:t>
                      </a:r>
                      <a:endParaRPr lang="en-US" altLang="ko-KR" sz="1150" b="1" kern="12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매년 유명브랜드 근무복 지급</a:t>
                      </a:r>
                      <a:endParaRPr lang="en-US" altLang="ko-KR" sz="1150" b="1" baseline="0">
                        <a:solidFill>
                          <a:srgbClr val="ACC90E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하복</a:t>
                      </a:r>
                      <a:r>
                        <a:rPr lang="en-US" altLang="ko-KR" sz="1150" b="1" baseline="0" smtClean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50" b="1" baseline="0" smtClean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춘추</a:t>
                      </a:r>
                      <a:r>
                        <a:rPr lang="en-US" altLang="ko-KR" sz="1150" b="1" baseline="0" smtClean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50" b="1" baseline="0" smtClean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동복</a:t>
                      </a:r>
                      <a:r>
                        <a:rPr lang="en-US" altLang="ko-KR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264"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50" b="1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명절선물</a:t>
                      </a:r>
                      <a:endParaRPr lang="en-US" altLang="ko-KR" sz="1150" b="1" kern="12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50" b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</a:t>
                      </a:r>
                      <a:r>
                        <a:rPr lang="en-US" altLang="ko-KR" sz="1150" b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50" b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추석 선물</a:t>
                      </a:r>
                      <a:r>
                        <a:rPr lang="ko-KR" altLang="en-US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및</a:t>
                      </a:r>
                      <a:r>
                        <a:rPr lang="en-US" altLang="ko-KR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백화점 상품권</a:t>
                      </a:r>
                      <a:endParaRPr lang="en-US" altLang="ko-KR" sz="1150" b="1">
                        <a:solidFill>
                          <a:srgbClr val="ACC90E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kern="12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50" b="1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기숙사 </a:t>
                      </a:r>
                      <a:endParaRPr lang="en-US" altLang="ko-KR" sz="1150" b="1" kern="12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50" b="1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운영 </a:t>
                      </a:r>
                      <a:r>
                        <a:rPr lang="ko-KR" altLang="en-US" sz="1150" b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en-US" altLang="ko-KR" sz="1150" b="1" kern="12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50" b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150" b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 </a:t>
                      </a:r>
                      <a:r>
                        <a:rPr lang="en-US" altLang="ko-KR" sz="1150" b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150" b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</a:t>
                      </a:r>
                      <a:r>
                        <a:rPr lang="en-US" altLang="ko-KR" sz="1150" b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50" b="1" err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신봉동</a:t>
                      </a:r>
                      <a:r>
                        <a:rPr lang="en-US" altLang="ko-KR" sz="1150" b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marL="0" marR="0" indent="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50" b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보증금 면제</a:t>
                      </a:r>
                      <a:r>
                        <a:rPr lang="en-US" altLang="ko-KR" sz="1150" b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15</a:t>
                      </a:r>
                      <a:r>
                        <a:rPr lang="ko-KR" altLang="en-US" sz="1150" b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만원</a:t>
                      </a:r>
                      <a:r>
                        <a:rPr lang="en-US" altLang="ko-KR" sz="1150" b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50" b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  <a:endParaRPr lang="en-US" altLang="ko-KR" sz="1150" b="1">
                        <a:solidFill>
                          <a:srgbClr val="ACC90E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50" b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50" b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수도</a:t>
                      </a:r>
                      <a:r>
                        <a:rPr lang="en-US" altLang="ko-KR" sz="1150" b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50" b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전기료 별도</a:t>
                      </a:r>
                      <a:r>
                        <a:rPr lang="en-US" altLang="ko-KR" sz="1150" b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3592"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150" b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경조사 </a:t>
                      </a:r>
                      <a:endParaRPr lang="en-US" altLang="ko-KR" sz="1150" b="1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150" b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지원</a:t>
                      </a:r>
                      <a:endParaRPr lang="en-US" altLang="ko-KR" sz="1150" b="1" kern="12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50" b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칠순</a:t>
                      </a:r>
                      <a:r>
                        <a:rPr lang="en-US" altLang="ko-KR" sz="1150" b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50" b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사망</a:t>
                      </a:r>
                      <a:r>
                        <a:rPr lang="en-US" altLang="ko-KR" sz="1150" b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50" b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출산</a:t>
                      </a:r>
                      <a:r>
                        <a:rPr lang="en-US" altLang="ko-KR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</a:t>
                      </a:r>
                      <a:endParaRPr lang="en-US" altLang="ko-KR" sz="1150" b="1" baseline="0">
                        <a:solidFill>
                          <a:srgbClr val="ACC90E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경조금 및 경조용품 지급</a:t>
                      </a:r>
                      <a:endParaRPr lang="en-US" altLang="ko-KR" sz="1150" b="1" baseline="0">
                        <a:solidFill>
                          <a:srgbClr val="ACC90E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kern="12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50" b="1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우수사원</a:t>
                      </a:r>
                      <a:endParaRPr lang="en-US" altLang="ko-KR" sz="1150" b="1" kern="12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50" b="1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포상제도</a:t>
                      </a:r>
                      <a:endParaRPr lang="en-US" altLang="ko-KR" sz="1150" b="1" kern="12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우수영업 월 포상</a:t>
                      </a:r>
                      <a:endParaRPr lang="en-US" altLang="ko-KR" sz="1150" b="1" baseline="0">
                        <a:solidFill>
                          <a:srgbClr val="ACC90E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R&amp;D </a:t>
                      </a:r>
                      <a:r>
                        <a:rPr lang="ko-KR" altLang="en-US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연구실적 포상</a:t>
                      </a:r>
                      <a:r>
                        <a:rPr lang="en-US" altLang="ko-KR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</a:t>
                      </a:r>
                      <a:r>
                        <a:rPr lang="en-US" altLang="ko-KR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marL="0" marR="0" indent="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 외 성과 수시 포상 시스템</a:t>
                      </a:r>
                      <a:endParaRPr lang="en-US" altLang="ko-KR" sz="1150" b="1" baseline="0">
                        <a:solidFill>
                          <a:srgbClr val="ACC90E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3592"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50" b="1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장기근속</a:t>
                      </a:r>
                      <a:endParaRPr lang="en-US" altLang="ko-KR" sz="1150" b="1" kern="12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50" b="1" kern="12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포상</a:t>
                      </a:r>
                      <a:endParaRPr lang="en-US" altLang="ko-KR" sz="1150" b="1" kern="12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10</a:t>
                      </a:r>
                      <a:r>
                        <a:rPr lang="ko-KR" altLang="en-US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15</a:t>
                      </a:r>
                      <a:r>
                        <a:rPr lang="ko-KR" altLang="en-US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20</a:t>
                      </a:r>
                      <a:r>
                        <a:rPr lang="ko-KR" altLang="en-US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endParaRPr lang="en-US" altLang="ko-KR" sz="1150" b="1" baseline="0">
                        <a:solidFill>
                          <a:srgbClr val="ACC90E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매년 창립기념일 </a:t>
                      </a:r>
                      <a:r>
                        <a:rPr lang="en-US" altLang="ko-KR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lang="ko-KR" altLang="en-US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 지급</a:t>
                      </a:r>
                      <a:r>
                        <a:rPr lang="en-US" altLang="ko-KR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kern="12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50" b="1" kern="12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각종수당</a:t>
                      </a:r>
                      <a:endParaRPr lang="en-US" altLang="ko-KR" sz="1150" b="1" kern="12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50" b="1" kern="12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및 </a:t>
                      </a:r>
                      <a:endParaRPr lang="en-US" altLang="ko-KR" sz="1150" b="1" kern="12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50" b="1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성과급</a:t>
                      </a:r>
                      <a:endParaRPr lang="en-US" altLang="ko-KR" sz="1150" b="1" kern="12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추가 근무수당</a:t>
                      </a:r>
                      <a:endParaRPr lang="en-US" altLang="ko-KR" sz="1150" b="1" baseline="0">
                        <a:solidFill>
                          <a:srgbClr val="ACC90E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50" b="1" baseline="0" err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직군별</a:t>
                      </a:r>
                      <a:r>
                        <a:rPr lang="ko-KR" altLang="en-US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수당 지급</a:t>
                      </a:r>
                      <a:endParaRPr lang="en-US" altLang="ko-KR" sz="1150" b="1" baseline="0">
                        <a:solidFill>
                          <a:srgbClr val="ACC90E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경영성과급 </a:t>
                      </a:r>
                      <a:r>
                        <a:rPr lang="en-US" altLang="ko-KR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반기</a:t>
                      </a:r>
                      <a:r>
                        <a:rPr lang="en-US" altLang="ko-KR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연말</a:t>
                      </a:r>
                      <a:r>
                        <a:rPr lang="en-US" altLang="ko-KR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지급</a:t>
                      </a:r>
                      <a:endParaRPr lang="en-US" altLang="ko-KR" sz="1150" b="1" baseline="0">
                        <a:solidFill>
                          <a:srgbClr val="ACC90E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3592"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50" b="1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생활 </a:t>
                      </a:r>
                      <a:endParaRPr lang="en-US" altLang="ko-KR" sz="1150" b="1" kern="12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50" b="1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편의시설</a:t>
                      </a:r>
                      <a:endParaRPr lang="en-US" altLang="ko-KR" sz="1150" b="1" kern="12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50" b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피트니스센터</a:t>
                      </a:r>
                      <a:endParaRPr lang="en-US" altLang="ko-KR" sz="1150" b="1" baseline="0">
                        <a:solidFill>
                          <a:srgbClr val="ACC90E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50" b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사내도서관</a:t>
                      </a:r>
                      <a:r>
                        <a:rPr lang="en-US" altLang="ko-KR" sz="1150" b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50" b="1" baseline="0" err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풋살장</a:t>
                      </a:r>
                      <a:r>
                        <a:rPr lang="en-US" altLang="ko-KR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농구장</a:t>
                      </a:r>
                      <a:r>
                        <a:rPr lang="en-US" altLang="ko-KR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</a:p>
                    <a:p>
                      <a:pPr marL="0" marR="0" indent="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탁구장</a:t>
                      </a:r>
                      <a:r>
                        <a:rPr lang="en-US" altLang="ko-KR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인공암벽 등</a:t>
                      </a:r>
                      <a:endParaRPr lang="en-US" altLang="ko-KR" sz="1150" b="1" baseline="0">
                        <a:solidFill>
                          <a:srgbClr val="ACC90E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kern="12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50" b="1" kern="120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카페테리아</a:t>
                      </a:r>
                      <a:endParaRPr lang="en-US" altLang="ko-KR" sz="1150" b="1" kern="12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50" b="1" kern="12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</a:t>
                      </a:r>
                      <a:endParaRPr lang="en-US" altLang="ko-KR" sz="1150" b="1" kern="12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50" b="1" baseline="0" err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셀프</a:t>
                      </a:r>
                      <a:r>
                        <a:rPr lang="ko-KR" altLang="en-US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50" b="1" baseline="0" err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스넥바</a:t>
                      </a:r>
                      <a:r>
                        <a:rPr lang="en-US" altLang="ko-KR" sz="1150" b="1" baseline="0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50" b="1" baseline="0" err="1">
                          <a:solidFill>
                            <a:srgbClr val="ACC90E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커피머신</a:t>
                      </a:r>
                      <a:endParaRPr lang="en-US" altLang="ko-KR" sz="1150" b="1" baseline="0">
                        <a:solidFill>
                          <a:srgbClr val="ACC90E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157" y="3486149"/>
            <a:ext cx="708723" cy="6191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22" y="4496426"/>
            <a:ext cx="700198" cy="61912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158" y="4402614"/>
            <a:ext cx="737594" cy="6096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627" y="1674901"/>
            <a:ext cx="853366" cy="67627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585" y="934831"/>
            <a:ext cx="776782" cy="62865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9633" y="829860"/>
            <a:ext cx="758668" cy="67627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0582" y="5336511"/>
            <a:ext cx="800817" cy="74295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666" y="2462596"/>
            <a:ext cx="875377" cy="779049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060" y="3464485"/>
            <a:ext cx="798663" cy="66675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22496" y="2542727"/>
            <a:ext cx="675384" cy="619125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12971" y="1647923"/>
            <a:ext cx="684909" cy="63817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2346" y="5388495"/>
            <a:ext cx="765841" cy="581025"/>
          </a:xfrm>
          <a:prstGeom prst="rect">
            <a:avLst/>
          </a:prstGeom>
        </p:spPr>
      </p:pic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146026"/>
              </p:ext>
            </p:extLst>
          </p:nvPr>
        </p:nvGraphicFramePr>
        <p:xfrm>
          <a:off x="284669" y="763589"/>
          <a:ext cx="9238433" cy="5333802"/>
        </p:xfrm>
        <a:graphic>
          <a:graphicData uri="http://schemas.openxmlformats.org/drawingml/2006/table">
            <a:tbl>
              <a:tblPr/>
              <a:tblGrid>
                <a:gridCol w="9238433"/>
              </a:tblGrid>
              <a:tr h="533380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20" name="직선 연결선 19"/>
          <p:cNvCxnSpPr/>
          <p:nvPr/>
        </p:nvCxnSpPr>
        <p:spPr bwMode="auto">
          <a:xfrm>
            <a:off x="4903886" y="801967"/>
            <a:ext cx="0" cy="532503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0" y="95371"/>
            <a:ext cx="990599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9pPr>
          </a:lstStyle>
          <a:p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Dentium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복리후생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6" y="926619"/>
            <a:ext cx="1102646" cy="74828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29" y="1718343"/>
            <a:ext cx="1023399" cy="585188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29" y="2394618"/>
            <a:ext cx="1033555" cy="767234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5" y="3324908"/>
            <a:ext cx="1032925" cy="831741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90" y="4319705"/>
            <a:ext cx="1173362" cy="905438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07" y="5205388"/>
            <a:ext cx="968488" cy="777667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18" y="789556"/>
            <a:ext cx="1068450" cy="866899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18" y="1647923"/>
            <a:ext cx="1044559" cy="894804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99" y="2542727"/>
            <a:ext cx="1076678" cy="867269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408" y="3396059"/>
            <a:ext cx="717991" cy="799304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10" y="4400314"/>
            <a:ext cx="1289121" cy="648381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943" y="5200186"/>
            <a:ext cx="1236253" cy="876366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071" y="140149"/>
            <a:ext cx="1195614" cy="32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6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1" y="95371"/>
            <a:ext cx="878102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새굴림" pitchFamily="18" charset="-127"/>
              </a:defRPr>
            </a:lvl9pPr>
          </a:lstStyle>
          <a:p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Dentium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편의시설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373098"/>
              </p:ext>
            </p:extLst>
          </p:nvPr>
        </p:nvGraphicFramePr>
        <p:xfrm>
          <a:off x="566934" y="844901"/>
          <a:ext cx="7344816" cy="5477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111"/>
                <a:gridCol w="2456859"/>
                <a:gridCol w="639485"/>
                <a:gridCol w="1173882"/>
                <a:gridCol w="2066479"/>
              </a:tblGrid>
              <a:tr h="812929">
                <a:tc rowSpan="2"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kern="1200" spc="-60" dirty="0" smtClean="0">
                          <a:solidFill>
                            <a:schemeClr val="tx1"/>
                          </a:solidFill>
                          <a:latin typeface="나눔고딕" panose="020B0600000101010101" charset="-127"/>
                          <a:ea typeface="나눔고딕" panose="020B0600000101010101" charset="-127"/>
                          <a:cs typeface="Arial" panose="020B0604020202020204" pitchFamily="34" charset="0"/>
                        </a:rPr>
                        <a:t>구내식당</a:t>
                      </a:r>
                      <a:endParaRPr lang="en-US" altLang="ko-KR" sz="1200" b="1" kern="1200" spc="-60" dirty="0">
                        <a:solidFill>
                          <a:schemeClr val="tx1"/>
                        </a:solidFill>
                        <a:latin typeface="나눔고딕" panose="020B0600000101010101" charset="-127"/>
                        <a:ea typeface="나눔고딕" panose="020B0600000101010101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1200" b="1" kern="1200" spc="-6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-윤고딕330" panose="0203050400010101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kern="1200" spc="-6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-윤고딕330" panose="0203050400010101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kern="1200" spc="-60" dirty="0" smtClean="0">
                          <a:solidFill>
                            <a:schemeClr val="tx1"/>
                          </a:solidFill>
                          <a:latin typeface="나눔고딕" panose="020B0600000101010101" charset="-127"/>
                          <a:ea typeface="나눔고딕" panose="020B0600000101010101" charset="-127"/>
                          <a:cs typeface="Arial" panose="020B0604020202020204" pitchFamily="34" charset="0"/>
                        </a:rPr>
                        <a:t>제주</a:t>
                      </a:r>
                      <a:endParaRPr lang="en-US" altLang="ko-KR" sz="1200" b="1" kern="1200" spc="-60" dirty="0" smtClean="0">
                        <a:solidFill>
                          <a:schemeClr val="tx1"/>
                        </a:solidFill>
                        <a:latin typeface="나눔고딕" panose="020B0600000101010101" charset="-127"/>
                        <a:ea typeface="나눔고딕" panose="020B0600000101010101" charset="-127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kern="1200" spc="-60" dirty="0" smtClean="0">
                          <a:solidFill>
                            <a:schemeClr val="tx1"/>
                          </a:solidFill>
                          <a:latin typeface="나눔고딕" panose="020B0600000101010101" charset="-127"/>
                          <a:ea typeface="나눔고딕" panose="020B0600000101010101" charset="-127"/>
                          <a:cs typeface="Arial" panose="020B0604020202020204" pitchFamily="34" charset="0"/>
                        </a:rPr>
                        <a:t>교육센터</a:t>
                      </a:r>
                      <a:endParaRPr lang="en-US" altLang="ko-KR" sz="1200" b="1" kern="1200" spc="-60" dirty="0">
                        <a:solidFill>
                          <a:schemeClr val="tx1"/>
                        </a:solidFill>
                        <a:latin typeface="나눔고딕" panose="020B0600000101010101" charset="-127"/>
                        <a:ea typeface="나눔고딕" panose="020B0600000101010101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1150" b="1" baseline="0" dirty="0">
                        <a:solidFill>
                          <a:srgbClr val="ACC90E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2929">
                <a:tc vMerge="1"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5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kern="1200" spc="-6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-윤고딕330" panose="0203050400010101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50" b="1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50" b="1" baseline="0" dirty="0">
                        <a:solidFill>
                          <a:srgbClr val="ACC90E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9411">
                <a:tc rowSpan="2"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kern="1200" spc="-60" dirty="0" smtClean="0">
                          <a:solidFill>
                            <a:schemeClr val="tx1"/>
                          </a:solidFill>
                          <a:latin typeface="나눔고딕" panose="020B0600000101010101" charset="-127"/>
                          <a:ea typeface="나눔고딕" panose="020B0600000101010101" charset="-127"/>
                          <a:cs typeface="Arial" panose="020B0604020202020204" pitchFamily="34" charset="0"/>
                        </a:rPr>
                        <a:t>화장실</a:t>
                      </a:r>
                      <a:endParaRPr lang="en-US" altLang="ko-KR" sz="1200" b="1" kern="1200" spc="-60" dirty="0">
                        <a:solidFill>
                          <a:schemeClr val="tx1"/>
                        </a:solidFill>
                        <a:latin typeface="나눔고딕" panose="020B0600000101010101" charset="-127"/>
                        <a:ea typeface="나눔고딕" panose="020B0600000101010101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kern="1200" spc="-6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-윤고딕330" panose="0203050400010101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kern="1200" spc="-60" dirty="0" smtClean="0">
                          <a:solidFill>
                            <a:schemeClr val="tx1"/>
                          </a:solidFill>
                          <a:latin typeface="나눔고딕" panose="020B0600000101010101" charset="-127"/>
                          <a:ea typeface="나눔고딕" panose="020B0600000101010101" charset="-127"/>
                          <a:cs typeface="Arial" panose="020B0604020202020204" pitchFamily="34" charset="0"/>
                        </a:rPr>
                        <a:t>휴게공간</a:t>
                      </a:r>
                      <a:endParaRPr lang="en-US" altLang="ko-KR" sz="1200" b="1" kern="1200" spc="-60" dirty="0">
                        <a:solidFill>
                          <a:schemeClr val="tx1"/>
                        </a:solidFill>
                        <a:latin typeface="나눔고딕" panose="020B0600000101010101" charset="-127"/>
                        <a:ea typeface="나눔고딕" panose="020B0600000101010101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50" b="1" dirty="0">
                        <a:solidFill>
                          <a:srgbClr val="ACC90E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4142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en-US" altLang="ko-KR" sz="1150" b="1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kern="1200" spc="-6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-윤고딕330" panose="0203050400010101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50" b="1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50" b="1" baseline="0" dirty="0">
                        <a:solidFill>
                          <a:srgbClr val="ACC90E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4142">
                <a:tc rowSpan="2"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kern="1200" spc="-60" dirty="0" err="1" smtClean="0">
                          <a:solidFill>
                            <a:schemeClr val="tx1"/>
                          </a:solidFill>
                          <a:latin typeface="나눔고딕" panose="020B0600000101010101" charset="-127"/>
                          <a:ea typeface="나눔고딕" panose="020B0600000101010101" charset="-127"/>
                          <a:cs typeface="Arial" panose="020B0604020202020204" pitchFamily="34" charset="0"/>
                        </a:rPr>
                        <a:t>풋살장</a:t>
                      </a:r>
                      <a:endParaRPr lang="en-US" altLang="ko-KR" sz="1200" b="1" kern="1200" spc="-60" dirty="0">
                        <a:solidFill>
                          <a:schemeClr val="tx1"/>
                        </a:solidFill>
                        <a:latin typeface="나눔고딕" panose="020B0600000101010101" charset="-127"/>
                        <a:ea typeface="나눔고딕" panose="020B0600000101010101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kern="1200" spc="-6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-윤고딕330" panose="0203050400010101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spc="-60" dirty="0" smtClean="0">
                          <a:solidFill>
                            <a:schemeClr val="tx1"/>
                          </a:solidFill>
                          <a:latin typeface="나눔고딕" panose="020B0600000101010101" charset="-127"/>
                          <a:ea typeface="나눔고딕" panose="020B0600000101010101" charset="-127"/>
                          <a:cs typeface="Arial" panose="020B0604020202020204" pitchFamily="34" charset="0"/>
                        </a:rPr>
                        <a:t>Sky Lobby</a:t>
                      </a:r>
                      <a:endParaRPr lang="en-US" altLang="ko-KR" sz="1200" b="1" kern="1200" spc="-60" dirty="0">
                        <a:solidFill>
                          <a:schemeClr val="tx1"/>
                        </a:solidFill>
                        <a:latin typeface="나눔고딕" panose="020B0600000101010101" charset="-127"/>
                        <a:ea typeface="나눔고딕" panose="020B0600000101010101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50" b="1" baseline="0" dirty="0">
                        <a:solidFill>
                          <a:srgbClr val="ACC90E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4142">
                <a:tc vMerge="1"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50" b="1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kern="1200" spc="-6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-윤고딕330" panose="0203050400010101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50" b="1" kern="12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00135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50" b="1" baseline="0" dirty="0">
                        <a:solidFill>
                          <a:srgbClr val="ACC90E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5" name="직선 연결선 4"/>
          <p:cNvCxnSpPr/>
          <p:nvPr/>
        </p:nvCxnSpPr>
        <p:spPr bwMode="auto">
          <a:xfrm>
            <a:off x="4473536" y="1108052"/>
            <a:ext cx="0" cy="532503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그림 5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53" y="2677694"/>
            <a:ext cx="2904955" cy="1813822"/>
          </a:xfrm>
          <a:prstGeom prst="rect">
            <a:avLst/>
          </a:prstGeom>
        </p:spPr>
      </p:pic>
      <p:pic>
        <p:nvPicPr>
          <p:cNvPr id="7" name="그림 6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53" y="853650"/>
            <a:ext cx="2904955" cy="1813822"/>
          </a:xfrm>
          <a:prstGeom prst="rect">
            <a:avLst/>
          </a:prstGeom>
        </p:spPr>
      </p:pic>
      <p:pic>
        <p:nvPicPr>
          <p:cNvPr id="8" name="그림 7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257" y="2684369"/>
            <a:ext cx="2904955" cy="1813822"/>
          </a:xfrm>
          <a:prstGeom prst="rect">
            <a:avLst/>
          </a:prstGeom>
        </p:spPr>
      </p:pic>
      <p:pic>
        <p:nvPicPr>
          <p:cNvPr id="9" name="그림 8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53" y="4508774"/>
            <a:ext cx="2904955" cy="181382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257" y="4528702"/>
            <a:ext cx="2904955" cy="179389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1" r="22393"/>
          <a:stretch/>
        </p:blipFill>
        <p:spPr>
          <a:xfrm>
            <a:off x="5886440" y="853650"/>
            <a:ext cx="2894588" cy="177162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4641" y="847489"/>
            <a:ext cx="2886387" cy="178257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071" y="140149"/>
            <a:ext cx="1195614" cy="32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타원 7"/>
          <p:cNvSpPr/>
          <p:nvPr/>
        </p:nvSpPr>
        <p:spPr>
          <a:xfrm>
            <a:off x="75954" y="170159"/>
            <a:ext cx="4786331" cy="4917098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622" y="818466"/>
            <a:ext cx="1160122" cy="315459"/>
          </a:xfrm>
          <a:prstGeom prst="rect">
            <a:avLst/>
          </a:prstGeom>
        </p:spPr>
      </p:pic>
      <p:sp>
        <p:nvSpPr>
          <p:cNvPr id="14" name="타원 13"/>
          <p:cNvSpPr/>
          <p:nvPr/>
        </p:nvSpPr>
        <p:spPr>
          <a:xfrm>
            <a:off x="4862285" y="4042229"/>
            <a:ext cx="2527383" cy="247468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713827" y="2933192"/>
            <a:ext cx="3236058" cy="77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709" tIns="46355" rIns="92709" bIns="46355">
            <a:spAutoFit/>
          </a:bodyPr>
          <a:lstStyle/>
          <a:p>
            <a:pPr>
              <a:defRPr/>
            </a:pPr>
            <a:r>
              <a:rPr lang="ko-KR" altLang="en-US" sz="4460" b="1" spc="-68" dirty="0" smtClean="0">
                <a:gradFill>
                  <a:gsLst>
                    <a:gs pos="0">
                      <a:srgbClr val="A3CD39"/>
                    </a:gs>
                    <a:gs pos="100000">
                      <a:srgbClr val="A3CD39"/>
                    </a:gs>
                  </a:gsLst>
                  <a:lin ang="5400000" scaled="0"/>
                </a:gradFill>
                <a:latin typeface="나눔고딕" panose="020B0600000101010101" charset="-127"/>
                <a:ea typeface="나눔고딕" panose="020B0600000101010101" charset="-127"/>
              </a:rPr>
              <a:t>감사합니다</a:t>
            </a:r>
            <a:r>
              <a:rPr lang="en-US" altLang="ko-KR" sz="4460" b="1" spc="-68" dirty="0" smtClean="0">
                <a:gradFill>
                  <a:gsLst>
                    <a:gs pos="0">
                      <a:srgbClr val="A3CD39"/>
                    </a:gs>
                    <a:gs pos="100000">
                      <a:srgbClr val="A3CD39"/>
                    </a:gs>
                  </a:gsLst>
                  <a:lin ang="5400000" scaled="0"/>
                </a:gradFill>
                <a:latin typeface="나눔고딕" panose="020B0600000101010101" charset="-127"/>
                <a:ea typeface="나눔고딕" panose="020B0600000101010101" charset="-127"/>
              </a:rPr>
              <a:t>.</a:t>
            </a:r>
            <a:endParaRPr lang="en-US" altLang="ko-KR" sz="4460" b="1" spc="-68" dirty="0">
              <a:gradFill>
                <a:gsLst>
                  <a:gs pos="0">
                    <a:srgbClr val="A3CD39"/>
                  </a:gs>
                  <a:gs pos="100000">
                    <a:srgbClr val="A3CD39"/>
                  </a:gs>
                </a:gsLst>
                <a:lin ang="5400000" scaled="0"/>
              </a:gradFill>
              <a:latin typeface="나눔고딕" panose="020B0600000101010101" charset="-127"/>
              <a:ea typeface="나눔고딕" panose="020B0600000101010101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963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A79E99"/>
      </a:lt2>
      <a:accent1>
        <a:srgbClr val="D0A660"/>
      </a:accent1>
      <a:accent2>
        <a:srgbClr val="A79E99"/>
      </a:accent2>
      <a:accent3>
        <a:srgbClr val="FFFFFF"/>
      </a:accent3>
      <a:accent4>
        <a:srgbClr val="000000"/>
      </a:accent4>
      <a:accent5>
        <a:srgbClr val="E4D0B6"/>
      </a:accent5>
      <a:accent6>
        <a:srgbClr val="978F8A"/>
      </a:accent6>
      <a:hlink>
        <a:srgbClr val="F7F2D0"/>
      </a:hlink>
      <a:folHlink>
        <a:srgbClr val="7D0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새굴림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새굴림" pitchFamily="18" charset="-127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A79E99"/>
      </a:lt2>
      <a:accent1>
        <a:srgbClr val="D0A660"/>
      </a:accent1>
      <a:accent2>
        <a:srgbClr val="A79E99"/>
      </a:accent2>
      <a:accent3>
        <a:srgbClr val="FFFFFF"/>
      </a:accent3>
      <a:accent4>
        <a:srgbClr val="000000"/>
      </a:accent4>
      <a:accent5>
        <a:srgbClr val="E4D0B6"/>
      </a:accent5>
      <a:accent6>
        <a:srgbClr val="978F8A"/>
      </a:accent6>
      <a:hlink>
        <a:srgbClr val="F7F2D0"/>
      </a:hlink>
      <a:folHlink>
        <a:srgbClr val="7D0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새굴림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새굴림" pitchFamily="18" charset="-127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A79E99"/>
      </a:lt2>
      <a:accent1>
        <a:srgbClr val="D0A660"/>
      </a:accent1>
      <a:accent2>
        <a:srgbClr val="A79E99"/>
      </a:accent2>
      <a:accent3>
        <a:srgbClr val="FFFFFF"/>
      </a:accent3>
      <a:accent4>
        <a:srgbClr val="000000"/>
      </a:accent4>
      <a:accent5>
        <a:srgbClr val="E4D0B6"/>
      </a:accent5>
      <a:accent6>
        <a:srgbClr val="978F8A"/>
      </a:accent6>
      <a:hlink>
        <a:srgbClr val="F7F2D0"/>
      </a:hlink>
      <a:folHlink>
        <a:srgbClr val="7D0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새굴림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새굴림" pitchFamily="18" charset="-127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A79E99"/>
      </a:lt2>
      <a:accent1>
        <a:srgbClr val="D0A660"/>
      </a:accent1>
      <a:accent2>
        <a:srgbClr val="A79E99"/>
      </a:accent2>
      <a:accent3>
        <a:srgbClr val="FFFFFF"/>
      </a:accent3>
      <a:accent4>
        <a:srgbClr val="000000"/>
      </a:accent4>
      <a:accent5>
        <a:srgbClr val="E4D0B6"/>
      </a:accent5>
      <a:accent6>
        <a:srgbClr val="978F8A"/>
      </a:accent6>
      <a:hlink>
        <a:srgbClr val="F7F2D0"/>
      </a:hlink>
      <a:folHlink>
        <a:srgbClr val="7D0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새굴림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새굴림" pitchFamily="18" charset="-127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A79E99"/>
      </a:lt2>
      <a:accent1>
        <a:srgbClr val="D0A660"/>
      </a:accent1>
      <a:accent2>
        <a:srgbClr val="A79E99"/>
      </a:accent2>
      <a:accent3>
        <a:srgbClr val="FFFFFF"/>
      </a:accent3>
      <a:accent4>
        <a:srgbClr val="000000"/>
      </a:accent4>
      <a:accent5>
        <a:srgbClr val="E4D0B6"/>
      </a:accent5>
      <a:accent6>
        <a:srgbClr val="978F8A"/>
      </a:accent6>
      <a:hlink>
        <a:srgbClr val="F7F2D0"/>
      </a:hlink>
      <a:folHlink>
        <a:srgbClr val="7D0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새굴림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새굴림" pitchFamily="18" charset="-127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62687</TotalTime>
  <Words>721</Words>
  <Application>Microsoft Office PowerPoint</Application>
  <PresentationFormat>A4 용지(210x297mm)</PresentationFormat>
  <Paragraphs>188</Paragraphs>
  <Slides>9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6</vt:i4>
      </vt:variant>
      <vt:variant>
        <vt:lpstr>슬라이드 제목</vt:lpstr>
      </vt:variant>
      <vt:variant>
        <vt:i4>9</vt:i4>
      </vt:variant>
    </vt:vector>
  </HeadingPairs>
  <TitlesOfParts>
    <vt:vector size="26" baseType="lpstr">
      <vt:lpstr>Arial</vt:lpstr>
      <vt:lpstr>굴림</vt:lpstr>
      <vt:lpstr>-윤고딕330</vt:lpstr>
      <vt:lpstr>Wingdings</vt:lpstr>
      <vt:lpstr>Calibri</vt:lpstr>
      <vt:lpstr>Times New Roman</vt:lpstr>
      <vt:lpstr>나눔고딕</vt:lpstr>
      <vt:lpstr>새굴림</vt:lpstr>
      <vt:lpstr>-윤고딕320</vt:lpstr>
      <vt:lpstr>맑은 고딕</vt:lpstr>
      <vt:lpstr>Monotype Sorts</vt:lpstr>
      <vt:lpstr>2_Default Design</vt:lpstr>
      <vt:lpstr>Default Design</vt:lpstr>
      <vt:lpstr>디자인 사용자 지정</vt:lpstr>
      <vt:lpstr>3_Default Design</vt:lpstr>
      <vt:lpstr>1_Default Design</vt:lpstr>
      <vt:lpstr>4_Default Design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Isprint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Cutover Plan</dc:title>
  <dc:creator>Administrator</dc:creator>
  <cp:lastModifiedBy>Microsoft 계정</cp:lastModifiedBy>
  <cp:revision>3541</cp:revision>
  <cp:lastPrinted>2023-07-19T23:24:23Z</cp:lastPrinted>
  <dcterms:created xsi:type="dcterms:W3CDTF">2002-08-28T14:32:09Z</dcterms:created>
  <dcterms:modified xsi:type="dcterms:W3CDTF">2023-07-19T23:45:22Z</dcterms:modified>
</cp:coreProperties>
</file>