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57" r:id="rId4"/>
    <p:sldId id="262" r:id="rId5"/>
    <p:sldId id="261" r:id="rId6"/>
    <p:sldId id="265" r:id="rId7"/>
  </p:sldIdLst>
  <p:sldSz cx="6858000" cy="9144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98B6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23825" y="772584"/>
            <a:ext cx="661754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9"/>
          <p:cNvSpPr txBox="1">
            <a:spLocks noChangeArrowheads="1"/>
          </p:cNvSpPr>
          <p:nvPr userDrawn="1"/>
        </p:nvSpPr>
        <p:spPr bwMode="auto">
          <a:xfrm>
            <a:off x="3132930" y="8596659"/>
            <a:ext cx="4992556" cy="90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kumimoji="0" lang="en-US" altLang="ko-KR" sz="1900">
                <a:solidFill>
                  <a:schemeClr val="bg1"/>
                </a:solidFill>
                <a:latin typeface="1훈고딕굴림 R" pitchFamily="18" charset="-127"/>
                <a:ea typeface="1훈고딕굴림 R" pitchFamily="18" charset="-127"/>
              </a:rPr>
              <a:t>www.tapex.co.kr</a:t>
            </a:r>
            <a:r>
              <a:rPr kumimoji="0" lang="ko-KR" altLang="en-US" sz="3300">
                <a:solidFill>
                  <a:schemeClr val="bg1"/>
                </a:solidFill>
                <a:latin typeface="1훈고딕굴림 R" pitchFamily="18" charset="-127"/>
                <a:ea typeface="1훈고딕굴림 R" pitchFamily="18" charset="-127"/>
              </a:rPr>
              <a:t> </a:t>
            </a:r>
          </a:p>
          <a:p>
            <a:pPr algn="ctr" eaLnBrk="1" hangingPunct="1">
              <a:defRPr/>
            </a:pPr>
            <a:endParaRPr lang="ko-KR" altLang="en-US" sz="1900">
              <a:solidFill>
                <a:schemeClr val="bg1"/>
              </a:solidFill>
              <a:latin typeface="1훈고딕굴림 R" pitchFamily="18" charset="-127"/>
              <a:ea typeface="1훈고딕굴림 R" pitchFamily="18" charset="-127"/>
            </a:endParaRPr>
          </a:p>
        </p:txBody>
      </p:sp>
      <p:sp>
        <p:nvSpPr>
          <p:cNvPr id="10" name="직사각형 38"/>
          <p:cNvSpPr/>
          <p:nvPr userDrawn="1"/>
        </p:nvSpPr>
        <p:spPr>
          <a:xfrm>
            <a:off x="3409990" y="8807449"/>
            <a:ext cx="3448010" cy="336551"/>
          </a:xfrm>
          <a:custGeom>
            <a:avLst/>
            <a:gdLst>
              <a:gd name="connsiteX0" fmla="*/ 0 w 3764279"/>
              <a:gd name="connsiteY0" fmla="*/ 0 h 246063"/>
              <a:gd name="connsiteX1" fmla="*/ 3764279 w 3764279"/>
              <a:gd name="connsiteY1" fmla="*/ 0 h 246063"/>
              <a:gd name="connsiteX2" fmla="*/ 3764279 w 3764279"/>
              <a:gd name="connsiteY2" fmla="*/ 246063 h 246063"/>
              <a:gd name="connsiteX3" fmla="*/ 0 w 3764279"/>
              <a:gd name="connsiteY3" fmla="*/ 246063 h 246063"/>
              <a:gd name="connsiteX4" fmla="*/ 0 w 3764279"/>
              <a:gd name="connsiteY4" fmla="*/ 0 h 246063"/>
              <a:gd name="connsiteX0" fmla="*/ 144780 w 3764279"/>
              <a:gd name="connsiteY0" fmla="*/ 0 h 246063"/>
              <a:gd name="connsiteX1" fmla="*/ 3764279 w 3764279"/>
              <a:gd name="connsiteY1" fmla="*/ 0 h 246063"/>
              <a:gd name="connsiteX2" fmla="*/ 3764279 w 3764279"/>
              <a:gd name="connsiteY2" fmla="*/ 246063 h 246063"/>
              <a:gd name="connsiteX3" fmla="*/ 0 w 3764279"/>
              <a:gd name="connsiteY3" fmla="*/ 246063 h 246063"/>
              <a:gd name="connsiteX4" fmla="*/ 144780 w 3764279"/>
              <a:gd name="connsiteY4" fmla="*/ 0 h 246063"/>
              <a:gd name="connsiteX0" fmla="*/ 129540 w 3764279"/>
              <a:gd name="connsiteY0" fmla="*/ 0 h 246063"/>
              <a:gd name="connsiteX1" fmla="*/ 3764279 w 3764279"/>
              <a:gd name="connsiteY1" fmla="*/ 0 h 246063"/>
              <a:gd name="connsiteX2" fmla="*/ 3764279 w 3764279"/>
              <a:gd name="connsiteY2" fmla="*/ 246063 h 246063"/>
              <a:gd name="connsiteX3" fmla="*/ 0 w 3764279"/>
              <a:gd name="connsiteY3" fmla="*/ 246063 h 246063"/>
              <a:gd name="connsiteX4" fmla="*/ 129540 w 3764279"/>
              <a:gd name="connsiteY4" fmla="*/ 0 h 246063"/>
              <a:gd name="connsiteX0" fmla="*/ 106680 w 3764279"/>
              <a:gd name="connsiteY0" fmla="*/ 7620 h 246063"/>
              <a:gd name="connsiteX1" fmla="*/ 3764279 w 3764279"/>
              <a:gd name="connsiteY1" fmla="*/ 0 h 246063"/>
              <a:gd name="connsiteX2" fmla="*/ 3764279 w 3764279"/>
              <a:gd name="connsiteY2" fmla="*/ 246063 h 246063"/>
              <a:gd name="connsiteX3" fmla="*/ 0 w 3764279"/>
              <a:gd name="connsiteY3" fmla="*/ 246063 h 246063"/>
              <a:gd name="connsiteX4" fmla="*/ 106680 w 3764279"/>
              <a:gd name="connsiteY4" fmla="*/ 7620 h 246063"/>
              <a:gd name="connsiteX0" fmla="*/ 114300 w 3764279"/>
              <a:gd name="connsiteY0" fmla="*/ 15240 h 246063"/>
              <a:gd name="connsiteX1" fmla="*/ 3764279 w 3764279"/>
              <a:gd name="connsiteY1" fmla="*/ 0 h 246063"/>
              <a:gd name="connsiteX2" fmla="*/ 3764279 w 3764279"/>
              <a:gd name="connsiteY2" fmla="*/ 246063 h 246063"/>
              <a:gd name="connsiteX3" fmla="*/ 0 w 3764279"/>
              <a:gd name="connsiteY3" fmla="*/ 246063 h 246063"/>
              <a:gd name="connsiteX4" fmla="*/ 114300 w 3764279"/>
              <a:gd name="connsiteY4" fmla="*/ 15240 h 246063"/>
              <a:gd name="connsiteX0" fmla="*/ 114300 w 3764279"/>
              <a:gd name="connsiteY0" fmla="*/ 0 h 253683"/>
              <a:gd name="connsiteX1" fmla="*/ 3764279 w 3764279"/>
              <a:gd name="connsiteY1" fmla="*/ 7620 h 253683"/>
              <a:gd name="connsiteX2" fmla="*/ 3764279 w 3764279"/>
              <a:gd name="connsiteY2" fmla="*/ 253683 h 253683"/>
              <a:gd name="connsiteX3" fmla="*/ 0 w 3764279"/>
              <a:gd name="connsiteY3" fmla="*/ 253683 h 253683"/>
              <a:gd name="connsiteX4" fmla="*/ 114300 w 3764279"/>
              <a:gd name="connsiteY4" fmla="*/ 0 h 253683"/>
              <a:gd name="connsiteX0" fmla="*/ 106680 w 3764279"/>
              <a:gd name="connsiteY0" fmla="*/ 15240 h 246063"/>
              <a:gd name="connsiteX1" fmla="*/ 3764279 w 3764279"/>
              <a:gd name="connsiteY1" fmla="*/ 0 h 246063"/>
              <a:gd name="connsiteX2" fmla="*/ 3764279 w 3764279"/>
              <a:gd name="connsiteY2" fmla="*/ 246063 h 246063"/>
              <a:gd name="connsiteX3" fmla="*/ 0 w 3764279"/>
              <a:gd name="connsiteY3" fmla="*/ 246063 h 246063"/>
              <a:gd name="connsiteX4" fmla="*/ 106680 w 3764279"/>
              <a:gd name="connsiteY4" fmla="*/ 15240 h 246063"/>
              <a:gd name="connsiteX0" fmla="*/ 106680 w 3764279"/>
              <a:gd name="connsiteY0" fmla="*/ 0 h 246063"/>
              <a:gd name="connsiteX1" fmla="*/ 3764279 w 3764279"/>
              <a:gd name="connsiteY1" fmla="*/ 0 h 246063"/>
              <a:gd name="connsiteX2" fmla="*/ 3764279 w 3764279"/>
              <a:gd name="connsiteY2" fmla="*/ 246063 h 246063"/>
              <a:gd name="connsiteX3" fmla="*/ 0 w 3764279"/>
              <a:gd name="connsiteY3" fmla="*/ 246063 h 246063"/>
              <a:gd name="connsiteX4" fmla="*/ 106680 w 3764279"/>
              <a:gd name="connsiteY4" fmla="*/ 0 h 246063"/>
              <a:gd name="connsiteX0" fmla="*/ 67860 w 3725459"/>
              <a:gd name="connsiteY0" fmla="*/ 0 h 246063"/>
              <a:gd name="connsiteX1" fmla="*/ 3725459 w 3725459"/>
              <a:gd name="connsiteY1" fmla="*/ 0 h 246063"/>
              <a:gd name="connsiteX2" fmla="*/ 3725459 w 3725459"/>
              <a:gd name="connsiteY2" fmla="*/ 246063 h 246063"/>
              <a:gd name="connsiteX3" fmla="*/ 0 w 3725459"/>
              <a:gd name="connsiteY3" fmla="*/ 239713 h 246063"/>
              <a:gd name="connsiteX4" fmla="*/ 67860 w 3725459"/>
              <a:gd name="connsiteY4" fmla="*/ 0 h 246063"/>
              <a:gd name="connsiteX0" fmla="*/ 58543 w 3725459"/>
              <a:gd name="connsiteY0" fmla="*/ 0 h 249238"/>
              <a:gd name="connsiteX1" fmla="*/ 3725459 w 3725459"/>
              <a:gd name="connsiteY1" fmla="*/ 3175 h 249238"/>
              <a:gd name="connsiteX2" fmla="*/ 3725459 w 3725459"/>
              <a:gd name="connsiteY2" fmla="*/ 249238 h 249238"/>
              <a:gd name="connsiteX3" fmla="*/ 0 w 3725459"/>
              <a:gd name="connsiteY3" fmla="*/ 242888 h 249238"/>
              <a:gd name="connsiteX4" fmla="*/ 58543 w 3725459"/>
              <a:gd name="connsiteY4" fmla="*/ 0 h 249238"/>
              <a:gd name="connsiteX0" fmla="*/ 53885 w 3720801"/>
              <a:gd name="connsiteY0" fmla="*/ 0 h 249238"/>
              <a:gd name="connsiteX1" fmla="*/ 3720801 w 3720801"/>
              <a:gd name="connsiteY1" fmla="*/ 3175 h 249238"/>
              <a:gd name="connsiteX2" fmla="*/ 3720801 w 3720801"/>
              <a:gd name="connsiteY2" fmla="*/ 249238 h 249238"/>
              <a:gd name="connsiteX3" fmla="*/ 0 w 3720801"/>
              <a:gd name="connsiteY3" fmla="*/ 239713 h 249238"/>
              <a:gd name="connsiteX4" fmla="*/ 53885 w 3720801"/>
              <a:gd name="connsiteY4" fmla="*/ 0 h 249238"/>
              <a:gd name="connsiteX0" fmla="*/ 58543 w 3725459"/>
              <a:gd name="connsiteY0" fmla="*/ 0 h 252413"/>
              <a:gd name="connsiteX1" fmla="*/ 3725459 w 3725459"/>
              <a:gd name="connsiteY1" fmla="*/ 3175 h 252413"/>
              <a:gd name="connsiteX2" fmla="*/ 3725459 w 3725459"/>
              <a:gd name="connsiteY2" fmla="*/ 249238 h 252413"/>
              <a:gd name="connsiteX3" fmla="*/ 0 w 3725459"/>
              <a:gd name="connsiteY3" fmla="*/ 252413 h 252413"/>
              <a:gd name="connsiteX4" fmla="*/ 58543 w 3725459"/>
              <a:gd name="connsiteY4" fmla="*/ 0 h 252413"/>
              <a:gd name="connsiteX0" fmla="*/ 384633 w 3725459"/>
              <a:gd name="connsiteY0" fmla="*/ 0 h 252413"/>
              <a:gd name="connsiteX1" fmla="*/ 3725459 w 3725459"/>
              <a:gd name="connsiteY1" fmla="*/ 3175 h 252413"/>
              <a:gd name="connsiteX2" fmla="*/ 3725459 w 3725459"/>
              <a:gd name="connsiteY2" fmla="*/ 249238 h 252413"/>
              <a:gd name="connsiteX3" fmla="*/ 0 w 3725459"/>
              <a:gd name="connsiteY3" fmla="*/ 252413 h 252413"/>
              <a:gd name="connsiteX4" fmla="*/ 384633 w 3725459"/>
              <a:gd name="connsiteY4" fmla="*/ 0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5459" h="252413">
                <a:moveTo>
                  <a:pt x="384633" y="0"/>
                </a:moveTo>
                <a:lnTo>
                  <a:pt x="3725459" y="3175"/>
                </a:lnTo>
                <a:lnTo>
                  <a:pt x="3725459" y="249238"/>
                </a:lnTo>
                <a:lnTo>
                  <a:pt x="0" y="252413"/>
                </a:lnTo>
                <a:lnTo>
                  <a:pt x="384633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ko-KR" altLang="en-US">
              <a:latin typeface="옥션고딕 B" pitchFamily="2" charset="-127"/>
              <a:ea typeface="옥션고딕 B" pitchFamily="2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4076175" y="8787161"/>
            <a:ext cx="3383126" cy="35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1600" b="1" dirty="0">
                <a:solidFill>
                  <a:schemeClr val="bg1"/>
                </a:solidFill>
                <a:ea typeface="맑은 고딕" pitchFamily="50" charset="-127"/>
              </a:rPr>
              <a:t>Adhering to the customers	</a:t>
            </a:r>
            <a:endParaRPr lang="ko-KR" altLang="en-US" sz="1600" b="1" dirty="0">
              <a:solidFill>
                <a:schemeClr val="bg1"/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2689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511-E76B-4964-8B8C-952B3E80A69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4041-9CD6-41E6-AA11-B374ADA75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107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511-E76B-4964-8B8C-952B3E80A69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4041-9CD6-41E6-AA11-B374ADA75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37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511-E76B-4964-8B8C-952B3E80A69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4041-9CD6-41E6-AA11-B374ADA75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54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511-E76B-4964-8B8C-952B3E80A69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4041-9CD6-41E6-AA11-B374ADA75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45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511-E76B-4964-8B8C-952B3E80A69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4041-9CD6-41E6-AA11-B374ADA75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4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511-E76B-4964-8B8C-952B3E80A69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4041-9CD6-41E6-AA11-B374ADA75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82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511-E76B-4964-8B8C-952B3E80A69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4041-9CD6-41E6-AA11-B374ADA75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2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511-E76B-4964-8B8C-952B3E80A69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4041-9CD6-41E6-AA11-B374ADA75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27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511-E76B-4964-8B8C-952B3E80A69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4041-9CD6-41E6-AA11-B374ADA75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59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90511-E76B-4964-8B8C-952B3E80A69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34041-9CD6-41E6-AA11-B374ADA75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72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0511-E76B-4964-8B8C-952B3E80A69C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34041-9CD6-41E6-AA11-B374ADA75D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44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>
            <a:off x="1556792" y="8676456"/>
            <a:ext cx="5178765" cy="357633"/>
          </a:xfrm>
          <a:prstGeom prst="rect">
            <a:avLst/>
          </a:prstGeom>
        </p:spPr>
        <p:txBody>
          <a:bodyPr lIns="107287" tIns="53643" rIns="107287" bIns="53643">
            <a:spAutoFit/>
          </a:bodyPr>
          <a:lstStyle/>
          <a:p>
            <a:pPr algn="r">
              <a:lnSpc>
                <a:spcPct val="90000"/>
              </a:lnSpc>
              <a:tabLst>
                <a:tab pos="2637461" algn="l"/>
              </a:tabLst>
              <a:defRPr/>
            </a:pPr>
            <a:r>
              <a:rPr lang="en-US" altLang="ko-KR" spc="-59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prstClr val="white"/>
                </a:solidFill>
                <a:effectLst>
                  <a:outerShdw blurRad="203200" algn="ctr" rotWithShape="0">
                    <a:srgbClr val="000000"/>
                  </a:outerShdw>
                </a:effectLst>
                <a:latin typeface="+mj-ea"/>
                <a:ea typeface="+mj-ea"/>
              </a:rPr>
              <a:t>www.tapex.co.kr</a:t>
            </a:r>
            <a:endParaRPr lang="ko-KR" altLang="en-US" spc="-59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prstClr val="white"/>
              </a:solidFill>
              <a:effectLst>
                <a:outerShdw blurRad="203200" algn="ctr" rotWithShape="0">
                  <a:srgbClr val="000000"/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43" name="Picture 2" descr="http://www.tapex.co.kr/kr/common/images/main_visual_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2039" y="1979712"/>
            <a:ext cx="6870039" cy="293457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4" name="그림 4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7049" y="4212399"/>
            <a:ext cx="1622740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6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45" name="그림 44" descr="2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9791" y="4212399"/>
            <a:ext cx="1623079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65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46" name="TextBox 45"/>
          <p:cNvSpPr txBox="1"/>
          <p:nvPr/>
        </p:nvSpPr>
        <p:spPr>
          <a:xfrm>
            <a:off x="442307" y="3289860"/>
            <a:ext cx="3265273" cy="785442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>
              <a:defRPr/>
            </a:pPr>
            <a:r>
              <a:rPr lang="ko-KR" altLang="en-US" sz="4400" b="1" dirty="0">
                <a:solidFill>
                  <a:schemeClr val="tx2"/>
                </a:solidFill>
                <a:latin typeface="+mj-ea"/>
                <a:ea typeface="+mj-ea"/>
              </a:rPr>
              <a:t>회사소개서</a:t>
            </a:r>
          </a:p>
        </p:txBody>
      </p:sp>
      <p:sp>
        <p:nvSpPr>
          <p:cNvPr id="47" name="TextBox 16"/>
          <p:cNvSpPr txBox="1">
            <a:spLocks noChangeArrowheads="1"/>
          </p:cNvSpPr>
          <p:nvPr/>
        </p:nvSpPr>
        <p:spPr bwMode="auto">
          <a:xfrm>
            <a:off x="1355858" y="2201319"/>
            <a:ext cx="2488538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dist" eaLnBrk="1" hangingPunct="1"/>
            <a:r>
              <a:rPr lang="en-US" altLang="ko-KR" sz="2300" b="1" dirty="0">
                <a:latin typeface="Vijaya" pitchFamily="34" charset="0"/>
                <a:ea typeface="나눔손글씨 펜" pitchFamily="66" charset="-127"/>
                <a:cs typeface="Vijaya" pitchFamily="34" charset="0"/>
              </a:rPr>
              <a:t>Advanced Technology</a:t>
            </a:r>
            <a:endParaRPr lang="ko-KR" altLang="en-US" sz="2300" b="1" dirty="0">
              <a:latin typeface="Vijaya" pitchFamily="34" charset="0"/>
              <a:ea typeface="나눔손글씨 펜" pitchFamily="66" charset="-127"/>
              <a:cs typeface="Vijaya" pitchFamily="34" charset="0"/>
            </a:endParaRPr>
          </a:p>
        </p:txBody>
      </p:sp>
      <p:pic>
        <p:nvPicPr>
          <p:cNvPr id="48" name="그림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" y="2274808"/>
            <a:ext cx="3724275" cy="79057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908212" y="6444208"/>
            <a:ext cx="3041577" cy="600776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>
              <a:defRPr/>
            </a:pPr>
            <a:r>
              <a:rPr lang="en-US" altLang="ko-KR" sz="3200" b="1" dirty="0">
                <a:solidFill>
                  <a:schemeClr val="tx2"/>
                </a:solidFill>
                <a:latin typeface="+mj-ea"/>
                <a:ea typeface="+mj-ea"/>
              </a:rPr>
              <a:t>(</a:t>
            </a:r>
            <a:r>
              <a:rPr lang="ko-KR" altLang="en-US" sz="3200" b="1" dirty="0">
                <a:solidFill>
                  <a:schemeClr val="tx2"/>
                </a:solidFill>
                <a:latin typeface="+mj-ea"/>
                <a:ea typeface="+mj-ea"/>
              </a:rPr>
              <a:t>주</a:t>
            </a:r>
            <a:r>
              <a:rPr lang="en-US" altLang="ko-KR" sz="3200" b="1" dirty="0">
                <a:solidFill>
                  <a:schemeClr val="tx2"/>
                </a:solidFill>
                <a:latin typeface="+mj-ea"/>
                <a:ea typeface="+mj-ea"/>
              </a:rPr>
              <a:t>) </a:t>
            </a:r>
            <a:r>
              <a:rPr lang="ko-KR" altLang="en-US" sz="3200" b="1" dirty="0" err="1">
                <a:solidFill>
                  <a:schemeClr val="tx2"/>
                </a:solidFill>
                <a:latin typeface="+mj-ea"/>
                <a:ea typeface="+mj-ea"/>
              </a:rPr>
              <a:t>테이팩스</a:t>
            </a:r>
            <a:endParaRPr lang="ko-KR" altLang="en-US" sz="32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32" y="130804"/>
            <a:ext cx="1124744" cy="32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9512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㈜</a:t>
            </a:r>
            <a:r>
              <a:rPr lang="ko-KR" altLang="en-US" sz="2200" b="1" dirty="0" err="1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테이팩스</a:t>
            </a:r>
            <a:r>
              <a:rPr lang="ko-KR" altLang="en-US" sz="2200" b="1" dirty="0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 기업 소개</a:t>
            </a:r>
            <a:endParaRPr lang="ko-KR" altLang="en-US" sz="2200" b="1" dirty="0">
              <a:solidFill>
                <a:srgbClr val="0000FF"/>
              </a:solidFill>
              <a:latin typeface="HY바다L" pitchFamily="18" charset="-127"/>
              <a:ea typeface="HY바다L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880320" y="418103"/>
            <a:ext cx="3977680" cy="0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640" y="1211133"/>
            <a:ext cx="6882825" cy="712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tx2"/>
                </a:solidFill>
                <a:latin typeface="MD개성체" pitchFamily="18" charset="-127"/>
                <a:ea typeface="MD개성체" pitchFamily="18" charset="-127"/>
              </a:rPr>
              <a:t>◆</a:t>
            </a:r>
            <a:r>
              <a:rPr lang="ko-KR" altLang="en-US" sz="2200" b="1" dirty="0" smtClean="0">
                <a:solidFill>
                  <a:schemeClr val="tx2"/>
                </a:solidFill>
                <a:latin typeface="MD개성체" pitchFamily="18" charset="-127"/>
                <a:ea typeface="MD개성체" pitchFamily="18" charset="-127"/>
              </a:rPr>
              <a:t> 전통이 있는 기업</a:t>
            </a:r>
            <a:endParaRPr lang="en-US" altLang="ko-KR" sz="1600" b="1" dirty="0">
              <a:solidFill>
                <a:schemeClr val="tx2"/>
              </a:solidFill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  </a:t>
            </a:r>
            <a:r>
              <a:rPr lang="ko-KR" altLang="en-US" sz="1600" b="1" dirty="0" err="1" smtClean="0">
                <a:latin typeface="MD개성체" pitchFamily="18" charset="-127"/>
                <a:ea typeface="MD개성체" pitchFamily="18" charset="-127"/>
              </a:rPr>
              <a:t>테이팩스는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1977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년에 설립되어 소비재 </a:t>
            </a:r>
            <a:r>
              <a:rPr lang="ko-KR" altLang="en-US" sz="1600" b="1" dirty="0">
                <a:latin typeface="MD개성체" pitchFamily="18" charset="-127"/>
                <a:ea typeface="MD개성체" pitchFamily="18" charset="-127"/>
              </a:rPr>
              <a:t>부터 </a:t>
            </a:r>
            <a:r>
              <a:rPr lang="ko-KR" altLang="en-US" sz="1600" b="1" dirty="0" err="1" smtClean="0">
                <a:latin typeface="MD개성체" pitchFamily="18" charset="-127"/>
                <a:ea typeface="MD개성체" pitchFamily="18" charset="-127"/>
              </a:rPr>
              <a:t>전기ㆍ전자ㆍ</a:t>
            </a:r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2</a:t>
            </a:r>
            <a:r>
              <a:rPr lang="ko-KR" altLang="en-US" sz="1600" b="1" dirty="0" err="1" smtClean="0">
                <a:latin typeface="MD개성체" pitchFamily="18" charset="-127"/>
                <a:ea typeface="MD개성체" pitchFamily="18" charset="-127"/>
              </a:rPr>
              <a:t>차전지용도</a:t>
            </a:r>
            <a:endParaRPr lang="en-US" altLang="ko-KR" sz="1600" b="1" dirty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  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까지 다양하고 전문적인 제품을 생산하는 </a:t>
            </a:r>
            <a:r>
              <a:rPr lang="ko-KR" altLang="en-US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한솔그룹 계열사</a:t>
            </a:r>
            <a:r>
              <a:rPr lang="ko-KR" altLang="en-US" sz="1600" b="1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입니다</a:t>
            </a:r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  <a:p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200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2000" b="1" dirty="0" smtClean="0">
              <a:solidFill>
                <a:schemeClr val="tx2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2000" b="1" dirty="0" smtClean="0">
                <a:solidFill>
                  <a:schemeClr val="tx2"/>
                </a:solidFill>
                <a:latin typeface="MD개성체" pitchFamily="18" charset="-127"/>
                <a:ea typeface="MD개성체" pitchFamily="18" charset="-127"/>
              </a:rPr>
              <a:t>◆</a:t>
            </a:r>
            <a:r>
              <a:rPr lang="ko-KR" altLang="en-US" sz="2200" b="1" dirty="0" smtClean="0">
                <a:solidFill>
                  <a:schemeClr val="tx2"/>
                </a:solidFill>
                <a:latin typeface="MD개성체" pitchFamily="18" charset="-127"/>
                <a:ea typeface="MD개성체" pitchFamily="18" charset="-127"/>
              </a:rPr>
              <a:t> 국내 최고 브랜드 인지</a:t>
            </a:r>
            <a:r>
              <a:rPr lang="ko-KR" altLang="en-US" sz="2200" b="1" dirty="0">
                <a:solidFill>
                  <a:schemeClr val="tx2"/>
                </a:solidFill>
                <a:latin typeface="MD개성체" pitchFamily="18" charset="-127"/>
                <a:ea typeface="MD개성체" pitchFamily="18" charset="-127"/>
              </a:rPr>
              <a:t>도</a:t>
            </a:r>
            <a:endParaRPr lang="en-US" altLang="ko-KR" sz="2200" b="1" dirty="0" smtClean="0">
              <a:solidFill>
                <a:schemeClr val="tx2"/>
              </a:solidFill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05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05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                 </a:t>
            </a:r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600" b="1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                   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와                      의 브랜드 인지도는</a:t>
            </a:r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   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국내업계 단연 최고의 브랜드로 </a:t>
            </a:r>
            <a:r>
              <a:rPr lang="en-US" altLang="ko-KR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M/S 1</a:t>
            </a:r>
            <a:r>
              <a:rPr lang="ko-KR" altLang="en-US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위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를 견고히 하고 있습니다</a:t>
            </a:r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. 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02420"/>
              </p:ext>
            </p:extLst>
          </p:nvPr>
        </p:nvGraphicFramePr>
        <p:xfrm>
          <a:off x="1238073" y="2417101"/>
          <a:ext cx="5328200" cy="2755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775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사업분야</a:t>
                      </a:r>
                      <a:endParaRPr lang="ko-KR" altLang="en-US" sz="1300" b="1" dirty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89847" marR="89847" marT="41468" marB="41468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ct val="110000"/>
                        </a:lnSpc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ko-KR" altLang="en-US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 전자재료 </a:t>
                      </a:r>
                      <a:r>
                        <a:rPr lang="en-US" altLang="ko-KR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-</a:t>
                      </a:r>
                      <a:r>
                        <a:rPr lang="en-US" altLang="ko-KR" sz="1300" b="0" kern="1200" baseline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2</a:t>
                      </a:r>
                      <a:r>
                        <a:rPr lang="ko-KR" altLang="en-US" sz="1300" b="0" kern="1200" dirty="0" err="1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차전지용</a:t>
                      </a:r>
                      <a:r>
                        <a:rPr lang="en-US" altLang="ko-KR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</a:t>
                      </a:r>
                      <a:r>
                        <a:rPr lang="en-US" altLang="ko-KR" sz="1300" b="0" kern="1200" baseline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300" b="0" kern="1200" baseline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디스플레이</a:t>
                      </a:r>
                      <a:r>
                        <a:rPr lang="en-US" altLang="ko-KR" sz="1300" b="0" kern="1200" baseline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300" b="0" kern="1200" baseline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반도체용 테이프 외</a:t>
                      </a:r>
                      <a:endParaRPr lang="ko-KR" altLang="en-US" sz="1300" b="0" kern="1200" dirty="0" smtClean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lnSpc>
                          <a:spcPct val="150000"/>
                        </a:lnSpc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ko-KR" altLang="en-US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 </a:t>
                      </a:r>
                      <a:r>
                        <a:rPr lang="ko-KR" altLang="en-US" sz="1300" b="0" kern="1200" dirty="0" err="1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유니랩</a:t>
                      </a:r>
                      <a:r>
                        <a:rPr lang="ko-KR" altLang="en-US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en-US" altLang="ko-KR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–</a:t>
                      </a:r>
                      <a:r>
                        <a:rPr lang="en-US" altLang="ko-KR" sz="1300" b="0" kern="1200" baseline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300" b="0" kern="1200" dirty="0" err="1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식품포장용</a:t>
                      </a:r>
                      <a:r>
                        <a:rPr lang="ko-KR" altLang="en-US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랩</a:t>
                      </a:r>
                      <a:endParaRPr lang="en-US" altLang="ko-KR" sz="1300" b="0" kern="1200" dirty="0" smtClean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lnSpc>
                          <a:spcPct val="150000"/>
                        </a:lnSpc>
                        <a:buClr>
                          <a:schemeClr val="tx2">
                            <a:lumMod val="75000"/>
                          </a:schemeClr>
                        </a:buClr>
                        <a:buFont typeface="Wingdings" pitchFamily="2" charset="2"/>
                        <a:buChar char="§"/>
                      </a:pPr>
                      <a:r>
                        <a:rPr lang="en-US" altLang="ko-KR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 </a:t>
                      </a:r>
                      <a:r>
                        <a:rPr lang="ko-KR" altLang="en-US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소비재 </a:t>
                      </a:r>
                      <a:r>
                        <a:rPr lang="en-US" altLang="ko-KR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-</a:t>
                      </a:r>
                      <a:r>
                        <a:rPr lang="en-US" altLang="ko-KR" sz="1300" b="0" kern="1200" baseline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300" b="0" kern="1200" dirty="0" err="1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테이프류</a:t>
                      </a:r>
                      <a:r>
                        <a:rPr lang="en-US" altLang="ko-KR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주방용품</a:t>
                      </a:r>
                      <a:r>
                        <a:rPr lang="en-US" altLang="ko-KR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300" b="0" kern="1200" dirty="0" err="1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종이빨대</a:t>
                      </a:r>
                      <a:r>
                        <a:rPr lang="en-US" altLang="ko-KR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300" b="0" kern="1200" dirty="0" err="1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니트릴</a:t>
                      </a:r>
                      <a:r>
                        <a:rPr lang="ko-KR" altLang="en-US" sz="1300" b="0" kern="120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 장갑</a:t>
                      </a:r>
                      <a:endParaRPr lang="en-US" altLang="ko-KR" sz="1300" b="0" kern="1200" dirty="0" smtClean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89847" marR="89847" marT="41468" marB="41468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직원수</a:t>
                      </a:r>
                      <a:endParaRPr lang="ko-KR" altLang="en-US" sz="1300" b="1" dirty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89847" marR="89847" marT="41468" marB="41468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390</a:t>
                      </a:r>
                      <a:r>
                        <a:rPr lang="ko-KR" altLang="en-US" sz="13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명 </a:t>
                      </a:r>
                      <a:endParaRPr lang="en-US" altLang="ko-KR" sz="1300" b="0" dirty="0" smtClean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(2023</a:t>
                      </a:r>
                      <a:r>
                        <a:rPr lang="ko-KR" altLang="en-US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년</a:t>
                      </a:r>
                      <a:r>
                        <a:rPr lang="en-US" altLang="ko-KR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9</a:t>
                      </a:r>
                      <a:r>
                        <a:rPr lang="ko-KR" altLang="en-US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월</a:t>
                      </a:r>
                      <a:r>
                        <a:rPr lang="en-US" altLang="ko-KR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</a:t>
                      </a:r>
                      <a:r>
                        <a:rPr lang="en-US" altLang="ko-KR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기준</a:t>
                      </a:r>
                      <a:r>
                        <a:rPr lang="en-US" altLang="ko-KR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000" b="0" dirty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61214" marR="89847" marT="41468" marB="41468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자본금</a:t>
                      </a:r>
                      <a:endParaRPr lang="ko-KR" altLang="en-US" sz="1300" b="1" dirty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89847" marR="89847" marT="41468" marB="41468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38</a:t>
                      </a:r>
                      <a:r>
                        <a:rPr lang="ko-KR" altLang="en-US" sz="13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억</a:t>
                      </a:r>
                      <a:endParaRPr lang="ko-KR" altLang="en-US" sz="1300" b="0" dirty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61214" marR="89847" marT="41468" marB="41468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5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매출액</a:t>
                      </a:r>
                      <a:endParaRPr lang="ko-KR" altLang="en-US" sz="1300" b="1" dirty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89847" marR="89847" marT="41468" marB="41468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1,830</a:t>
                      </a:r>
                      <a:r>
                        <a:rPr lang="ko-KR" altLang="en-US" sz="13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억</a:t>
                      </a:r>
                      <a:endParaRPr lang="en-US" altLang="ko-KR" sz="1300" b="0" dirty="0" smtClean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 latinLnBrk="1"/>
                      <a:r>
                        <a:rPr lang="en-US" altLang="ko-KR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(2022</a:t>
                      </a:r>
                      <a:r>
                        <a:rPr lang="ko-KR" altLang="en-US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년 연결기준</a:t>
                      </a:r>
                      <a:r>
                        <a:rPr lang="en-US" altLang="ko-KR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300" b="0" dirty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61214" marR="89847" marT="41468" marB="41468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1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영업이익</a:t>
                      </a:r>
                      <a:endParaRPr lang="ko-KR" altLang="en-US" sz="1300" b="1" dirty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89847" marR="89847" marT="41468" marB="41468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3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260</a:t>
                      </a:r>
                      <a:r>
                        <a:rPr lang="ko-KR" altLang="en-US" sz="13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억</a:t>
                      </a:r>
                      <a:endParaRPr lang="en-US" altLang="ko-KR" sz="1300" b="0" dirty="0" smtClean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l" latinLnBrk="1"/>
                      <a:r>
                        <a:rPr lang="en-US" altLang="ko-KR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(2022</a:t>
                      </a:r>
                      <a:r>
                        <a:rPr lang="ko-KR" altLang="en-US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년 연결기준</a:t>
                      </a:r>
                      <a:r>
                        <a:rPr lang="en-US" altLang="ko-KR" sz="1000" b="0" dirty="0" smtClean="0">
                          <a:ln>
                            <a:solidFill>
                              <a:srgbClr val="C0C0C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300" b="0" dirty="0">
                        <a:ln>
                          <a:solidFill>
                            <a:srgbClr val="C0C0C0">
                              <a:alpha val="0"/>
                            </a:srgbClr>
                          </a:solidFill>
                        </a:ln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261214" marR="89847" marT="41468" marB="41468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4" y="2417102"/>
            <a:ext cx="672372" cy="275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/>
          <a:srcRect l="3933" t="4671" b="400"/>
          <a:stretch/>
        </p:blipFill>
        <p:spPr>
          <a:xfrm>
            <a:off x="2476500" y="6464300"/>
            <a:ext cx="1984751" cy="1304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 descr="C:\Users\user\Desktop\IMG1_20121222005821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6" y="6612125"/>
            <a:ext cx="1663690" cy="10889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797760" y="6612123"/>
            <a:ext cx="972753" cy="20552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800" b="1" dirty="0" smtClean="0">
                <a:solidFill>
                  <a:schemeClr val="tx1"/>
                </a:solidFill>
              </a:rPr>
              <a:t>2</a:t>
            </a:r>
            <a:r>
              <a:rPr lang="ko-KR" altLang="en-US" sz="800" b="1" dirty="0" err="1" smtClean="0">
                <a:solidFill>
                  <a:schemeClr val="tx1"/>
                </a:solidFill>
              </a:rPr>
              <a:t>차전지용</a:t>
            </a:r>
            <a:r>
              <a:rPr lang="ko-KR" altLang="en-US" sz="800" b="1" dirty="0" smtClean="0">
                <a:solidFill>
                  <a:schemeClr val="tx1"/>
                </a:solidFill>
              </a:rPr>
              <a:t> 테이프</a:t>
            </a:r>
            <a:endParaRPr lang="ko-KR" altLang="en-US" sz="800" b="1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892896" y="6474564"/>
            <a:ext cx="597743" cy="20552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800" b="1" dirty="0" err="1" smtClean="0">
                <a:solidFill>
                  <a:schemeClr val="tx1"/>
                </a:solidFill>
              </a:rPr>
              <a:t>유니랩</a:t>
            </a:r>
            <a:endParaRPr lang="ko-KR" alt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7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064" y="611560"/>
            <a:ext cx="6852335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50" b="1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2000" b="1" dirty="0" smtClean="0">
                <a:solidFill>
                  <a:schemeClr val="tx2"/>
                </a:solidFill>
                <a:latin typeface="MD개성체" pitchFamily="18" charset="-127"/>
                <a:ea typeface="MD개성체" pitchFamily="18" charset="-127"/>
              </a:rPr>
              <a:t>◆</a:t>
            </a:r>
            <a:r>
              <a:rPr lang="ko-KR" altLang="en-US" sz="2200" b="1" dirty="0" smtClean="0">
                <a:solidFill>
                  <a:schemeClr val="tx2"/>
                </a:solidFill>
                <a:latin typeface="MD개성체" pitchFamily="18" charset="-127"/>
                <a:ea typeface="MD개성체" pitchFamily="18" charset="-127"/>
              </a:rPr>
              <a:t> 끊임없이 지속 성장하는 기업</a:t>
            </a:r>
            <a:endParaRPr lang="en-US" altLang="ko-KR" sz="2200" b="1" dirty="0">
              <a:solidFill>
                <a:schemeClr val="tx2"/>
              </a:solidFill>
              <a:latin typeface="MD개성체" pitchFamily="18" charset="-127"/>
              <a:ea typeface="MD개성체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   지속적인 혁신과 연구개발을 토대로 꾸준히 발전하여</a:t>
            </a:r>
            <a:r>
              <a:rPr lang="en-US" altLang="ko-KR" sz="1600" b="1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지속성장하는</a:t>
            </a:r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600" b="1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  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기업으로 </a:t>
            </a:r>
            <a:r>
              <a:rPr lang="ko-KR" altLang="en-US" sz="1600" b="1" u="sng" dirty="0" err="1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신공장</a:t>
            </a:r>
            <a:r>
              <a:rPr lang="ko-KR" altLang="en-US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 증설 및</a:t>
            </a:r>
            <a:r>
              <a:rPr lang="en-US" altLang="ko-KR" sz="1600" b="1" u="sng" dirty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해외 시장</a:t>
            </a:r>
            <a:r>
              <a:rPr lang="en-US" altLang="ko-KR" sz="1600" b="1" u="sng" dirty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 </a:t>
            </a:r>
            <a:r>
              <a:rPr lang="ko-KR" altLang="en-US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진출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을 준비하고 있습니다</a:t>
            </a:r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065" y="5695077"/>
            <a:ext cx="6192688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50" b="1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2000" b="1" dirty="0" smtClean="0">
                <a:solidFill>
                  <a:schemeClr val="tx2"/>
                </a:solidFill>
                <a:latin typeface="MD개성체" pitchFamily="18" charset="-127"/>
                <a:ea typeface="MD개성체" pitchFamily="18" charset="-127"/>
              </a:rPr>
              <a:t>◆</a:t>
            </a:r>
            <a:r>
              <a:rPr lang="ko-KR" altLang="en-US" sz="2200" b="1" dirty="0" smtClean="0">
                <a:solidFill>
                  <a:schemeClr val="tx2"/>
                </a:solidFill>
                <a:latin typeface="MD개성체" pitchFamily="18" charset="-127"/>
                <a:ea typeface="MD개성체" pitchFamily="18" charset="-127"/>
              </a:rPr>
              <a:t> 주요 생산제품 외</a:t>
            </a:r>
            <a:endParaRPr lang="en-US" altLang="ko-KR" sz="2200" b="1" dirty="0">
              <a:solidFill>
                <a:schemeClr val="tx2"/>
              </a:solidFill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   </a:t>
            </a:r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600" b="1" dirty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  </a:t>
            </a: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3659009" y="7154325"/>
            <a:ext cx="2977200" cy="734106"/>
          </a:xfrm>
          <a:prstGeom prst="roundRect">
            <a:avLst/>
          </a:prstGeom>
          <a:solidFill>
            <a:srgbClr val="EDEBD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8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sp>
        <p:nvSpPr>
          <p:cNvPr id="21" name="부제목 2"/>
          <p:cNvSpPr txBox="1">
            <a:spLocks/>
          </p:cNvSpPr>
          <p:nvPr/>
        </p:nvSpPr>
        <p:spPr bwMode="auto">
          <a:xfrm>
            <a:off x="4729333" y="7521849"/>
            <a:ext cx="3931675" cy="22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ko-KR" altLang="en-US" sz="1000" spc="-80">
                <a:latin typeface="+mj-ea"/>
                <a:ea typeface="+mj-ea"/>
                <a:cs typeface="Arial Unicode MS" panose="020B0604020202020204" pitchFamily="50" charset="-127"/>
              </a:rPr>
              <a:t>음식물 </a:t>
            </a:r>
            <a:r>
              <a:rPr kumimoji="0" lang="ko-KR" altLang="en-US" sz="1000" spc="-80" smtClean="0">
                <a:latin typeface="+mj-ea"/>
                <a:ea typeface="+mj-ea"/>
                <a:cs typeface="Arial Unicode MS" panose="020B0604020202020204" pitchFamily="50" charset="-127"/>
              </a:rPr>
              <a:t>보관 </a:t>
            </a:r>
            <a:r>
              <a:rPr kumimoji="0" lang="ko-KR" altLang="en-US" sz="1000" spc="-80" dirty="0">
                <a:latin typeface="+mj-ea"/>
                <a:ea typeface="+mj-ea"/>
                <a:cs typeface="Arial Unicode MS" panose="020B0604020202020204" pitchFamily="50" charset="-127"/>
              </a:rPr>
              <a:t>및 신선도 </a:t>
            </a:r>
            <a:r>
              <a:rPr kumimoji="0" lang="ko-KR" altLang="en-US" sz="1000" spc="-80" dirty="0" smtClean="0">
                <a:latin typeface="+mj-ea"/>
                <a:ea typeface="+mj-ea"/>
                <a:cs typeface="Arial Unicode MS" panose="020B0604020202020204" pitchFamily="50" charset="-127"/>
              </a:rPr>
              <a:t>유지용</a:t>
            </a:r>
            <a:r>
              <a:rPr kumimoji="0" lang="en-US" altLang="ko-KR" sz="1000" spc="-80" dirty="0">
                <a:latin typeface="+mj-ea"/>
                <a:ea typeface="+mj-ea"/>
                <a:cs typeface="Arial Unicode MS" panose="020B0604020202020204" pitchFamily="50" charset="-127"/>
              </a:rPr>
              <a:t>	</a:t>
            </a:r>
          </a:p>
        </p:txBody>
      </p:sp>
      <p:sp>
        <p:nvSpPr>
          <p:cNvPr id="22" name="부제목 2"/>
          <p:cNvSpPr txBox="1">
            <a:spLocks/>
          </p:cNvSpPr>
          <p:nvPr/>
        </p:nvSpPr>
        <p:spPr bwMode="auto">
          <a:xfrm>
            <a:off x="4727594" y="7284510"/>
            <a:ext cx="1800000" cy="22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kumimoji="0" lang="ko-KR" altLang="en-US" sz="1350" b="1" spc="-80" dirty="0">
                <a:latin typeface="+mj-ea"/>
                <a:ea typeface="+mj-ea"/>
                <a:cs typeface="Arial Unicode MS" panose="020B0604020202020204" pitchFamily="50" charset="-127"/>
              </a:rPr>
              <a:t>식품포장용 랩</a:t>
            </a:r>
            <a:endParaRPr kumimoji="0" lang="en-US" altLang="ko-KR" sz="1350" b="1" spc="-80" dirty="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82" y="7149303"/>
            <a:ext cx="1027458" cy="683634"/>
          </a:xfrm>
          <a:prstGeom prst="rect">
            <a:avLst/>
          </a:prstGeom>
        </p:spPr>
      </p:pic>
      <p:sp>
        <p:nvSpPr>
          <p:cNvPr id="24" name="모서리가 둥근 직사각형 23"/>
          <p:cNvSpPr/>
          <p:nvPr/>
        </p:nvSpPr>
        <p:spPr bwMode="auto">
          <a:xfrm>
            <a:off x="387615" y="6326546"/>
            <a:ext cx="2976702" cy="734106"/>
          </a:xfrm>
          <a:prstGeom prst="roundRect">
            <a:avLst/>
          </a:prstGeom>
          <a:solidFill>
            <a:srgbClr val="EDEBD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8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pic>
        <p:nvPicPr>
          <p:cNvPr id="25" name="Picture 2" descr="C:\Users\user\Desktop\IMG1_2012122200582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0" y="6396737"/>
            <a:ext cx="935939" cy="58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부제목 2"/>
          <p:cNvSpPr txBox="1">
            <a:spLocks/>
          </p:cNvSpPr>
          <p:nvPr/>
        </p:nvSpPr>
        <p:spPr bwMode="auto">
          <a:xfrm>
            <a:off x="1425532" y="6688245"/>
            <a:ext cx="2109156" cy="29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ko-KR" sz="1000" spc="-80" dirty="0" smtClean="0">
                <a:latin typeface="+mj-ea"/>
                <a:ea typeface="+mj-ea"/>
                <a:cs typeface="Arial Unicode MS" panose="020B0604020202020204" pitchFamily="50" charset="-127"/>
              </a:rPr>
              <a:t>2</a:t>
            </a:r>
            <a:r>
              <a:rPr kumimoji="0" lang="ko-KR" altLang="en-US" sz="1000" spc="-80" dirty="0" err="1" smtClean="0">
                <a:latin typeface="+mj-ea"/>
                <a:ea typeface="+mj-ea"/>
                <a:cs typeface="Arial Unicode MS" panose="020B0604020202020204" pitchFamily="50" charset="-127"/>
              </a:rPr>
              <a:t>차전지</a:t>
            </a:r>
            <a:r>
              <a:rPr kumimoji="0" lang="ko-KR" altLang="en-US" sz="1000" spc="-80" dirty="0" smtClean="0">
                <a:latin typeface="+mj-ea"/>
                <a:ea typeface="+mj-ea"/>
                <a:cs typeface="Arial Unicode MS" panose="020B0604020202020204" pitchFamily="50" charset="-127"/>
              </a:rPr>
              <a:t> 기능성 소재 테이프</a:t>
            </a:r>
            <a:endParaRPr kumimoji="0" lang="en-US" altLang="ko-KR" sz="1000" spc="-80" dirty="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sp>
        <p:nvSpPr>
          <p:cNvPr id="27" name="부제목 2"/>
          <p:cNvSpPr txBox="1">
            <a:spLocks/>
          </p:cNvSpPr>
          <p:nvPr/>
        </p:nvSpPr>
        <p:spPr bwMode="auto">
          <a:xfrm>
            <a:off x="1368799" y="6418080"/>
            <a:ext cx="2237897" cy="29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kumimoji="0" lang="en-US" altLang="ko-KR" sz="1350" b="1" spc="-80" dirty="0" smtClean="0">
                <a:latin typeface="+mj-ea"/>
                <a:ea typeface="+mj-ea"/>
                <a:cs typeface="Arial Unicode MS" panose="020B0604020202020204" pitchFamily="50" charset="-127"/>
              </a:rPr>
              <a:t> 2</a:t>
            </a:r>
            <a:r>
              <a:rPr kumimoji="0" lang="ko-KR" altLang="en-US" sz="1350" b="1" spc="-80" dirty="0" err="1">
                <a:latin typeface="+mj-ea"/>
                <a:ea typeface="+mj-ea"/>
                <a:cs typeface="Arial Unicode MS" panose="020B0604020202020204" pitchFamily="50" charset="-127"/>
              </a:rPr>
              <a:t>차전지용</a:t>
            </a:r>
            <a:r>
              <a:rPr kumimoji="0" lang="ko-KR" altLang="en-US" sz="1350" b="1" spc="-80" dirty="0">
                <a:latin typeface="+mj-ea"/>
                <a:ea typeface="+mj-ea"/>
                <a:cs typeface="Arial Unicode MS" panose="020B0604020202020204" pitchFamily="50" charset="-127"/>
              </a:rPr>
              <a:t> 테이프</a:t>
            </a:r>
            <a:endParaRPr kumimoji="0" lang="en-US" altLang="ko-KR" sz="1350" b="1" spc="-80" dirty="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3659009" y="7973602"/>
            <a:ext cx="2977200" cy="734106"/>
          </a:xfrm>
          <a:prstGeom prst="roundRect">
            <a:avLst/>
          </a:prstGeom>
          <a:solidFill>
            <a:srgbClr val="EDEBD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8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sp>
        <p:nvSpPr>
          <p:cNvPr id="29" name="부제목 2"/>
          <p:cNvSpPr txBox="1">
            <a:spLocks/>
          </p:cNvSpPr>
          <p:nvPr/>
        </p:nvSpPr>
        <p:spPr bwMode="auto">
          <a:xfrm>
            <a:off x="4732863" y="8110230"/>
            <a:ext cx="1977500" cy="29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kumimoji="0" lang="ko-KR" altLang="en-US" sz="1350" b="1" spc="-80" dirty="0" err="1" smtClean="0">
                <a:latin typeface="+mj-ea"/>
                <a:ea typeface="+mj-ea"/>
                <a:cs typeface="Arial Unicode MS" panose="020B0604020202020204" pitchFamily="50" charset="-127"/>
              </a:rPr>
              <a:t>종이빨대</a:t>
            </a:r>
            <a:r>
              <a:rPr kumimoji="0" lang="en-US" altLang="ko-KR" sz="1350" b="1" spc="-80" dirty="0" smtClean="0">
                <a:latin typeface="+mj-ea"/>
                <a:ea typeface="+mj-ea"/>
                <a:cs typeface="Arial Unicode MS" panose="020B0604020202020204" pitchFamily="50" charset="-127"/>
              </a:rPr>
              <a:t> </a:t>
            </a:r>
            <a:r>
              <a:rPr kumimoji="0" lang="ko-KR" altLang="en-US" sz="1350" b="1" spc="-80" dirty="0" smtClean="0">
                <a:latin typeface="+mj-ea"/>
                <a:ea typeface="+mj-ea"/>
                <a:cs typeface="Arial Unicode MS" panose="020B0604020202020204" pitchFamily="50" charset="-127"/>
              </a:rPr>
              <a:t>및</a:t>
            </a:r>
            <a:r>
              <a:rPr kumimoji="0" lang="en-US" altLang="ko-KR" sz="1350" b="1" spc="-80" dirty="0" smtClean="0">
                <a:latin typeface="+mj-ea"/>
                <a:ea typeface="+mj-ea"/>
                <a:cs typeface="Arial Unicode MS" panose="020B0604020202020204" pitchFamily="50" charset="-127"/>
              </a:rPr>
              <a:t> </a:t>
            </a:r>
            <a:r>
              <a:rPr kumimoji="0" lang="ko-KR" altLang="en-US" sz="1350" b="1" spc="-80" dirty="0" err="1" smtClean="0">
                <a:latin typeface="+mj-ea"/>
                <a:ea typeface="+mj-ea"/>
                <a:cs typeface="Arial Unicode MS" panose="020B0604020202020204" pitchFamily="50" charset="-127"/>
              </a:rPr>
              <a:t>다회용</a:t>
            </a:r>
            <a:r>
              <a:rPr kumimoji="0" lang="ko-KR" altLang="en-US" sz="1350" b="1" spc="-80" dirty="0" smtClean="0">
                <a:latin typeface="+mj-ea"/>
                <a:ea typeface="+mj-ea"/>
                <a:cs typeface="Arial Unicode MS" panose="020B0604020202020204" pitchFamily="50" charset="-127"/>
              </a:rPr>
              <a:t> 컵</a:t>
            </a:r>
            <a:endParaRPr kumimoji="0" lang="en-US" altLang="ko-KR" sz="1350" b="1" spc="-80" dirty="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sp>
        <p:nvSpPr>
          <p:cNvPr id="30" name="부제목 2">
            <a:extLst>
              <a:ext uri="{FF2B5EF4-FFF2-40B4-BE49-F238E27FC236}">
                <a16:creationId xmlns:a16="http://schemas.microsoft.com/office/drawing/2014/main" id="{6C91BC7E-3805-4911-90D9-C6C6C668F310}"/>
              </a:ext>
            </a:extLst>
          </p:cNvPr>
          <p:cNvSpPr txBox="1">
            <a:spLocks/>
          </p:cNvSpPr>
          <p:nvPr/>
        </p:nvSpPr>
        <p:spPr bwMode="auto">
          <a:xfrm>
            <a:off x="4750918" y="8415004"/>
            <a:ext cx="3064733" cy="1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ko-KR" altLang="en-US" sz="1000" spc="-80" dirty="0" smtClean="0">
                <a:latin typeface="+mj-ea"/>
                <a:ea typeface="+mj-ea"/>
                <a:cs typeface="Arial Unicode MS" panose="020B0604020202020204" pitchFamily="50" charset="-127"/>
              </a:rPr>
              <a:t>친환경 소비재</a:t>
            </a:r>
            <a:r>
              <a:rPr kumimoji="0" lang="en-US" altLang="ko-KR" sz="1000" spc="-80" dirty="0" smtClean="0">
                <a:latin typeface="+mj-ea"/>
                <a:ea typeface="+mj-ea"/>
                <a:cs typeface="Arial Unicode MS" panose="020B0604020202020204" pitchFamily="50" charset="-127"/>
              </a:rPr>
              <a:t>, Recycle</a:t>
            </a:r>
            <a:r>
              <a:rPr kumimoji="0" lang="ko-KR" altLang="en-US" sz="1000" spc="-80" dirty="0" smtClean="0">
                <a:latin typeface="+mj-ea"/>
                <a:ea typeface="+mj-ea"/>
                <a:cs typeface="Arial Unicode MS" panose="020B0604020202020204" pitchFamily="50" charset="-127"/>
              </a:rPr>
              <a:t>용</a:t>
            </a:r>
            <a:endParaRPr kumimoji="0" lang="en-US" altLang="ko-KR" sz="1000" spc="-80" dirty="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01" b="99119" l="0" r="99429">
                        <a14:foregroundMark x1="88000" y1="94493" x2="89714" y2="36564"/>
                        <a14:foregroundMark x1="62857" y1="96696" x2="19429" y2="26652"/>
                        <a14:foregroundMark x1="21714" y1="36564" x2="82286" y2="29956"/>
                        <a14:foregroundMark x1="35429" y1="30396" x2="89714" y2="35022"/>
                        <a14:foregroundMark x1="26857" y1="92070" x2="80000" y2="52203"/>
                        <a14:foregroundMark x1="42286" y1="41189" x2="58286" y2="82599"/>
                        <a14:foregroundMark x1="71429" y1="45154" x2="72571" y2="88767"/>
                        <a14:foregroundMark x1="16000" y1="54405" x2="48571" y2="91189"/>
                        <a14:foregroundMark x1="42286" y1="96256" x2="56571" y2="89427"/>
                        <a14:foregroundMark x1="83429" y1="97797" x2="74857" y2="64097"/>
                        <a14:foregroundMark x1="41714" y1="96916" x2="28571" y2="52643"/>
                        <a14:foregroundMark x1="91429" y1="52203" x2="91429" y2="95374"/>
                        <a14:foregroundMark x1="45714" y1="9912" x2="49143" y2="6608"/>
                        <a14:foregroundMark x1="39429" y1="7269" x2="49714" y2="9692"/>
                        <a14:foregroundMark x1="52000" y1="6167" x2="58286" y2="61894"/>
                        <a14:foregroundMark x1="46286" y1="11894" x2="50286" y2="5286"/>
                        <a14:foregroundMark x1="69143" y1="94273" x2="69143" y2="94273"/>
                        <a14:backgroundMark x1="48000" y1="7930" x2="48000" y2="7930"/>
                        <a14:backgroundMark x1="94286" y1="55286" x2="92000" y2="962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4658" y="7981219"/>
            <a:ext cx="270735" cy="702364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43" b="98305" l="0" r="9747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9546" y="7919949"/>
            <a:ext cx="436605" cy="757637"/>
          </a:xfrm>
          <a:prstGeom prst="rect">
            <a:avLst/>
          </a:prstGeom>
        </p:spPr>
      </p:pic>
      <p:sp>
        <p:nvSpPr>
          <p:cNvPr id="35" name="모서리가 둥근 직사각형 149">
            <a:extLst>
              <a:ext uri="{FF2B5EF4-FFF2-40B4-BE49-F238E27FC236}">
                <a16:creationId xmlns:a16="http://schemas.microsoft.com/office/drawing/2014/main" id="{6DB3CD7D-ED90-4474-A9DE-886DA544E011}"/>
              </a:ext>
            </a:extLst>
          </p:cNvPr>
          <p:cNvSpPr/>
          <p:nvPr/>
        </p:nvSpPr>
        <p:spPr bwMode="auto">
          <a:xfrm>
            <a:off x="387615" y="7154325"/>
            <a:ext cx="2988951" cy="734106"/>
          </a:xfrm>
          <a:prstGeom prst="roundRect">
            <a:avLst/>
          </a:prstGeom>
          <a:solidFill>
            <a:srgbClr val="EDEBD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8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pic>
        <p:nvPicPr>
          <p:cNvPr id="36" name="Picture 163">
            <a:extLst>
              <a:ext uri="{FF2B5EF4-FFF2-40B4-BE49-F238E27FC236}">
                <a16:creationId xmlns:a16="http://schemas.microsoft.com/office/drawing/2014/main" id="{E825DAA9-9904-4ED2-89F0-DDD27E101152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1" y="7235364"/>
            <a:ext cx="894678" cy="58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부제목 2">
            <a:extLst>
              <a:ext uri="{FF2B5EF4-FFF2-40B4-BE49-F238E27FC236}">
                <a16:creationId xmlns:a16="http://schemas.microsoft.com/office/drawing/2014/main" id="{F200C909-4197-4E84-9D76-491870060F30}"/>
              </a:ext>
            </a:extLst>
          </p:cNvPr>
          <p:cNvSpPr txBox="1">
            <a:spLocks/>
          </p:cNvSpPr>
          <p:nvPr/>
        </p:nvSpPr>
        <p:spPr bwMode="auto">
          <a:xfrm>
            <a:off x="1439386" y="7523649"/>
            <a:ext cx="2997725" cy="29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ko-KR" altLang="en-US" sz="1000" spc="-80" dirty="0" smtClean="0">
                <a:latin typeface="+mj-ea"/>
                <a:ea typeface="+mj-ea"/>
                <a:cs typeface="Arial Unicode MS" panose="020B0604020202020204" pitchFamily="50" charset="-127"/>
              </a:rPr>
              <a:t>전자부품 마감 테이프 </a:t>
            </a:r>
            <a:r>
              <a:rPr kumimoji="0" lang="en-US" altLang="ko-KR" sz="1000" spc="-80" dirty="0" smtClean="0">
                <a:latin typeface="+mj-ea"/>
                <a:ea typeface="+mj-ea"/>
                <a:cs typeface="Arial Unicode MS" panose="020B0604020202020204" pitchFamily="50" charset="-127"/>
              </a:rPr>
              <a:t>(OCA)</a:t>
            </a:r>
            <a:endParaRPr kumimoji="0" lang="en-US" altLang="ko-KR" sz="1000" spc="-80" dirty="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sp>
        <p:nvSpPr>
          <p:cNvPr id="38" name="부제목 2">
            <a:extLst>
              <a:ext uri="{FF2B5EF4-FFF2-40B4-BE49-F238E27FC236}">
                <a16:creationId xmlns:a16="http://schemas.microsoft.com/office/drawing/2014/main" id="{73ED77BF-0318-46AC-8EF3-88C93402230E}"/>
              </a:ext>
            </a:extLst>
          </p:cNvPr>
          <p:cNvSpPr txBox="1">
            <a:spLocks/>
          </p:cNvSpPr>
          <p:nvPr/>
        </p:nvSpPr>
        <p:spPr bwMode="auto">
          <a:xfrm>
            <a:off x="1421112" y="7271658"/>
            <a:ext cx="2511944" cy="29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kumimoji="0" lang="ko-KR" altLang="en-US" sz="1350" b="1" spc="-80" dirty="0" err="1">
                <a:latin typeface="+mj-ea"/>
                <a:ea typeface="+mj-ea"/>
                <a:cs typeface="Arial Unicode MS" panose="020B0604020202020204" pitchFamily="50" charset="-127"/>
              </a:rPr>
              <a:t>고투명</a:t>
            </a:r>
            <a:r>
              <a:rPr kumimoji="0" lang="ko-KR" altLang="en-US" sz="1350" b="1" spc="-80" dirty="0">
                <a:latin typeface="+mj-ea"/>
                <a:ea typeface="+mj-ea"/>
                <a:cs typeface="Arial Unicode MS" panose="020B0604020202020204" pitchFamily="50" charset="-127"/>
              </a:rPr>
              <a:t> </a:t>
            </a:r>
            <a:r>
              <a:rPr kumimoji="0" lang="ko-KR" altLang="en-US" sz="1350" b="1" spc="-80" dirty="0" err="1">
                <a:latin typeface="+mj-ea"/>
                <a:ea typeface="+mj-ea"/>
                <a:cs typeface="Arial Unicode MS" panose="020B0604020202020204" pitchFamily="50" charset="-127"/>
              </a:rPr>
              <a:t>무지지체</a:t>
            </a:r>
            <a:r>
              <a:rPr kumimoji="0" lang="ko-KR" altLang="en-US" sz="1350" b="1" spc="-80" dirty="0">
                <a:latin typeface="+mj-ea"/>
                <a:ea typeface="+mj-ea"/>
                <a:cs typeface="Arial Unicode MS" panose="020B0604020202020204" pitchFamily="50" charset="-127"/>
              </a:rPr>
              <a:t> </a:t>
            </a:r>
            <a:r>
              <a:rPr kumimoji="0" lang="ko-KR" altLang="en-US" sz="1350" b="1" spc="-80" dirty="0" smtClean="0">
                <a:latin typeface="+mj-ea"/>
                <a:ea typeface="+mj-ea"/>
                <a:cs typeface="Arial Unicode MS" panose="020B0604020202020204" pitchFamily="50" charset="-127"/>
              </a:rPr>
              <a:t>테이프</a:t>
            </a:r>
            <a:endParaRPr kumimoji="0" lang="en-US" altLang="ko-KR" sz="1350" b="1" spc="-80" dirty="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sp>
        <p:nvSpPr>
          <p:cNvPr id="44" name="모서리가 둥근 직사각형 43"/>
          <p:cNvSpPr/>
          <p:nvPr/>
        </p:nvSpPr>
        <p:spPr bwMode="auto">
          <a:xfrm>
            <a:off x="3659009" y="6340652"/>
            <a:ext cx="2977200" cy="720000"/>
          </a:xfrm>
          <a:prstGeom prst="roundRect">
            <a:avLst/>
          </a:prstGeom>
          <a:solidFill>
            <a:srgbClr val="EDEBD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+mj-lt"/>
            </a:endParaRPr>
          </a:p>
        </p:txBody>
      </p:sp>
      <p:pic>
        <p:nvPicPr>
          <p:cNvPr id="47" name="그림 4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9" b="100000" l="0" r="100000">
                        <a14:foregroundMark x1="40167" y1="24203" x2="40167" y2="24203"/>
                        <a14:foregroundMark x1="31695" y1="13333" x2="31695" y2="13333"/>
                        <a14:foregroundMark x1="45607" y1="9710" x2="45607" y2="9710"/>
                        <a14:foregroundMark x1="51464" y1="25507" x2="51464" y2="25507"/>
                        <a14:foregroundMark x1="27720" y1="13333" x2="27720" y2="13333"/>
                        <a14:foregroundMark x1="46234" y1="6667" x2="46234" y2="6667"/>
                        <a14:foregroundMark x1="43096" y1="8841" x2="43096" y2="8841"/>
                        <a14:foregroundMark x1="42469" y1="40580" x2="42469" y2="405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8916" y="6365787"/>
            <a:ext cx="898623" cy="648589"/>
          </a:xfrm>
          <a:prstGeom prst="rect">
            <a:avLst/>
          </a:prstGeom>
        </p:spPr>
      </p:pic>
      <p:sp>
        <p:nvSpPr>
          <p:cNvPr id="48" name="부제목 2"/>
          <p:cNvSpPr txBox="1">
            <a:spLocks/>
          </p:cNvSpPr>
          <p:nvPr/>
        </p:nvSpPr>
        <p:spPr bwMode="auto">
          <a:xfrm>
            <a:off x="4743297" y="6481080"/>
            <a:ext cx="1422008" cy="29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kumimoji="0" lang="ko-KR" altLang="en-US" sz="1350" b="1" spc="-80" dirty="0" smtClean="0">
                <a:latin typeface="+mj-ea"/>
                <a:ea typeface="+mj-ea"/>
                <a:cs typeface="Arial Unicode MS" panose="020B0604020202020204" pitchFamily="50" charset="-127"/>
              </a:rPr>
              <a:t>주방용품</a:t>
            </a:r>
            <a:endParaRPr kumimoji="0" lang="en-US" altLang="ko-KR" sz="1350" b="1" spc="-80" dirty="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sp>
        <p:nvSpPr>
          <p:cNvPr id="49" name="부제목 2">
            <a:extLst>
              <a:ext uri="{FF2B5EF4-FFF2-40B4-BE49-F238E27FC236}">
                <a16:creationId xmlns:a16="http://schemas.microsoft.com/office/drawing/2014/main" id="{6C91BC7E-3805-4911-90D9-C6C6C668F310}"/>
              </a:ext>
            </a:extLst>
          </p:cNvPr>
          <p:cNvSpPr txBox="1">
            <a:spLocks/>
          </p:cNvSpPr>
          <p:nvPr/>
        </p:nvSpPr>
        <p:spPr bwMode="auto">
          <a:xfrm>
            <a:off x="4761352" y="6785854"/>
            <a:ext cx="3064733" cy="13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ko-KR" altLang="en-US" sz="1000" spc="-80" dirty="0" err="1" smtClean="0">
                <a:latin typeface="+mj-ea"/>
                <a:ea typeface="+mj-ea"/>
                <a:cs typeface="Arial Unicode MS" panose="020B0604020202020204" pitchFamily="50" charset="-127"/>
              </a:rPr>
              <a:t>식품조리</a:t>
            </a:r>
            <a:r>
              <a:rPr kumimoji="0" lang="ko-KR" altLang="en-US" sz="1000" spc="-80" dirty="0" smtClean="0">
                <a:latin typeface="+mj-ea"/>
                <a:ea typeface="+mj-ea"/>
                <a:cs typeface="Arial Unicode MS" panose="020B0604020202020204" pitchFamily="50" charset="-127"/>
              </a:rPr>
              <a:t> 및 보관용 주방용품</a:t>
            </a:r>
            <a:endParaRPr kumimoji="0" lang="en-US" altLang="ko-KR" sz="1000" spc="-80" dirty="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sp>
        <p:nvSpPr>
          <p:cNvPr id="50" name="모서리가 둥근 직사각형 49"/>
          <p:cNvSpPr/>
          <p:nvPr/>
        </p:nvSpPr>
        <p:spPr bwMode="auto">
          <a:xfrm>
            <a:off x="387615" y="7976582"/>
            <a:ext cx="2977200" cy="734106"/>
          </a:xfrm>
          <a:prstGeom prst="roundRect">
            <a:avLst/>
          </a:prstGeom>
          <a:solidFill>
            <a:srgbClr val="EDEBD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pc="-8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sp>
        <p:nvSpPr>
          <p:cNvPr id="51" name="부제목 2"/>
          <p:cNvSpPr txBox="1">
            <a:spLocks/>
          </p:cNvSpPr>
          <p:nvPr/>
        </p:nvSpPr>
        <p:spPr bwMode="auto">
          <a:xfrm>
            <a:off x="1423857" y="8344603"/>
            <a:ext cx="3946983" cy="29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ko-KR" altLang="en-US" sz="1000" spc="-80" dirty="0" smtClean="0">
                <a:latin typeface="+mj-ea"/>
                <a:ea typeface="+mj-ea"/>
                <a:cs typeface="Arial Unicode MS" panose="020B0604020202020204" pitchFamily="50" charset="-127"/>
              </a:rPr>
              <a:t>기능성</a:t>
            </a:r>
            <a:r>
              <a:rPr kumimoji="0" lang="en-US" altLang="ko-KR" sz="1000" spc="-80" dirty="0" smtClean="0">
                <a:latin typeface="+mj-ea"/>
                <a:ea typeface="+mj-ea"/>
                <a:cs typeface="Arial Unicode MS" panose="020B0604020202020204" pitchFamily="50" charset="-127"/>
              </a:rPr>
              <a:t>(</a:t>
            </a:r>
            <a:r>
              <a:rPr kumimoji="0" lang="ko-KR" altLang="en-US" sz="1000" spc="-80" dirty="0" err="1" smtClean="0">
                <a:latin typeface="+mj-ea"/>
                <a:ea typeface="+mj-ea"/>
                <a:cs typeface="Arial Unicode MS" panose="020B0604020202020204" pitchFamily="50" charset="-127"/>
              </a:rPr>
              <a:t>고내열</a:t>
            </a:r>
            <a:r>
              <a:rPr kumimoji="0" lang="en-US" altLang="ko-KR" sz="1000" spc="-80" dirty="0" smtClean="0">
                <a:latin typeface="+mj-ea"/>
                <a:ea typeface="+mj-ea"/>
                <a:cs typeface="Arial Unicode MS" panose="020B0604020202020204" pitchFamily="50" charset="-127"/>
              </a:rPr>
              <a:t>) </a:t>
            </a:r>
            <a:r>
              <a:rPr kumimoji="0" lang="ko-KR" altLang="en-US" sz="1000" spc="-80" dirty="0" smtClean="0">
                <a:latin typeface="+mj-ea"/>
                <a:ea typeface="+mj-ea"/>
                <a:cs typeface="Arial Unicode MS" panose="020B0604020202020204" pitchFamily="50" charset="-127"/>
              </a:rPr>
              <a:t>실리콘 테이프</a:t>
            </a:r>
            <a:endParaRPr kumimoji="0" lang="en-US" altLang="ko-KR" sz="1000" spc="-80" dirty="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sp>
        <p:nvSpPr>
          <p:cNvPr id="52" name="부제목 2"/>
          <p:cNvSpPr txBox="1">
            <a:spLocks/>
          </p:cNvSpPr>
          <p:nvPr/>
        </p:nvSpPr>
        <p:spPr bwMode="auto">
          <a:xfrm>
            <a:off x="1407192" y="8090237"/>
            <a:ext cx="3946983" cy="29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kumimoji="0" lang="ko-KR" altLang="en-US" sz="1350" b="1" spc="-80" dirty="0">
                <a:latin typeface="+mj-ea"/>
                <a:ea typeface="+mj-ea"/>
                <a:cs typeface="Arial Unicode MS" panose="020B0604020202020204" pitchFamily="50" charset="-127"/>
              </a:rPr>
              <a:t>반도체 </a:t>
            </a:r>
            <a:r>
              <a:rPr kumimoji="0" lang="ko-KR" altLang="en-US" sz="1350" b="1" spc="-80" dirty="0" smtClean="0">
                <a:latin typeface="+mj-ea"/>
                <a:ea typeface="+mj-ea"/>
                <a:cs typeface="Arial Unicode MS" panose="020B0604020202020204" pitchFamily="50" charset="-127"/>
              </a:rPr>
              <a:t>공정용 </a:t>
            </a:r>
            <a:r>
              <a:rPr kumimoji="0" lang="ko-KR" altLang="en-US" sz="1350" b="1" spc="-80" dirty="0">
                <a:latin typeface="+mj-ea"/>
                <a:ea typeface="+mj-ea"/>
                <a:cs typeface="Arial Unicode MS" panose="020B0604020202020204" pitchFamily="50" charset="-127"/>
              </a:rPr>
              <a:t>테이프</a:t>
            </a:r>
            <a:endParaRPr kumimoji="0" lang="en-US" altLang="ko-KR" sz="1350" b="1" spc="-80" dirty="0">
              <a:latin typeface="+mj-ea"/>
              <a:ea typeface="+mj-ea"/>
              <a:cs typeface="Arial Unicode MS" panose="020B0604020202020204" pitchFamily="50" charset="-127"/>
            </a:endParaRPr>
          </a:p>
        </p:txBody>
      </p:sp>
      <p:pic>
        <p:nvPicPr>
          <p:cNvPr id="53" name="Picture 2"/>
          <p:cNvPicPr preferRelativeResize="0"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8700" r="7323" b="6944"/>
          <a:stretch/>
        </p:blipFill>
        <p:spPr bwMode="auto">
          <a:xfrm>
            <a:off x="576800" y="8090237"/>
            <a:ext cx="792000" cy="532366"/>
          </a:xfrm>
          <a:prstGeom prst="roundRect">
            <a:avLst/>
          </a:prstGeom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221" y="1835696"/>
            <a:ext cx="6015312" cy="401209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0" y="179512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㈜</a:t>
            </a:r>
            <a:r>
              <a:rPr lang="ko-KR" altLang="en-US" sz="2200" b="1" dirty="0" err="1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테이팩스</a:t>
            </a:r>
            <a:r>
              <a:rPr lang="ko-KR" altLang="en-US" sz="2200" b="1" dirty="0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 기업 소개</a:t>
            </a:r>
            <a:endParaRPr lang="ko-KR" altLang="en-US" sz="2200" b="1" dirty="0">
              <a:solidFill>
                <a:srgbClr val="0000FF"/>
              </a:solidFill>
              <a:latin typeface="HY바다L" pitchFamily="18" charset="-127"/>
              <a:ea typeface="HY바다L" pitchFamily="18" charset="-127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2880320" y="418103"/>
            <a:ext cx="3977680" cy="0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640" y="827584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2"/>
                </a:solidFill>
                <a:latin typeface="MD개성체" pitchFamily="18" charset="-127"/>
                <a:ea typeface="MD개성체" pitchFamily="18" charset="-127"/>
              </a:rPr>
              <a:t>◆  </a:t>
            </a:r>
            <a:r>
              <a:rPr lang="ko-KR" altLang="en-US" b="1" dirty="0" smtClean="0">
                <a:solidFill>
                  <a:schemeClr val="tx2"/>
                </a:solidFill>
                <a:latin typeface="MD개성체" pitchFamily="18" charset="-127"/>
                <a:ea typeface="MD개성체" pitchFamily="18" charset="-127"/>
              </a:rPr>
              <a:t>직원의 행복과 근무만족도 향상을 위한 최적화된 업무 환경</a:t>
            </a:r>
            <a:endParaRPr lang="en-US" altLang="ko-KR" b="1" dirty="0" smtClean="0">
              <a:solidFill>
                <a:schemeClr val="tx2"/>
              </a:solidFill>
              <a:latin typeface="MD개성체" pitchFamily="18" charset="-127"/>
              <a:ea typeface="MD개성체" pitchFamily="18" charset="-127"/>
            </a:endParaRPr>
          </a:p>
          <a:p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    △ </a:t>
            </a:r>
            <a:r>
              <a:rPr lang="ko-KR" altLang="en-US" sz="1600" b="1" dirty="0">
                <a:latin typeface="MD개성체" pitchFamily="18" charset="-127"/>
                <a:ea typeface="MD개성체" pitchFamily="18" charset="-127"/>
              </a:rPr>
              <a:t>역세권에 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위치한 본사 </a:t>
            </a:r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[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수원 </a:t>
            </a:r>
            <a:r>
              <a:rPr lang="ko-KR" altLang="en-US" sz="1600" b="1" dirty="0" err="1" smtClean="0">
                <a:latin typeface="MD개성체" pitchFamily="18" charset="-127"/>
                <a:ea typeface="MD개성체" pitchFamily="18" charset="-127"/>
              </a:rPr>
              <a:t>광교역</a:t>
            </a:r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]</a:t>
            </a:r>
          </a:p>
          <a:p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    △ 화성 사업장 및 군산 사업장</a:t>
            </a:r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  <a:p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       </a:t>
            </a:r>
            <a:r>
              <a:rPr lang="en-US" altLang="ko-KR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인 </a:t>
            </a:r>
            <a:r>
              <a:rPr lang="en-US" altLang="ko-KR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1</a:t>
            </a:r>
            <a:r>
              <a:rPr lang="ko-KR" altLang="en-US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실 기숙사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 </a:t>
            </a:r>
            <a:r>
              <a:rPr lang="en-US" altLang="ko-KR" sz="1600" b="1" dirty="0" smtClean="0">
                <a:latin typeface="MD개성체" pitchFamily="18" charset="-127"/>
                <a:ea typeface="MD개성체" pitchFamily="18" charset="-127"/>
              </a:rPr>
              <a:t>/ </a:t>
            </a:r>
            <a:r>
              <a:rPr lang="ko-KR" altLang="en-US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교통비</a:t>
            </a:r>
            <a:r>
              <a:rPr lang="en-US" altLang="ko-KR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(10</a:t>
            </a:r>
            <a:r>
              <a:rPr lang="ko-KR" altLang="en-US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만원</a:t>
            </a:r>
            <a:r>
              <a:rPr lang="en-US" altLang="ko-KR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/</a:t>
            </a:r>
            <a:r>
              <a:rPr lang="ko-KR" altLang="en-US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月</a:t>
            </a:r>
            <a:r>
              <a:rPr lang="en-US" altLang="ko-KR" sz="1600" b="1" u="sng" dirty="0" smtClean="0">
                <a:solidFill>
                  <a:srgbClr val="0070C0"/>
                </a:solidFill>
                <a:latin typeface="MD개성체" pitchFamily="18" charset="-127"/>
                <a:ea typeface="MD개성체" pitchFamily="18" charset="-127"/>
              </a:rPr>
              <a:t>)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 지원</a:t>
            </a:r>
            <a:endParaRPr lang="en-US" altLang="ko-KR" sz="1600" b="1" dirty="0" smtClean="0">
              <a:latin typeface="MD개성체" pitchFamily="18" charset="-127"/>
              <a:ea typeface="MD개성체" pitchFamily="18" charset="-127"/>
            </a:endParaRPr>
          </a:p>
        </p:txBody>
      </p:sp>
      <p:pic>
        <p:nvPicPr>
          <p:cNvPr id="10" name="Picture 7" descr="C:\Users\User\Desktop\정리정돈 (2)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50" y="6314971"/>
            <a:ext cx="3150260" cy="24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User\Desktop\거실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0" y="6314971"/>
            <a:ext cx="3139418" cy="2412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800" y="2497736"/>
            <a:ext cx="3150261" cy="1821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" descr="C:\Users\User\Desktop\KakaoTalk_20151014_151538065.jpg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0" y="4405847"/>
            <a:ext cx="3150261" cy="182146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68100" y="4393286"/>
            <a:ext cx="1869980" cy="291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ko-KR" altLang="en-US" sz="1100" b="1" dirty="0" smtClean="0">
                <a:latin typeface="HY헤드라인M" pitchFamily="18" charset="-127"/>
                <a:ea typeface="HY헤드라인M" pitchFamily="18" charset="-127"/>
              </a:rPr>
              <a:t>전자재료사업부 </a:t>
            </a:r>
            <a:r>
              <a:rPr lang="ko-KR" altLang="en-US" sz="1100" b="1" dirty="0">
                <a:latin typeface="HY헤드라인M" pitchFamily="18" charset="-127"/>
                <a:ea typeface="HY헤드라인M" pitchFamily="18" charset="-127"/>
              </a:rPr>
              <a:t>팔탄사업장</a:t>
            </a:r>
          </a:p>
        </p:txBody>
      </p:sp>
      <p:pic>
        <p:nvPicPr>
          <p:cNvPr id="32" name="그림 31" descr="양감사업장.jpg"/>
          <p:cNvPicPr preferRelativeResize="0">
            <a:picLocks/>
          </p:cNvPicPr>
          <p:nvPr/>
        </p:nvPicPr>
        <p:blipFill rotWithShape="1">
          <a:blip r:embed="rId9" cstate="print"/>
          <a:srcRect b="17624"/>
          <a:stretch/>
        </p:blipFill>
        <p:spPr>
          <a:xfrm>
            <a:off x="3560750" y="2486524"/>
            <a:ext cx="3150261" cy="18105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3551702" y="2473467"/>
            <a:ext cx="1918638" cy="291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ko-KR" altLang="en-US" sz="1100" b="1" dirty="0" smtClean="0">
                <a:latin typeface="HY헤드라인M" pitchFamily="18" charset="-127"/>
                <a:ea typeface="HY헤드라인M" pitchFamily="18" charset="-127"/>
              </a:rPr>
              <a:t>전자재료사업부 </a:t>
            </a:r>
            <a:r>
              <a:rPr lang="ko-KR" altLang="en-US" sz="1100" b="1" dirty="0">
                <a:latin typeface="HY헤드라인M" pitchFamily="18" charset="-127"/>
                <a:ea typeface="HY헤드라인M" pitchFamily="18" charset="-127"/>
              </a:rPr>
              <a:t>양감사업장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329" y="2485672"/>
            <a:ext cx="1496736" cy="291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ko-KR" altLang="en-US" sz="1100" b="1" dirty="0" smtClean="0">
                <a:latin typeface="HY헤드라인M" pitchFamily="18" charset="-127"/>
                <a:ea typeface="HY헤드라인M" pitchFamily="18" charset="-127"/>
              </a:rPr>
              <a:t>테이팩스 광교영업소</a:t>
            </a:r>
            <a:endParaRPr lang="ko-KR" altLang="en-US" sz="11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5" name="그림 34" descr="향남사업장.jp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5067" y="4381323"/>
            <a:ext cx="3150261" cy="18214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3557702" y="4369259"/>
            <a:ext cx="1756721" cy="2913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ko-KR" altLang="en-US" sz="1100" b="1" dirty="0" err="1" smtClean="0">
                <a:latin typeface="HY헤드라인M" pitchFamily="18" charset="-127"/>
                <a:ea typeface="HY헤드라인M" pitchFamily="18" charset="-127"/>
              </a:rPr>
              <a:t>유니랩사업부</a:t>
            </a:r>
            <a:r>
              <a:rPr lang="ko-KR" altLang="en-US" sz="11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100" b="1" dirty="0">
                <a:latin typeface="HY헤드라인M" pitchFamily="18" charset="-127"/>
                <a:ea typeface="HY헤드라인M" pitchFamily="18" charset="-127"/>
              </a:rPr>
              <a:t>향남사업장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6774" y="6303248"/>
            <a:ext cx="1496736" cy="26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ko-KR" altLang="en-US" sz="1100" b="1" err="1" smtClean="0">
                <a:latin typeface="HY헤드라인M" pitchFamily="18" charset="-127"/>
                <a:ea typeface="HY헤드라인M" pitchFamily="18" charset="-127"/>
              </a:rPr>
              <a:t>테이팩스</a:t>
            </a:r>
            <a:r>
              <a:rPr lang="ko-KR" altLang="en-US" sz="11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100" b="1" dirty="0" err="1" smtClean="0">
                <a:latin typeface="HY헤드라인M" pitchFamily="18" charset="-127"/>
                <a:ea typeface="HY헤드라인M" pitchFamily="18" charset="-127"/>
              </a:rPr>
              <a:t>사외기숙사</a:t>
            </a:r>
            <a:endParaRPr lang="ko-KR" altLang="en-US" sz="11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9027" y="6303248"/>
            <a:ext cx="1496736" cy="261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ko-KR" altLang="en-US" sz="1100" b="1" dirty="0" err="1" smtClean="0">
                <a:latin typeface="HY헤드라인M" pitchFamily="18" charset="-127"/>
                <a:ea typeface="HY헤드라인M" pitchFamily="18" charset="-127"/>
              </a:rPr>
              <a:t>테이팩스</a:t>
            </a:r>
            <a:r>
              <a:rPr lang="ko-KR" altLang="en-US" sz="11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100" b="1" dirty="0" err="1" smtClean="0">
                <a:latin typeface="HY헤드라인M" pitchFamily="18" charset="-127"/>
                <a:ea typeface="HY헤드라인M" pitchFamily="18" charset="-127"/>
              </a:rPr>
              <a:t>사외기숙사</a:t>
            </a:r>
            <a:endParaRPr lang="ko-KR" altLang="en-US" sz="11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9512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㈜</a:t>
            </a:r>
            <a:r>
              <a:rPr lang="ko-KR" altLang="en-US" sz="2200" b="1" dirty="0" err="1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테이팩스</a:t>
            </a:r>
            <a:r>
              <a:rPr lang="ko-KR" altLang="en-US" sz="2200" b="1" dirty="0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 기업 소개</a:t>
            </a:r>
            <a:endParaRPr lang="ko-KR" altLang="en-US" sz="2200" b="1" dirty="0">
              <a:solidFill>
                <a:srgbClr val="0000FF"/>
              </a:solidFill>
              <a:latin typeface="HY바다L" pitchFamily="18" charset="-127"/>
              <a:ea typeface="HY바다L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2880320" y="418103"/>
            <a:ext cx="3977680" cy="0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7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rcRect b="80626"/>
          <a:stretch/>
        </p:blipFill>
        <p:spPr>
          <a:xfrm>
            <a:off x="528106" y="1348188"/>
            <a:ext cx="5361081" cy="1065632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rcRect t="21857"/>
          <a:stretch/>
        </p:blipFill>
        <p:spPr>
          <a:xfrm>
            <a:off x="530277" y="2339752"/>
            <a:ext cx="5361081" cy="429803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77" y="6625970"/>
            <a:ext cx="5358910" cy="2160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31392" y="2458492"/>
            <a:ext cx="1872208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solidFill>
                  <a:schemeClr val="tx2"/>
                </a:solidFill>
              </a:rPr>
              <a:t>기념선물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900" dirty="0" smtClean="0"/>
              <a:t>자녀 입학선물 지급</a:t>
            </a:r>
            <a:r>
              <a:rPr lang="en-US" altLang="ko-KR" sz="900" dirty="0" smtClean="0"/>
              <a:t>,</a:t>
            </a:r>
          </a:p>
          <a:p>
            <a:r>
              <a:rPr lang="ko-KR" altLang="en-US" sz="900" dirty="0" smtClean="0"/>
              <a:t>명절 및 창립기념일 등</a:t>
            </a:r>
            <a:endParaRPr lang="en-US" altLang="ko-KR" sz="900" dirty="0" smtClean="0"/>
          </a:p>
          <a:p>
            <a:r>
              <a:rPr lang="ko-KR" altLang="en-US" sz="900" dirty="0" smtClean="0"/>
              <a:t>사내 복지 포인트 지급</a:t>
            </a:r>
            <a:endParaRPr lang="ko-KR" alt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4387927" y="1488356"/>
            <a:ext cx="1872208" cy="969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휴일 및 휴가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900" dirty="0" smtClean="0"/>
              <a:t>연차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경조휴가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반차</a:t>
            </a:r>
            <a:r>
              <a:rPr lang="en-US" altLang="ko-KR" sz="900" dirty="0" smtClean="0"/>
              <a:t>,</a:t>
            </a:r>
          </a:p>
          <a:p>
            <a:r>
              <a:rPr lang="ko-KR" altLang="en-US" sz="900" dirty="0" smtClean="0"/>
              <a:t>포상휴가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근로자의 날</a:t>
            </a:r>
            <a:r>
              <a:rPr lang="en-US" altLang="ko-KR" sz="900" dirty="0"/>
              <a:t> </a:t>
            </a:r>
            <a:r>
              <a:rPr lang="ko-KR" altLang="en-US" sz="900" dirty="0" smtClean="0"/>
              <a:t>및</a:t>
            </a:r>
            <a:endParaRPr lang="en-US" altLang="ko-KR" sz="900" dirty="0" smtClean="0"/>
          </a:p>
          <a:p>
            <a:r>
              <a:rPr lang="ko-KR" altLang="en-US" sz="900" dirty="0" smtClean="0"/>
              <a:t>창립기념일 각</a:t>
            </a:r>
            <a:r>
              <a:rPr lang="en-US" altLang="ko-KR" sz="900" dirty="0" smtClean="0"/>
              <a:t>1</a:t>
            </a:r>
            <a:r>
              <a:rPr lang="ko-KR" altLang="en-US" sz="900" dirty="0" smtClean="0"/>
              <a:t>일</a:t>
            </a:r>
            <a:r>
              <a:rPr lang="en-US" altLang="ko-KR" sz="900" dirty="0" smtClean="0"/>
              <a:t>,</a:t>
            </a:r>
            <a:r>
              <a:rPr lang="ko-KR" altLang="en-US" sz="900" dirty="0" smtClean="0"/>
              <a:t> 명절</a:t>
            </a:r>
            <a:endParaRPr lang="en-US" altLang="ko-KR" sz="900" dirty="0" smtClean="0"/>
          </a:p>
          <a:p>
            <a:r>
              <a:rPr lang="ko-KR" altLang="en-US" sz="900" dirty="0" smtClean="0"/>
              <a:t>각 </a:t>
            </a:r>
            <a:r>
              <a:rPr lang="en-US" altLang="ko-KR" sz="900" dirty="0" smtClean="0"/>
              <a:t>1</a:t>
            </a:r>
            <a:r>
              <a:rPr lang="ko-KR" altLang="en-US" sz="900" dirty="0" smtClean="0"/>
              <a:t>일 추가</a:t>
            </a:r>
            <a:r>
              <a:rPr lang="en-US" altLang="ko-KR" sz="900" dirty="0" smtClean="0"/>
              <a:t>, Refresh </a:t>
            </a:r>
            <a:r>
              <a:rPr lang="ko-KR" altLang="en-US" sz="900" dirty="0" smtClean="0"/>
              <a:t>휴가 </a:t>
            </a:r>
            <a:r>
              <a:rPr lang="en-US" altLang="ko-KR" sz="900" dirty="0" smtClean="0"/>
              <a:t>4</a:t>
            </a:r>
            <a:r>
              <a:rPr lang="ko-KR" altLang="en-US" sz="900" dirty="0" smtClean="0"/>
              <a:t>일</a:t>
            </a:r>
            <a:endParaRPr lang="en-US" altLang="ko-KR" sz="900" dirty="0" smtClean="0"/>
          </a:p>
          <a:p>
            <a:endParaRPr lang="en-US" altLang="ko-KR" sz="9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387927" y="2458491"/>
            <a:ext cx="1872208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경조사 지원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900" dirty="0" smtClean="0"/>
              <a:t>경조금 및 </a:t>
            </a:r>
            <a:r>
              <a:rPr lang="ko-KR" altLang="en-US" sz="900" dirty="0" err="1" smtClean="0"/>
              <a:t>화환지급</a:t>
            </a:r>
            <a:r>
              <a:rPr lang="en-US" altLang="ko-KR" sz="900" dirty="0" smtClean="0"/>
              <a:t>,</a:t>
            </a:r>
          </a:p>
          <a:p>
            <a:r>
              <a:rPr lang="ko-KR" altLang="en-US" sz="900" dirty="0" err="1" smtClean="0"/>
              <a:t>경조휴가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상조물품</a:t>
            </a:r>
            <a:r>
              <a:rPr lang="ko-KR" altLang="en-US" sz="900" dirty="0" smtClean="0"/>
              <a:t> 지원</a:t>
            </a:r>
            <a:endParaRPr lang="en-US" altLang="ko-KR" sz="900" dirty="0" smtClean="0"/>
          </a:p>
          <a:p>
            <a:endParaRPr lang="en-US" altLang="ko-KR" sz="9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387927" y="3517974"/>
            <a:ext cx="1872208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동호회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/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조직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900" dirty="0" err="1" smtClean="0"/>
              <a:t>사내동호회</a:t>
            </a:r>
            <a:r>
              <a:rPr lang="ko-KR" altLang="en-US" sz="900" dirty="0" smtClean="0"/>
              <a:t> 운영</a:t>
            </a:r>
            <a:r>
              <a:rPr lang="en-US" altLang="ko-KR" sz="900" dirty="0"/>
              <a:t> </a:t>
            </a:r>
            <a:r>
              <a:rPr lang="ko-KR" altLang="en-US" sz="900" dirty="0" smtClean="0"/>
              <a:t>및 지원</a:t>
            </a:r>
            <a:r>
              <a:rPr lang="en-US" altLang="ko-KR" sz="900" dirty="0" smtClean="0"/>
              <a:t>,</a:t>
            </a:r>
          </a:p>
          <a:p>
            <a:r>
              <a:rPr lang="ko-KR" altLang="en-US" sz="900" dirty="0" smtClean="0"/>
              <a:t>노사협의회</a:t>
            </a:r>
            <a:endParaRPr lang="en-US" altLang="ko-KR" sz="900" dirty="0" smtClean="0"/>
          </a:p>
          <a:p>
            <a:endParaRPr lang="en-US" altLang="ko-KR" sz="9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531392" y="4762748"/>
            <a:ext cx="187220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교통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/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출퇴근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900" dirty="0" smtClean="0"/>
              <a:t>통근버스 지원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교통비 지원</a:t>
            </a:r>
            <a:endParaRPr lang="en-US" altLang="ko-KR" sz="900" dirty="0" smtClean="0"/>
          </a:p>
          <a:p>
            <a:endParaRPr lang="ko-KR" alt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1531392" y="3517974"/>
            <a:ext cx="1872208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solidFill>
                  <a:schemeClr val="tx2"/>
                </a:solidFill>
              </a:rPr>
              <a:t>사내행사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900" dirty="0" smtClean="0"/>
              <a:t>체육대회 및 야유회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워크샵</a:t>
            </a:r>
            <a:endParaRPr lang="en-US" altLang="ko-KR" sz="900" dirty="0" smtClean="0"/>
          </a:p>
          <a:p>
            <a:r>
              <a:rPr lang="ko-KR" altLang="en-US" sz="900" dirty="0" smtClean="0"/>
              <a:t>송년회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임직원 자녀 스키캠프</a:t>
            </a:r>
            <a:endParaRPr lang="en-US" altLang="ko-KR" sz="900" dirty="0" smtClean="0"/>
          </a:p>
          <a:p>
            <a:endParaRPr lang="ko-KR" altLang="en-US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4387927" y="4658036"/>
            <a:ext cx="18722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보상제도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900" dirty="0" smtClean="0"/>
              <a:t>장기근속자 포상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성과금</a:t>
            </a:r>
            <a:r>
              <a:rPr lang="ko-KR" altLang="en-US" sz="900" dirty="0" smtClean="0"/>
              <a:t> 지급</a:t>
            </a:r>
            <a:endParaRPr lang="en-US" altLang="ko-KR" sz="900" dirty="0" smtClean="0"/>
          </a:p>
          <a:p>
            <a:r>
              <a:rPr lang="ko-KR" altLang="en-US" sz="900" dirty="0" smtClean="0"/>
              <a:t>외국어 교육 지원 및 격려금</a:t>
            </a:r>
            <a:endParaRPr lang="en-US" altLang="ko-KR" sz="900" dirty="0" smtClean="0"/>
          </a:p>
          <a:p>
            <a:r>
              <a:rPr lang="ko-KR" altLang="en-US" sz="900" dirty="0" smtClean="0"/>
              <a:t>금연 포상금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지식 페스티벌 포상</a:t>
            </a:r>
            <a:endParaRPr lang="en-US" altLang="ko-KR" sz="900" dirty="0" smtClean="0"/>
          </a:p>
          <a:p>
            <a:endParaRPr lang="en-US" altLang="ko-KR" sz="9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531392" y="5805437"/>
            <a:ext cx="187220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solidFill>
                  <a:schemeClr val="tx2"/>
                </a:solidFill>
              </a:rPr>
              <a:t>식사지원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900" dirty="0" smtClean="0"/>
              <a:t>사내식당 운영 및 식대 보조</a:t>
            </a:r>
            <a:endParaRPr lang="en-US" altLang="ko-KR" sz="900" dirty="0" smtClean="0"/>
          </a:p>
          <a:p>
            <a:endParaRPr lang="ko-KR" alt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387927" y="5805437"/>
            <a:ext cx="187220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solidFill>
                  <a:schemeClr val="tx2"/>
                </a:solidFill>
              </a:rPr>
              <a:t>수당제도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900" dirty="0" smtClean="0"/>
              <a:t>연차수당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자격 </a:t>
            </a:r>
            <a:r>
              <a:rPr lang="ko-KR" altLang="en-US" sz="900" dirty="0" err="1" smtClean="0"/>
              <a:t>선임수당</a:t>
            </a:r>
            <a:endParaRPr lang="en-US" altLang="ko-KR" sz="900" dirty="0" smtClean="0"/>
          </a:p>
          <a:p>
            <a:endParaRPr lang="ko-KR" altLang="en-US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4413327" y="6834815"/>
            <a:ext cx="187220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연금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/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보험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en-US" altLang="ko-KR" sz="900" dirty="0" smtClean="0"/>
              <a:t>4</a:t>
            </a:r>
            <a:r>
              <a:rPr lang="ko-KR" altLang="en-US" sz="900" dirty="0" err="1" smtClean="0"/>
              <a:t>대보험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국민</a:t>
            </a:r>
            <a:r>
              <a:rPr lang="en-US" altLang="ko-KR" sz="900" dirty="0" smtClean="0"/>
              <a:t>,</a:t>
            </a:r>
            <a:r>
              <a:rPr lang="ko-KR" altLang="en-US" sz="900" dirty="0" smtClean="0"/>
              <a:t>고용</a:t>
            </a:r>
            <a:r>
              <a:rPr lang="en-US" altLang="ko-KR" sz="900" dirty="0" smtClean="0"/>
              <a:t>,</a:t>
            </a:r>
            <a:r>
              <a:rPr lang="ko-KR" altLang="en-US" sz="900" dirty="0" smtClean="0"/>
              <a:t>산재</a:t>
            </a:r>
            <a:r>
              <a:rPr lang="en-US" altLang="ko-KR" sz="900" dirty="0" smtClean="0"/>
              <a:t>,</a:t>
            </a:r>
            <a:r>
              <a:rPr lang="ko-KR" altLang="en-US" sz="900" dirty="0" smtClean="0"/>
              <a:t>건강</a:t>
            </a:r>
            <a:r>
              <a:rPr lang="en-US" altLang="ko-KR" sz="900" dirty="0" smtClean="0"/>
              <a:t>)</a:t>
            </a:r>
          </a:p>
          <a:p>
            <a:r>
              <a:rPr lang="ko-KR" altLang="en-US" sz="900" dirty="0" smtClean="0"/>
              <a:t>및 퇴직연금</a:t>
            </a:r>
            <a:endParaRPr lang="en-US" altLang="ko-KR" sz="9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556792" y="6834815"/>
            <a:ext cx="187220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의료건강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900" dirty="0" err="1" smtClean="0"/>
              <a:t>건강검진비</a:t>
            </a:r>
            <a:r>
              <a:rPr lang="ko-KR" altLang="en-US" sz="900" dirty="0" smtClean="0"/>
              <a:t> 지원</a:t>
            </a:r>
            <a:r>
              <a:rPr lang="en-US" altLang="ko-KR" sz="900" dirty="0" smtClean="0"/>
              <a:t>,</a:t>
            </a:r>
          </a:p>
          <a:p>
            <a:r>
              <a:rPr lang="ko-KR" altLang="en-US" sz="900" dirty="0" smtClean="0"/>
              <a:t>독감예방 </a:t>
            </a:r>
            <a:r>
              <a:rPr lang="ko-KR" altLang="en-US" sz="900" dirty="0" err="1" smtClean="0"/>
              <a:t>접종비</a:t>
            </a:r>
            <a:r>
              <a:rPr lang="ko-KR" altLang="en-US" sz="900" dirty="0" smtClean="0"/>
              <a:t> 지원</a:t>
            </a:r>
            <a:endParaRPr lang="en-US" altLang="ko-KR" sz="9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556792" y="8011616"/>
            <a:ext cx="187220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출산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/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육아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900" dirty="0" smtClean="0"/>
              <a:t>산전 후 휴가</a:t>
            </a:r>
            <a:r>
              <a:rPr lang="en-US" altLang="ko-KR" sz="900" dirty="0" smtClean="0"/>
              <a:t>,</a:t>
            </a:r>
          </a:p>
          <a:p>
            <a:r>
              <a:rPr lang="ko-KR" altLang="en-US" sz="900" dirty="0" smtClean="0"/>
              <a:t>육아휴직 등 </a:t>
            </a:r>
            <a:r>
              <a:rPr lang="ko-KR" altLang="en-US" sz="900" dirty="0" err="1" smtClean="0"/>
              <a:t>법정휴가</a:t>
            </a:r>
            <a:endParaRPr lang="en-US" altLang="ko-KR" sz="9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413327" y="7934792"/>
            <a:ext cx="1872208" cy="6924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기타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900" dirty="0" smtClean="0"/>
              <a:t>국내외 리조트 지원</a:t>
            </a:r>
            <a:r>
              <a:rPr lang="en-US" altLang="ko-KR" sz="900" dirty="0" smtClean="0"/>
              <a:t>(</a:t>
            </a:r>
            <a:r>
              <a:rPr lang="ko-KR" altLang="en-US" sz="900" dirty="0" smtClean="0"/>
              <a:t>대명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한화</a:t>
            </a:r>
            <a:r>
              <a:rPr lang="en-US" altLang="ko-KR" sz="900" dirty="0" smtClean="0"/>
              <a:t>)</a:t>
            </a:r>
          </a:p>
          <a:p>
            <a:r>
              <a:rPr lang="ko-KR" altLang="en-US" sz="900" dirty="0" smtClean="0"/>
              <a:t>통신비 지원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기숙사 운영</a:t>
            </a:r>
            <a:endParaRPr lang="en-US" altLang="ko-KR" sz="900" dirty="0" smtClean="0"/>
          </a:p>
          <a:p>
            <a:endParaRPr lang="en-US" altLang="ko-KR" sz="9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531392" y="1488356"/>
            <a:ext cx="187220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tx2"/>
                </a:solidFill>
              </a:rPr>
              <a:t>자녀학자금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r>
              <a:rPr lang="ko-KR" altLang="en-US" sz="900" dirty="0" err="1" smtClean="0"/>
              <a:t>유치원비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대학교 학자금 지원</a:t>
            </a:r>
            <a:endParaRPr lang="ko-KR" altLang="en-US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79512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㈜</a:t>
            </a:r>
            <a:r>
              <a:rPr lang="ko-KR" altLang="en-US" sz="2200" b="1" dirty="0" err="1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테이팩스</a:t>
            </a:r>
            <a:r>
              <a:rPr lang="ko-KR" altLang="en-US" sz="2200" b="1" dirty="0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 기업 소개</a:t>
            </a:r>
            <a:endParaRPr lang="ko-KR" altLang="en-US" sz="2200" b="1" dirty="0">
              <a:solidFill>
                <a:srgbClr val="0000FF"/>
              </a:solidFill>
              <a:latin typeface="HY바다L" pitchFamily="18" charset="-127"/>
              <a:ea typeface="HY바다L" pitchFamily="18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>
            <a:off x="2880320" y="418103"/>
            <a:ext cx="3977680" cy="0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7919" y="862653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solidFill>
                  <a:schemeClr val="tx2"/>
                </a:solidFill>
                <a:latin typeface="MD개성체" pitchFamily="18" charset="-127"/>
                <a:ea typeface="MD개성체" pitchFamily="18" charset="-127"/>
              </a:rPr>
              <a:t>◆  </a:t>
            </a:r>
            <a:r>
              <a:rPr lang="ko-KR" altLang="en-US" sz="2200" b="1" dirty="0" smtClean="0">
                <a:solidFill>
                  <a:schemeClr val="tx2"/>
                </a:solidFill>
                <a:latin typeface="MD개성체" pitchFamily="18" charset="-127"/>
                <a:ea typeface="MD개성체" pitchFamily="18" charset="-127"/>
              </a:rPr>
              <a:t>동종업계 최고수준의 임직원 복리후생</a:t>
            </a:r>
            <a:endParaRPr lang="en-US" altLang="ko-KR" sz="2200" b="1" dirty="0" smtClean="0">
              <a:solidFill>
                <a:schemeClr val="tx2"/>
              </a:solidFill>
              <a:latin typeface="MD개성체" pitchFamily="18" charset="-127"/>
              <a:ea typeface="MD개성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59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62674" y="5372267"/>
            <a:ext cx="327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MD개성체" pitchFamily="18" charset="-127"/>
                <a:ea typeface="MD개성체" pitchFamily="18" charset="-127"/>
              </a:rPr>
              <a:t>사회와 함께하는 </a:t>
            </a:r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공헌 </a:t>
            </a:r>
            <a:r>
              <a:rPr lang="ko-KR" altLang="en-US" sz="1600" b="1" dirty="0">
                <a:latin typeface="MD개성체" pitchFamily="18" charset="-127"/>
                <a:ea typeface="MD개성체" pitchFamily="18" charset="-127"/>
              </a:rPr>
              <a:t>활동</a:t>
            </a:r>
          </a:p>
        </p:txBody>
      </p:sp>
      <p:pic>
        <p:nvPicPr>
          <p:cNvPr id="27" name="그림 26"/>
          <p:cNvPicPr preferRelativeResize="0">
            <a:picLocks/>
          </p:cNvPicPr>
          <p:nvPr/>
        </p:nvPicPr>
        <p:blipFill rotWithShape="1">
          <a:blip r:embed="rId2"/>
          <a:srcRect l="14904" r="12737"/>
          <a:stretch/>
        </p:blipFill>
        <p:spPr>
          <a:xfrm>
            <a:off x="183777" y="1039413"/>
            <a:ext cx="3240000" cy="19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9" name="Picture 3" descr="C:\Users\user\Desktop\경영전ㄹ\야유회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1792" y="1044494"/>
            <a:ext cx="3240000" cy="19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3995587" y="5372267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>
                <a:latin typeface="MD개성체" pitchFamily="18" charset="-127"/>
                <a:ea typeface="MD개성체" pitchFamily="18" charset="-127"/>
              </a:rPr>
              <a:t>사업장별</a:t>
            </a:r>
            <a:r>
              <a:rPr lang="ko-KR" altLang="en-US" sz="1600" b="1" dirty="0">
                <a:latin typeface="MD개성체" pitchFamily="18" charset="-127"/>
                <a:ea typeface="MD개성체" pitchFamily="18" charset="-127"/>
              </a:rPr>
              <a:t> 야유회</a:t>
            </a:r>
          </a:p>
        </p:txBody>
      </p:sp>
      <p:pic>
        <p:nvPicPr>
          <p:cNvPr id="33" name="그림 32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2" y="6152071"/>
            <a:ext cx="3240000" cy="19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617792" y="8324246"/>
            <a:ext cx="24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MD개성체" pitchFamily="18" charset="-127"/>
                <a:ea typeface="MD개성체" pitchFamily="18" charset="-127"/>
              </a:rPr>
              <a:t>임직원 자녀 스키캠프</a:t>
            </a:r>
          </a:p>
        </p:txBody>
      </p:sp>
      <p:pic>
        <p:nvPicPr>
          <p:cNvPr id="36" name="그림 35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5"/>
          <a:stretch/>
        </p:blipFill>
        <p:spPr>
          <a:xfrm>
            <a:off x="177065" y="3200092"/>
            <a:ext cx="3240000" cy="19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3896216" y="8324246"/>
            <a:ext cx="24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smtClean="0">
                <a:latin typeface="MD개성체" pitchFamily="18" charset="-127"/>
                <a:ea typeface="MD개성체" pitchFamily="18" charset="-127"/>
              </a:rPr>
              <a:t>사내 </a:t>
            </a:r>
            <a:r>
              <a:rPr lang="ko-KR" altLang="en-US" sz="1600" b="1" dirty="0">
                <a:latin typeface="MD개성체" pitchFamily="18" charset="-127"/>
                <a:ea typeface="MD개성체" pitchFamily="18" charset="-127"/>
              </a:rPr>
              <a:t>동호회 활동</a:t>
            </a:r>
          </a:p>
        </p:txBody>
      </p:sp>
      <p:pic>
        <p:nvPicPr>
          <p:cNvPr id="38" name="Picture 2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0216" y="6152071"/>
            <a:ext cx="3240000" cy="1980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" name="그림 1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3"/>
          <a:stretch/>
        </p:blipFill>
        <p:spPr>
          <a:xfrm>
            <a:off x="3467091" y="3200092"/>
            <a:ext cx="3240000" cy="19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0" y="179512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㈜</a:t>
            </a:r>
            <a:r>
              <a:rPr lang="ko-KR" altLang="en-US" sz="2200" b="1" dirty="0" err="1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테이팩스</a:t>
            </a:r>
            <a:r>
              <a:rPr lang="ko-KR" altLang="en-US" sz="2200" b="1" dirty="0" smtClean="0">
                <a:solidFill>
                  <a:srgbClr val="0000FF"/>
                </a:solidFill>
                <a:latin typeface="HY바다L" pitchFamily="18" charset="-127"/>
                <a:ea typeface="HY바다L" pitchFamily="18" charset="-127"/>
              </a:rPr>
              <a:t> 기업 소개</a:t>
            </a:r>
            <a:endParaRPr lang="ko-KR" altLang="en-US" sz="2200" b="1" dirty="0">
              <a:solidFill>
                <a:srgbClr val="0000FF"/>
              </a:solidFill>
              <a:latin typeface="HY바다L" pitchFamily="18" charset="-127"/>
              <a:ea typeface="HY바다L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2880320" y="418103"/>
            <a:ext cx="3977680" cy="0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88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446</Words>
  <Application>Microsoft Office PowerPoint</Application>
  <PresentationFormat>화면 슬라이드 쇼(4:3)</PresentationFormat>
  <Paragraphs>132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8" baseType="lpstr">
      <vt:lpstr>1훈고딕굴림 R</vt:lpstr>
      <vt:lpstr>Arial Unicode MS</vt:lpstr>
      <vt:lpstr>HY바다L</vt:lpstr>
      <vt:lpstr>HY헤드라인M</vt:lpstr>
      <vt:lpstr>MD개성체</vt:lpstr>
      <vt:lpstr>나눔손글씨 펜</vt:lpstr>
      <vt:lpstr>옥션고딕 B</vt:lpstr>
      <vt:lpstr>Arial</vt:lpstr>
      <vt:lpstr>Vijaya</vt:lpstr>
      <vt:lpstr>Wingdings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Tapex</dc:creator>
  <cp:lastModifiedBy>User</cp:lastModifiedBy>
  <cp:revision>44</cp:revision>
  <cp:lastPrinted>2022-10-24T01:49:11Z</cp:lastPrinted>
  <dcterms:created xsi:type="dcterms:W3CDTF">2016-04-27T02:27:27Z</dcterms:created>
  <dcterms:modified xsi:type="dcterms:W3CDTF">2023-09-26T08:09:39Z</dcterms:modified>
</cp:coreProperties>
</file>