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3" r:id="rId3"/>
    <p:sldId id="352" r:id="rId4"/>
    <p:sldId id="370" r:id="rId5"/>
    <p:sldId id="380" r:id="rId6"/>
    <p:sldId id="350" r:id="rId7"/>
    <p:sldId id="376" r:id="rId8"/>
    <p:sldId id="377" r:id="rId9"/>
    <p:sldId id="349" r:id="rId10"/>
    <p:sldId id="378" r:id="rId11"/>
    <p:sldId id="300" r:id="rId12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C9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9874" autoAdjust="0"/>
  </p:normalViewPr>
  <p:slideViewPr>
    <p:cSldViewPr showGuides="1">
      <p:cViewPr varScale="1">
        <p:scale>
          <a:sx n="87" d="100"/>
          <a:sy n="87" d="100"/>
        </p:scale>
        <p:origin x="-1277" y="-82"/>
      </p:cViewPr>
      <p:guideLst>
        <p:guide orient="horz" pos="436"/>
        <p:guide pos="57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940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F14E5-278C-4685-A5DA-1D198E70914A}" type="datetimeFigureOut">
              <a:rPr lang="ko-KR" altLang="en-US" smtClean="0"/>
              <a:pPr/>
              <a:t>2019-04-09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C226A-BE55-48AF-910C-A73AB0C6F0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5518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1A944-FA94-4832-AC4D-2308BBC358D0}" type="datetimeFigureOut">
              <a:rPr lang="ko-KR" altLang="en-US" smtClean="0"/>
              <a:pPr/>
              <a:t>2019-04-09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9597D-EF57-4AD1-88E9-3E9B29CB42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369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76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76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769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76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76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47625" y="12193"/>
            <a:ext cx="9885363" cy="502920"/>
            <a:chOff x="47625" y="0"/>
            <a:chExt cx="9885363" cy="549275"/>
          </a:xfrm>
        </p:grpSpPr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47625" y="0"/>
              <a:ext cx="9858375" cy="5492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l">
                <a:defRPr/>
              </a:pPr>
              <a:endParaRPr lang="ko-KR" altLang="en-US" sz="1400" b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344488" y="549275"/>
              <a:ext cx="9588500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 sz="1400" b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14" name="Object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rcRect b="89336"/>
          <a:stretch>
            <a:fillRect/>
          </a:stretch>
        </p:blipFill>
        <p:spPr bwMode="auto">
          <a:xfrm>
            <a:off x="3305175" y="0"/>
            <a:ext cx="3313113" cy="503238"/>
          </a:xfrm>
          <a:prstGeom prst="rect">
            <a:avLst/>
          </a:prstGeom>
          <a:noFill/>
        </p:spPr>
      </p:pic>
      <p:pic>
        <p:nvPicPr>
          <p:cNvPr id="15" name="Object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551"/>
          <a:stretch>
            <a:fillRect/>
          </a:stretch>
        </p:blipFill>
        <p:spPr bwMode="auto">
          <a:xfrm>
            <a:off x="5503863" y="0"/>
            <a:ext cx="4362450" cy="503238"/>
          </a:xfrm>
          <a:prstGeom prst="rect">
            <a:avLst/>
          </a:prstGeom>
          <a:noFill/>
        </p:spPr>
      </p:pic>
      <p:cxnSp>
        <p:nvCxnSpPr>
          <p:cNvPr id="17" name="직선 연결선 16"/>
          <p:cNvCxnSpPr/>
          <p:nvPr/>
        </p:nvCxnSpPr>
        <p:spPr>
          <a:xfrm>
            <a:off x="1496616" y="6741368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" y="6462141"/>
            <a:ext cx="1347142" cy="351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10" descr="파워포인트 배경1.png"/>
          <p:cNvPicPr>
            <a:picLocks noChangeAspect="1"/>
          </p:cNvPicPr>
          <p:nvPr/>
        </p:nvPicPr>
        <p:blipFill>
          <a:blip r:embed="rId2" cstate="print"/>
          <a:srcRect l="51366" b="63936"/>
          <a:stretch>
            <a:fillRect/>
          </a:stretch>
        </p:blipFill>
        <p:spPr bwMode="auto">
          <a:xfrm>
            <a:off x="5313040" y="58738"/>
            <a:ext cx="4472310" cy="226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89152" y="2420888"/>
            <a:ext cx="41021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맑은 고딕" pitchFamily="50" charset="-127"/>
                <a:sym typeface="Wingdings" pitchFamily="2" charset="2"/>
              </a:rPr>
              <a:t>SK </a:t>
            </a:r>
            <a:r>
              <a:rPr kumimoji="1" lang="ko-KR" alt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맑은 고딕" pitchFamily="50" charset="-127"/>
                <a:sym typeface="Wingdings" pitchFamily="2" charset="2"/>
              </a:rPr>
              <a:t>서울석유㈜ 소개</a:t>
            </a:r>
            <a:endParaRPr kumimoji="1" lang="en-US" altLang="ko-KR" sz="32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857336" y="3126862"/>
            <a:ext cx="6120000" cy="45719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9344" y="3916213"/>
            <a:ext cx="5061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2400" b="1" dirty="0" smtClean="0"/>
              <a:t>연 혁</a:t>
            </a:r>
            <a:endParaRPr lang="en-US" altLang="ko-KR" sz="2400" b="1" dirty="0" smtClean="0"/>
          </a:p>
          <a:p>
            <a:pPr marL="228600" indent="-228600">
              <a:buAutoNum type="arabicPeriod"/>
            </a:pPr>
            <a:r>
              <a:rPr lang="ko-KR" altLang="en-US" sz="2400" b="1" dirty="0" smtClean="0"/>
              <a:t>개 요</a:t>
            </a:r>
            <a:endParaRPr lang="en-US" altLang="ko-KR" sz="2400" b="1" dirty="0" smtClean="0"/>
          </a:p>
          <a:p>
            <a:pPr marL="228600" indent="-228600">
              <a:buAutoNum type="arabicPeriod"/>
            </a:pPr>
            <a:r>
              <a:rPr lang="ko-KR" altLang="en-US" sz="2400" b="1" dirty="0" smtClean="0"/>
              <a:t>사회적 책임 기업 활동</a:t>
            </a:r>
            <a:endParaRPr lang="en-US" altLang="ko-KR" sz="2400" b="1" dirty="0" smtClean="0"/>
          </a:p>
          <a:p>
            <a:pPr marL="228600" indent="-228600">
              <a:buAutoNum type="arabicPeriod"/>
            </a:pPr>
            <a:endParaRPr lang="ko-KR" alt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347794" y="89971"/>
            <a:ext cx="305749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000" rIns="54000" anchor="ctr">
            <a:spAutoFit/>
          </a:bodyPr>
          <a:lstStyle/>
          <a:p>
            <a:pPr eaLnBrk="0" latinLnBrk="0" hangingPunct="0">
              <a:spcBef>
                <a:spcPct val="45000"/>
              </a:spcBef>
            </a:pPr>
            <a:r>
              <a:rPr lang="ko-KR" altLang="en-US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사회적 </a:t>
            </a:r>
            <a:r>
              <a:rPr lang="ko-KR" altLang="en-US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책임 기업 활동 </a:t>
            </a:r>
            <a:r>
              <a:rPr lang="en-US" altLang="ko-KR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국외</a:t>
            </a:r>
            <a:r>
              <a:rPr lang="en-US" altLang="ko-KR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)</a:t>
            </a:r>
            <a:endParaRPr lang="ko-KR" altLang="en-US" b="1" dirty="0">
              <a:solidFill>
                <a:srgbClr val="000000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44937" y="1484784"/>
            <a:ext cx="9488583" cy="90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smtClean="0"/>
              <a:t>제이씨케미칼 현지 자회사 법인인 </a:t>
            </a:r>
            <a:r>
              <a:rPr lang="en-US" altLang="ko-KR" sz="1200" b="1" smtClean="0"/>
              <a:t>PTNG</a:t>
            </a:r>
            <a:r>
              <a:rPr lang="ko-KR" altLang="en-US" sz="1200" b="1" smtClean="0"/>
              <a:t>에서 인도네시아 </a:t>
            </a:r>
            <a:r>
              <a:rPr lang="ko-KR" altLang="en-US" sz="1200" b="1" dirty="0" smtClean="0"/>
              <a:t>해외자원 개발사업 </a:t>
            </a:r>
            <a:r>
              <a:rPr lang="en-US" altLang="ko-KR" sz="1200" b="1" dirty="0" smtClean="0"/>
              <a:t>(</a:t>
            </a:r>
            <a:r>
              <a:rPr lang="ko-KR" altLang="en-US" sz="1200" b="1" dirty="0" err="1" smtClean="0"/>
              <a:t>팜오일</a:t>
            </a:r>
            <a:r>
              <a:rPr lang="ko-KR" altLang="en-US" sz="1200" b="1" dirty="0" smtClean="0"/>
              <a:t> 플랜테이션</a:t>
            </a:r>
            <a:r>
              <a:rPr lang="en-US" altLang="ko-KR" sz="1200" b="1" dirty="0" smtClean="0"/>
              <a:t>) </a:t>
            </a:r>
            <a:r>
              <a:rPr lang="ko-KR" altLang="en-US" sz="1200" b="1" dirty="0" smtClean="0"/>
              <a:t>진행 중에 사회적 책임 기업의 활동 일환으로 우물 정화 사업 및 장학금 사업 공헌 활동을 하고 </a:t>
            </a:r>
            <a:r>
              <a:rPr lang="ko-KR" altLang="en-US" sz="1200" b="1" smtClean="0"/>
              <a:t>있습니다</a:t>
            </a:r>
            <a:r>
              <a:rPr lang="en-US" altLang="ko-KR" sz="1200" b="1" smtClean="0"/>
              <a:t>.</a:t>
            </a:r>
            <a:endParaRPr lang="en-US" altLang="ko-KR" sz="1200" b="1" dirty="0" smtClean="0"/>
          </a:p>
        </p:txBody>
      </p:sp>
      <p:sp>
        <p:nvSpPr>
          <p:cNvPr id="107" name="직사각형 106"/>
          <p:cNvSpPr/>
          <p:nvPr/>
        </p:nvSpPr>
        <p:spPr>
          <a:xfrm>
            <a:off x="347794" y="983008"/>
            <a:ext cx="2952328" cy="28575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인도네시아 지역 주민 지원사업</a:t>
            </a:r>
          </a:p>
        </p:txBody>
      </p:sp>
      <p:grpSp>
        <p:nvGrpSpPr>
          <p:cNvPr id="108" name="그룹 9"/>
          <p:cNvGrpSpPr>
            <a:grpSpLocks/>
          </p:cNvGrpSpPr>
          <p:nvPr/>
        </p:nvGrpSpPr>
        <p:grpSpPr bwMode="auto">
          <a:xfrm>
            <a:off x="5097016" y="2485012"/>
            <a:ext cx="4680520" cy="3968323"/>
            <a:chOff x="5673081" y="1313764"/>
            <a:chExt cx="3902722" cy="3078408"/>
          </a:xfrm>
        </p:grpSpPr>
        <p:pic>
          <p:nvPicPr>
            <p:cNvPr id="109" name="Picture 7" descr="G:\Sumur bor puskesmas\poto\DSC0133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73081" y="1313764"/>
              <a:ext cx="3902722" cy="25253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0" name="TextBox 5"/>
            <p:cNvSpPr txBox="1">
              <a:spLocks noChangeArrowheads="1"/>
            </p:cNvSpPr>
            <p:nvPr/>
          </p:nvSpPr>
          <p:spPr bwMode="auto">
            <a:xfrm>
              <a:off x="6708303" y="3988471"/>
              <a:ext cx="2024542" cy="403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300" b="1" dirty="0">
                  <a:solidFill>
                    <a:schemeClr val="tx2"/>
                  </a:solidFill>
                  <a:latin typeface="+mn-lt"/>
                  <a:ea typeface="Microsoft YaHei" pitchFamily="34" charset="-122"/>
                </a:rPr>
                <a:t>Clean Water Project</a:t>
              </a:r>
              <a:endParaRPr lang="ko-KR" altLang="en-US" sz="1300" b="1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111" name="그룹 7"/>
          <p:cNvGrpSpPr>
            <a:grpSpLocks/>
          </p:cNvGrpSpPr>
          <p:nvPr/>
        </p:nvGrpSpPr>
        <p:grpSpPr bwMode="auto">
          <a:xfrm>
            <a:off x="144937" y="2485012"/>
            <a:ext cx="4736055" cy="3968323"/>
            <a:chOff x="272375" y="1313765"/>
            <a:chExt cx="3901705" cy="3034874"/>
          </a:xfrm>
        </p:grpSpPr>
        <p:pic>
          <p:nvPicPr>
            <p:cNvPr id="112" name="Picture 2" descr="G:\NG_2014.11.05.penyerahan beasiswa\DSC_032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375" y="1313765"/>
              <a:ext cx="3901705" cy="25202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3" name="TextBox 5"/>
            <p:cNvSpPr txBox="1">
              <a:spLocks noChangeArrowheads="1"/>
            </p:cNvSpPr>
            <p:nvPr/>
          </p:nvSpPr>
          <p:spPr bwMode="auto">
            <a:xfrm>
              <a:off x="1654957" y="3924590"/>
              <a:ext cx="1213973" cy="42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1300" b="1" dirty="0">
                  <a:solidFill>
                    <a:schemeClr val="tx2"/>
                  </a:solidFill>
                  <a:latin typeface="+mn-lt"/>
                </a:rPr>
                <a:t>장학금 사업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5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23" descr="그림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917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40038" y="2348880"/>
            <a:ext cx="474521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</a:rPr>
              <a:t>The End of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</a:rPr>
              <a:t>Documents</a:t>
            </a:r>
            <a:endParaRPr kumimoji="0" lang="ko-KR" altLang="en-US" sz="66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347794" y="89971"/>
            <a:ext cx="6032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000" rIns="54000" anchor="ctr">
            <a:spAutoFit/>
          </a:bodyPr>
          <a:lstStyle/>
          <a:p>
            <a:pPr eaLnBrk="0" latinLnBrk="0" hangingPunct="0">
              <a:spcBef>
                <a:spcPct val="45000"/>
              </a:spcBef>
            </a:pPr>
            <a:r>
              <a:rPr lang="ko-KR" altLang="en-US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연 혁</a:t>
            </a:r>
            <a:endParaRPr lang="ko-KR" altLang="en-US" b="1" dirty="0">
              <a:solidFill>
                <a:srgbClr val="000000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5889104" y="3667824"/>
            <a:ext cx="3571900" cy="2857520"/>
          </a:xfrm>
          <a:prstGeom prst="rect">
            <a:avLst/>
          </a:prstGeom>
          <a:blipFill dpi="0" rotWithShape="1">
            <a:blip r:embed="rId2" cstate="print">
              <a:lum bright="4000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latinLnBrk="0" hangingPunct="0"/>
            <a:endParaRPr kumimoji="0"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2000"/>
          </a:blip>
          <a:srcRect/>
          <a:stretch>
            <a:fillRect/>
          </a:stretch>
        </p:blipFill>
        <p:spPr bwMode="auto">
          <a:xfrm>
            <a:off x="809596" y="928669"/>
            <a:ext cx="2500330" cy="350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058199"/>
              </p:ext>
            </p:extLst>
          </p:nvPr>
        </p:nvGraphicFramePr>
        <p:xfrm>
          <a:off x="809596" y="620688"/>
          <a:ext cx="8607900" cy="583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839"/>
                <a:gridCol w="1493096"/>
                <a:gridCol w="5624965"/>
              </a:tblGrid>
              <a:tr h="5302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1962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05.23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 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서울석유㈜ 창립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1998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년 이전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인천사무소 및 장충 외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6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개소 주유소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충전소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1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개소 개설</a:t>
                      </a:r>
                    </a:p>
                  </a:txBody>
                  <a:tcPr anchor="ctr" horzOverflow="overflow">
                    <a:noFill/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1999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대표이사 사장 김수남 취임</a:t>
                      </a:r>
                    </a:p>
                  </a:txBody>
                  <a:tcPr anchor="ctr" horzOverflow="overflow">
                    <a:noFill/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2005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이전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고속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39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아산 주유소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덕소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충전소 개업</a:t>
                      </a:r>
                    </a:p>
                  </a:txBody>
                  <a:tcPr anchor="ctr" horzOverflow="overflow">
                    <a:noFill/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2007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3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월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제이씨케미칼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인수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자회사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2011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년 이전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가락동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동탄맥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모과나무 주유소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충전소 개업</a:t>
                      </a:r>
                    </a:p>
                  </a:txBody>
                  <a:tcPr anchor="ctr" horzOverflow="overflow">
                    <a:noFill/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2014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4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월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㈜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태멘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법인 설립</a:t>
                      </a:r>
                    </a:p>
                  </a:txBody>
                  <a:tcPr anchor="ctr" horzOverflow="overflow">
                    <a:noFill/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2015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8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월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 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주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)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에이치에이엔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법인 설립</a:t>
                      </a:r>
                    </a:p>
                  </a:txBody>
                  <a:tcPr anchor="ctr" horzOverflow="overflow">
                    <a:noFill/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2016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5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월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S.Tavern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레스토랑 오픈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도산공원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2017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10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월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레이지쿠오레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레스토랑 오픈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도산공원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  <a:tr h="5302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2018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1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월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 SOT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㈜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법인 설립</a:t>
                      </a:r>
                    </a:p>
                  </a:txBody>
                  <a:tcPr anchor="ctr" horzOverflow="overflow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9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48944" y="4869160"/>
            <a:ext cx="5328592" cy="151216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smtClean="0">
              <a:solidFill>
                <a:schemeClr val="tx1"/>
              </a:solidFill>
            </a:endParaRPr>
          </a:p>
          <a:p>
            <a:r>
              <a:rPr lang="en-US" altLang="ko-KR" sz="1200" b="1" smtClean="0">
                <a:solidFill>
                  <a:schemeClr val="tx1"/>
                </a:solidFill>
              </a:rPr>
              <a:t> SK </a:t>
            </a:r>
            <a:r>
              <a:rPr lang="ko-KR" altLang="en-US" sz="1200" b="1" smtClean="0">
                <a:solidFill>
                  <a:schemeClr val="tx1"/>
                </a:solidFill>
              </a:rPr>
              <a:t>서울석유㈜는 서울시 중구 장충단로 </a:t>
            </a:r>
            <a:r>
              <a:rPr lang="en-US" altLang="ko-KR" sz="1200" b="1" smtClean="0">
                <a:solidFill>
                  <a:schemeClr val="tx1"/>
                </a:solidFill>
              </a:rPr>
              <a:t>202</a:t>
            </a:r>
            <a:r>
              <a:rPr lang="ko-KR" altLang="en-US" sz="1200" b="1" smtClean="0">
                <a:solidFill>
                  <a:schemeClr val="tx1"/>
                </a:solidFill>
              </a:rPr>
              <a:t>에 본사가 위치하고 있으며</a:t>
            </a:r>
            <a:r>
              <a:rPr lang="en-US" altLang="ko-KR" sz="1200" b="1" smtClean="0">
                <a:solidFill>
                  <a:schemeClr val="tx1"/>
                </a:solidFill>
              </a:rPr>
              <a:t>,</a:t>
            </a:r>
          </a:p>
          <a:p>
            <a:r>
              <a:rPr lang="ko-KR" altLang="en-US" sz="1200" b="1" smtClean="0">
                <a:solidFill>
                  <a:schemeClr val="tx1"/>
                </a:solidFill>
              </a:rPr>
              <a:t>서울을 비롯한 수도권 일대에서 석유류 유통판매 및 직영사업장 운영 등 </a:t>
            </a:r>
            <a:r>
              <a:rPr lang="en-US" altLang="ko-KR" sz="1200" b="1" smtClean="0">
                <a:solidFill>
                  <a:schemeClr val="tx1"/>
                </a:solidFill>
              </a:rPr>
              <a:t>200</a:t>
            </a:r>
            <a:r>
              <a:rPr lang="ko-KR" altLang="en-US" sz="1200" b="1" smtClean="0">
                <a:solidFill>
                  <a:schemeClr val="tx1"/>
                </a:solidFill>
              </a:rPr>
              <a:t>여개의 </a:t>
            </a:r>
            <a:r>
              <a:rPr lang="en-US" altLang="ko-KR" sz="1200" b="1" smtClean="0">
                <a:solidFill>
                  <a:schemeClr val="tx1"/>
                </a:solidFill>
              </a:rPr>
              <a:t>Network</a:t>
            </a:r>
            <a:r>
              <a:rPr lang="ko-KR" altLang="en-US" sz="1200" b="1" smtClean="0">
                <a:solidFill>
                  <a:schemeClr val="tx1"/>
                </a:solidFill>
              </a:rPr>
              <a:t>를 구축하고 있는 국내 최고 수준의 판매 대리점입니다</a:t>
            </a:r>
            <a:r>
              <a:rPr lang="en-US" altLang="ko-KR" sz="1200" b="1" smtClean="0">
                <a:solidFill>
                  <a:schemeClr val="tx1"/>
                </a:solidFill>
              </a:rPr>
              <a:t>. </a:t>
            </a:r>
            <a:endParaRPr lang="en-US" altLang="ko-KR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7794" y="89971"/>
            <a:ext cx="231049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000" rIns="54000" anchor="ctr">
            <a:spAutoFit/>
          </a:bodyPr>
          <a:lstStyle/>
          <a:p>
            <a:pPr eaLnBrk="0" latinLnBrk="0" hangingPunct="0">
              <a:spcBef>
                <a:spcPct val="45000"/>
              </a:spcBef>
            </a:pPr>
            <a:r>
              <a:rPr lang="ko-KR" altLang="en-US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개 요 </a:t>
            </a:r>
            <a:r>
              <a:rPr lang="en-US" altLang="ko-KR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– SK</a:t>
            </a:r>
            <a:r>
              <a:rPr lang="ko-KR" altLang="en-US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서울석유㈜ </a:t>
            </a:r>
            <a:endParaRPr lang="ko-KR" altLang="en-US" b="1" dirty="0">
              <a:solidFill>
                <a:srgbClr val="000000"/>
              </a:solidFill>
              <a:latin typeface="Trebuchet MS" pitchFamily="34" charset="0"/>
              <a:ea typeface="맑은 고딕" pitchFamily="50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794" y="620688"/>
            <a:ext cx="398153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3" y="620688"/>
            <a:ext cx="51836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520952" y="4941168"/>
            <a:ext cx="2952328" cy="2857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SK </a:t>
            </a:r>
            <a:r>
              <a:rPr lang="ko-KR" altLang="en-US" sz="1400" b="1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서울석유㈜</a:t>
            </a:r>
            <a:endParaRPr lang="ko-KR" altLang="en-US" sz="1400" b="1" dirty="0" err="1" smtClean="0">
              <a:solidFill>
                <a:schemeClr val="tx1"/>
              </a:solidFill>
              <a:latin typeface="Trebuchet MS" pitchFamily="34" charset="0"/>
              <a:ea typeface="맑은 고딕" pitchFamily="50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t="13121" r="44821" b="20521"/>
          <a:stretch/>
        </p:blipFill>
        <p:spPr bwMode="auto">
          <a:xfrm>
            <a:off x="7040757" y="620688"/>
            <a:ext cx="266477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2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313039" y="4293096"/>
            <a:ext cx="4592961" cy="15841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smtClean="0">
                <a:solidFill>
                  <a:schemeClr val="tx1"/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서울석유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주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자회사인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제이씨케미칼은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녹색 행복을 추구하는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바이오에너지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선도기업으로 바이오 디젤을 생산 </a:t>
            </a:r>
            <a:r>
              <a:rPr lang="ko-KR" altLang="en-US" sz="1200" b="1" smtClean="0">
                <a:solidFill>
                  <a:schemeClr val="tx1"/>
                </a:solidFill>
              </a:rPr>
              <a:t>판매하는 신재생 에너지기업 입니다</a:t>
            </a:r>
            <a:r>
              <a:rPr lang="en-US" altLang="ko-KR" sz="1200" b="1" smtClean="0">
                <a:solidFill>
                  <a:schemeClr val="tx1"/>
                </a:solidFill>
              </a:rPr>
              <a:t>. </a:t>
            </a:r>
            <a:r>
              <a:rPr lang="ko-KR" altLang="en-US" sz="1200" b="1" smtClean="0">
                <a:solidFill>
                  <a:schemeClr val="tx1"/>
                </a:solidFill>
              </a:rPr>
              <a:t>자체 정제 및 생산 공정을 거친 바이오디젤 제품을 국내외로 판매</a:t>
            </a:r>
            <a:r>
              <a:rPr lang="en-US" altLang="ko-KR" sz="1200" b="1" smtClean="0">
                <a:solidFill>
                  <a:schemeClr val="tx1"/>
                </a:solidFill>
              </a:rPr>
              <a:t>·</a:t>
            </a:r>
            <a:r>
              <a:rPr lang="ko-KR" altLang="en-US" sz="1200" b="1" smtClean="0">
                <a:solidFill>
                  <a:schemeClr val="tx1"/>
                </a:solidFill>
              </a:rPr>
              <a:t>수출하여 업계에서 선구자적인 지위를 갖고 있습니다</a:t>
            </a:r>
            <a:r>
              <a:rPr lang="en-US" altLang="ko-KR" sz="1200" b="1" smtClean="0">
                <a:solidFill>
                  <a:schemeClr val="tx1"/>
                </a:solidFill>
              </a:rPr>
              <a:t>.</a:t>
            </a:r>
            <a:endParaRPr lang="en-US" altLang="ko-KR" sz="1200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7794" y="89971"/>
            <a:ext cx="201394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000" rIns="54000" anchor="ctr">
            <a:spAutoFit/>
          </a:bodyPr>
          <a:lstStyle/>
          <a:p>
            <a:pPr eaLnBrk="0" latinLnBrk="0" hangingPunct="0">
              <a:spcBef>
                <a:spcPct val="45000"/>
              </a:spcBef>
            </a:pPr>
            <a:r>
              <a:rPr lang="ko-KR" altLang="en-US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개 요 </a:t>
            </a:r>
            <a:r>
              <a:rPr lang="en-US" altLang="ko-KR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– JC</a:t>
            </a:r>
            <a:r>
              <a:rPr lang="ko-KR" altLang="en-US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케미칼㈜</a:t>
            </a:r>
            <a:endParaRPr lang="ko-KR" altLang="en-US" b="1" dirty="0">
              <a:solidFill>
                <a:srgbClr val="000000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457056" y="4149080"/>
            <a:ext cx="2952328" cy="2857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JC</a:t>
            </a:r>
            <a:r>
              <a:rPr lang="ko-KR" altLang="en-US" sz="1400" b="1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케미칼㈜</a:t>
            </a:r>
            <a:endParaRPr lang="ko-KR" altLang="en-US" sz="1400" b="1" dirty="0" err="1" smtClean="0">
              <a:solidFill>
                <a:schemeClr val="tx1"/>
              </a:solidFill>
              <a:latin typeface="Trebuchet MS" pitchFamily="34" charset="0"/>
              <a:ea typeface="맑은 고딕" pitchFamily="50" charset="-127"/>
            </a:endParaRPr>
          </a:p>
        </p:txBody>
      </p:sp>
      <p:pic>
        <p:nvPicPr>
          <p:cNvPr id="2054" name="Picture 6" descr="C:\Users\서울석\Desktop\에스테반 파견 건\회사소개 20180302\제이씨울산공장\DSC00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4" y="620688"/>
            <a:ext cx="9285726" cy="29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4" y="3599505"/>
            <a:ext cx="4965245" cy="285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1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4378031" y="4293096"/>
            <a:ext cx="5433657" cy="15841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smtClean="0">
                <a:solidFill>
                  <a:schemeClr val="tx1"/>
                </a:solidFill>
              </a:rPr>
              <a:t> </a:t>
            </a:r>
            <a:r>
              <a:rPr lang="ko-KR" altLang="en-US" sz="1200" b="1" smtClean="0">
                <a:solidFill>
                  <a:schemeClr val="tx1"/>
                </a:solidFill>
              </a:rPr>
              <a:t>제이씨케미칼</a:t>
            </a:r>
            <a:r>
              <a:rPr lang="en-US" altLang="ko-KR" sz="1200" b="1" smtClean="0">
                <a:solidFill>
                  <a:schemeClr val="tx1"/>
                </a:solidFill>
              </a:rPr>
              <a:t>(</a:t>
            </a:r>
            <a:r>
              <a:rPr lang="ko-KR" altLang="en-US" sz="1200" b="1" smtClean="0">
                <a:solidFill>
                  <a:schemeClr val="tx1"/>
                </a:solidFill>
              </a:rPr>
              <a:t>주</a:t>
            </a:r>
            <a:r>
              <a:rPr lang="en-US" altLang="ko-KR" sz="1200" b="1" smtClean="0">
                <a:solidFill>
                  <a:schemeClr val="tx1"/>
                </a:solidFill>
              </a:rPr>
              <a:t>)</a:t>
            </a:r>
            <a:r>
              <a:rPr lang="ko-KR" altLang="en-US" sz="1200" b="1">
                <a:solidFill>
                  <a:schemeClr val="tx1"/>
                </a:solidFill>
              </a:rPr>
              <a:t> </a:t>
            </a:r>
            <a:r>
              <a:rPr lang="ko-KR" altLang="en-US" sz="1200" b="1" smtClean="0">
                <a:solidFill>
                  <a:schemeClr val="tx1"/>
                </a:solidFill>
              </a:rPr>
              <a:t>소속 </a:t>
            </a:r>
            <a:r>
              <a:rPr lang="en-US" altLang="ko-KR" sz="1200" b="1" smtClean="0">
                <a:solidFill>
                  <a:schemeClr val="tx1"/>
                </a:solidFill>
              </a:rPr>
              <a:t>PT NiaGamas</a:t>
            </a:r>
            <a:r>
              <a:rPr lang="ko-KR" altLang="en-US" sz="1200" b="1" smtClean="0">
                <a:solidFill>
                  <a:schemeClr val="tx1"/>
                </a:solidFill>
              </a:rPr>
              <a:t>는 해외 자원 개발사업</a:t>
            </a:r>
            <a:r>
              <a:rPr lang="en-US" altLang="ko-KR" sz="1200" b="1" smtClean="0">
                <a:solidFill>
                  <a:schemeClr val="tx1"/>
                </a:solidFill>
              </a:rPr>
              <a:t>(</a:t>
            </a:r>
            <a:r>
              <a:rPr lang="ko-KR" altLang="en-US" sz="1200" b="1" smtClean="0">
                <a:solidFill>
                  <a:schemeClr val="tx1"/>
                </a:solidFill>
              </a:rPr>
              <a:t>인도네시아 오일 팜 플랜테이션</a:t>
            </a:r>
            <a:r>
              <a:rPr lang="en-US" altLang="ko-KR" sz="1200" b="1" smtClean="0">
                <a:solidFill>
                  <a:schemeClr val="tx1"/>
                </a:solidFill>
              </a:rPr>
              <a:t>)</a:t>
            </a:r>
            <a:r>
              <a:rPr lang="ko-KR" altLang="en-US" sz="1200" b="1" smtClean="0">
                <a:solidFill>
                  <a:schemeClr val="tx1"/>
                </a:solidFill>
              </a:rPr>
              <a:t>에 뛰어 들어 현재 인도네시아 칼리만탄 동부 발리파판에서 여의도 면적 </a:t>
            </a:r>
            <a:r>
              <a:rPr lang="en-US" altLang="ko-KR" sz="1200" b="1" smtClean="0">
                <a:solidFill>
                  <a:schemeClr val="tx1"/>
                </a:solidFill>
              </a:rPr>
              <a:t>33</a:t>
            </a:r>
            <a:r>
              <a:rPr lang="ko-KR" altLang="en-US" sz="1200" b="1" smtClean="0">
                <a:solidFill>
                  <a:schemeClr val="tx1"/>
                </a:solidFill>
              </a:rPr>
              <a:t>배에 해당하는 </a:t>
            </a:r>
            <a:r>
              <a:rPr lang="en-US" altLang="ko-KR" sz="1200" b="1" smtClean="0">
                <a:solidFill>
                  <a:schemeClr val="tx1"/>
                </a:solidFill>
              </a:rPr>
              <a:t>12,000</a:t>
            </a:r>
            <a:r>
              <a:rPr lang="ko-KR" altLang="en-US" sz="1200" b="1" smtClean="0">
                <a:solidFill>
                  <a:schemeClr val="tx1"/>
                </a:solidFill>
              </a:rPr>
              <a:t>여 헥타르를 개발하여 운영중입니다</a:t>
            </a:r>
            <a:r>
              <a:rPr lang="en-US" altLang="ko-KR" sz="1200" b="1" smtClean="0">
                <a:solidFill>
                  <a:schemeClr val="tx1"/>
                </a:solidFill>
              </a:rPr>
              <a:t>. </a:t>
            </a:r>
            <a:r>
              <a:rPr lang="ko-KR" altLang="en-US" sz="1200" b="1" smtClean="0">
                <a:solidFill>
                  <a:schemeClr val="tx1"/>
                </a:solidFill>
              </a:rPr>
              <a:t>본사의 체계적인 관리 하에 해가 지날수록 재배 면적과 생산량이 확대되는 추세이며 매출액이 증대되고 있습니다</a:t>
            </a:r>
            <a:r>
              <a:rPr lang="en-US" altLang="ko-KR" sz="1200" b="1" smtClean="0">
                <a:solidFill>
                  <a:schemeClr val="tx1"/>
                </a:solidFill>
              </a:rPr>
              <a:t>.</a:t>
            </a:r>
            <a:endParaRPr lang="en-US" altLang="ko-KR" sz="1200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7794" y="89971"/>
            <a:ext cx="32001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000" rIns="54000" anchor="ctr">
            <a:spAutoFit/>
          </a:bodyPr>
          <a:lstStyle/>
          <a:p>
            <a:pPr eaLnBrk="0" latinLnBrk="0" hangingPunct="0">
              <a:spcBef>
                <a:spcPct val="45000"/>
              </a:spcBef>
            </a:pPr>
            <a:r>
              <a:rPr lang="ko-KR" altLang="en-US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개 요 </a:t>
            </a:r>
            <a:r>
              <a:rPr lang="en-US" altLang="ko-KR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– JC</a:t>
            </a:r>
            <a:r>
              <a:rPr lang="ko-KR" altLang="en-US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케미칼㈜ 소속 </a:t>
            </a:r>
            <a:r>
              <a:rPr lang="en-US" altLang="ko-KR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PTNG</a:t>
            </a:r>
            <a:endParaRPr lang="ko-KR" altLang="en-US" b="1" dirty="0">
              <a:solidFill>
                <a:srgbClr val="000000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64968" y="4149080"/>
            <a:ext cx="2952328" cy="2857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PTNG (PT NiaGamas)</a:t>
            </a:r>
            <a:endParaRPr lang="ko-KR" altLang="en-US" sz="1400" b="1" dirty="0" err="1" smtClean="0">
              <a:solidFill>
                <a:schemeClr val="tx1"/>
              </a:solidFill>
              <a:latin typeface="Trebuchet MS" pitchFamily="34" charset="0"/>
              <a:ea typeface="맑은 고딕" pitchFamily="50" charset="-127"/>
            </a:endParaRPr>
          </a:p>
        </p:txBody>
      </p:sp>
      <p:pic>
        <p:nvPicPr>
          <p:cNvPr id="7170" name="Picture 2" descr="C:\Users\서울석\Desktop\에스테반 파견 건\회사소개 20180302\KakaoTalk_20180316_094352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548680"/>
            <a:ext cx="4177559" cy="313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서울석\Desktop\에스테반 파견 건\회사소개 20180302\KakaoTalk_20180316_094224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04" y="548681"/>
            <a:ext cx="5378484" cy="31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696039"/>
            <a:ext cx="4177559" cy="276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6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4" y="2132856"/>
            <a:ext cx="475252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347794" y="89971"/>
            <a:ext cx="305749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000" rIns="54000" anchor="ctr">
            <a:spAutoFit/>
          </a:bodyPr>
          <a:lstStyle/>
          <a:p>
            <a:pPr eaLnBrk="0" latinLnBrk="0" hangingPunct="0">
              <a:spcBef>
                <a:spcPct val="45000"/>
              </a:spcBef>
            </a:pPr>
            <a:r>
              <a:rPr lang="ko-KR" altLang="en-US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사회적 </a:t>
            </a:r>
            <a:r>
              <a:rPr lang="ko-KR" altLang="en-US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책임 기업 활동 </a:t>
            </a:r>
            <a:r>
              <a:rPr lang="en-US" altLang="ko-KR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국내</a:t>
            </a:r>
            <a:r>
              <a:rPr lang="en-US" altLang="ko-KR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)</a:t>
            </a:r>
            <a:endParaRPr lang="ko-KR" altLang="en-US" b="1" dirty="0">
              <a:solidFill>
                <a:srgbClr val="000000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560512" y="911000"/>
            <a:ext cx="2952328" cy="28575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밥퍼</a:t>
            </a:r>
            <a:r>
              <a:rPr lang="ko-KR" altLang="en-US" sz="1200" b="1" dirty="0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 행사 </a:t>
            </a:r>
            <a:r>
              <a:rPr lang="en-US" altLang="ko-KR" sz="1200" b="1" dirty="0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다일 공동체 지원</a:t>
            </a:r>
            <a:r>
              <a:rPr lang="en-US" altLang="ko-KR" sz="1200" b="1" dirty="0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)</a:t>
            </a:r>
            <a:endParaRPr lang="ko-KR" altLang="en-US" sz="1200" b="1" dirty="0" err="1" smtClean="0">
              <a:solidFill>
                <a:schemeClr val="tx1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60512" y="1340767"/>
            <a:ext cx="9073008" cy="90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/>
              <a:t>서울 </a:t>
            </a:r>
            <a:r>
              <a:rPr lang="ko-KR" altLang="en-US" sz="1200" b="1" dirty="0" err="1" smtClean="0"/>
              <a:t>청량리역의</a:t>
            </a:r>
            <a:r>
              <a:rPr lang="ko-KR" altLang="en-US" sz="1200" b="1" dirty="0" smtClean="0"/>
              <a:t> </a:t>
            </a:r>
            <a:r>
              <a:rPr lang="ko-KR" altLang="en-US" sz="1200" b="1" dirty="0" err="1" smtClean="0"/>
              <a:t>밥퍼나눔</a:t>
            </a:r>
            <a:r>
              <a:rPr lang="ko-KR" altLang="en-US" sz="1200" b="1" dirty="0"/>
              <a:t> </a:t>
            </a:r>
            <a:r>
              <a:rPr lang="ko-KR" altLang="en-US" sz="1200" b="1" dirty="0" smtClean="0"/>
              <a:t>운동본부를 찾아 무료급식 자원봉사 </a:t>
            </a:r>
            <a:r>
              <a:rPr lang="ko-KR" altLang="en-US" sz="1200" b="1" smtClean="0"/>
              <a:t>활동을 매년 정기적으로 </a:t>
            </a:r>
            <a:r>
              <a:rPr lang="ko-KR" altLang="en-US" sz="1200" b="1" dirty="0" smtClean="0"/>
              <a:t>진행하고 있습니다</a:t>
            </a:r>
            <a:r>
              <a:rPr lang="en-US" altLang="ko-KR" sz="12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 smtClean="0"/>
              <a:t>이 땅에 소외된 이웃들에게 참사랑과 실천 나눔의 문화가 정착될 수 있도록 서울석유 임직원들은 자원봉사에 참여하고 있습니다</a:t>
            </a:r>
            <a:r>
              <a:rPr lang="en-US" altLang="ko-KR" sz="1200" b="1" dirty="0" smtClean="0"/>
              <a:t>.</a:t>
            </a:r>
            <a:endParaRPr lang="ko-KR" altLang="en-US" sz="1200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2132856"/>
            <a:ext cx="453057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0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347794" y="89971"/>
            <a:ext cx="305749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000" rIns="54000" anchor="ctr">
            <a:spAutoFit/>
          </a:bodyPr>
          <a:lstStyle/>
          <a:p>
            <a:pPr eaLnBrk="0" latinLnBrk="0" hangingPunct="0">
              <a:spcBef>
                <a:spcPct val="45000"/>
              </a:spcBef>
            </a:pPr>
            <a:r>
              <a:rPr lang="ko-KR" altLang="en-US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사회적 </a:t>
            </a:r>
            <a:r>
              <a:rPr lang="ko-KR" altLang="en-US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책임 기업 활동 </a:t>
            </a:r>
            <a:r>
              <a:rPr lang="en-US" altLang="ko-KR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국내</a:t>
            </a:r>
            <a:r>
              <a:rPr lang="en-US" altLang="ko-KR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)</a:t>
            </a:r>
            <a:endParaRPr lang="ko-KR" altLang="en-US" b="1" dirty="0">
              <a:solidFill>
                <a:srgbClr val="000000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53549" y="911000"/>
            <a:ext cx="2952328" cy="28575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서울소년원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난방유</a:t>
            </a:r>
            <a:r>
              <a:rPr lang="ko-KR" altLang="en-US" sz="1200" b="1" dirty="0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 기부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53548" y="1302519"/>
            <a:ext cx="9207963" cy="90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/>
              <a:t>사회 공헌 활동의 일환으로 경기도 의왕시 소재 고봉 중</a:t>
            </a:r>
            <a:r>
              <a:rPr lang="en-US" altLang="ko-KR" sz="1200" b="1" dirty="0" smtClean="0"/>
              <a:t>,</a:t>
            </a:r>
            <a:r>
              <a:rPr lang="ko-KR" altLang="en-US" sz="1200" b="1" dirty="0" smtClean="0"/>
              <a:t>고등학교에 생활환경 개선을 위해 난방 및 온수 사용을 위한 등유를 지원하고 </a:t>
            </a:r>
            <a:r>
              <a:rPr lang="ko-KR" altLang="en-US" sz="1200" b="1" smtClean="0"/>
              <a:t>있습니다</a:t>
            </a:r>
            <a:r>
              <a:rPr lang="en-US" altLang="ko-KR" sz="1200" b="1" smtClean="0"/>
              <a:t>.</a:t>
            </a:r>
            <a:endParaRPr lang="en-US" altLang="ko-KR" sz="1200" b="1" dirty="0" smtClean="0"/>
          </a:p>
        </p:txBody>
      </p:sp>
      <p:pic>
        <p:nvPicPr>
          <p:cNvPr id="2050" name="Picture 2" descr="C:\Users\chihun-pc\Documents\네이트온 받은 파일\IMG_3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3" y="2296294"/>
            <a:ext cx="4774637" cy="358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ihun-pc\Documents\네이트온 받은 파일\IMG_39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74" y="2296294"/>
            <a:ext cx="4774636" cy="358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9397" y="59492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solidFill>
                  <a:srgbClr val="0070C0"/>
                </a:solidFill>
              </a:rPr>
              <a:t>2014.12</a:t>
            </a:r>
            <a:r>
              <a:rPr lang="ko-KR" altLang="en-US" sz="1200" b="1">
                <a:solidFill>
                  <a:srgbClr val="0070C0"/>
                </a:solidFill>
              </a:rPr>
              <a:t>월 법무부 감사패 증정</a:t>
            </a:r>
          </a:p>
          <a:p>
            <a:endParaRPr lang="ko-KR" alt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6372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347794" y="89971"/>
            <a:ext cx="305749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000" rIns="54000" anchor="ctr">
            <a:spAutoFit/>
          </a:bodyPr>
          <a:lstStyle/>
          <a:p>
            <a:pPr eaLnBrk="0" latinLnBrk="0" hangingPunct="0">
              <a:spcBef>
                <a:spcPct val="45000"/>
              </a:spcBef>
            </a:pPr>
            <a:r>
              <a:rPr lang="ko-KR" altLang="en-US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사회적 </a:t>
            </a:r>
            <a:r>
              <a:rPr lang="ko-KR" altLang="en-US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책임 기업 활동 </a:t>
            </a:r>
            <a:r>
              <a:rPr lang="en-US" altLang="ko-KR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국내</a:t>
            </a:r>
            <a:r>
              <a:rPr lang="en-US" altLang="ko-KR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)</a:t>
            </a:r>
            <a:endParaRPr lang="ko-KR" altLang="en-US" b="1" dirty="0">
              <a:solidFill>
                <a:srgbClr val="000000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347794" y="1127024"/>
            <a:ext cx="2952328" cy="28575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비인기종목 핸드볼 선수 후원</a:t>
            </a:r>
            <a:endParaRPr lang="ko-KR" altLang="en-US" sz="1200" b="1" dirty="0" err="1" smtClean="0">
              <a:solidFill>
                <a:schemeClr val="tx1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47794" y="1518543"/>
            <a:ext cx="9357734" cy="90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/>
              <a:t>국내 비인기 종목 중 하나인 핸드볼 스포츠 선수들에게 운동에 전념할 수 있도록 매월 후원을 진행하고 </a:t>
            </a:r>
            <a:r>
              <a:rPr lang="ko-KR" altLang="en-US" sz="1200" b="1" smtClean="0"/>
              <a:t>있습니다</a:t>
            </a:r>
            <a:r>
              <a:rPr lang="en-US" altLang="ko-KR" sz="1200" b="1" smtClean="0"/>
              <a:t>.</a:t>
            </a:r>
            <a:endParaRPr lang="en-US" altLang="ko-KR" sz="1200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3" y="2276872"/>
            <a:ext cx="460851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60" y="2276872"/>
            <a:ext cx="475306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8845" y="56612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>
                <a:solidFill>
                  <a:srgbClr val="0070C0"/>
                </a:solidFill>
              </a:rPr>
              <a:t>부산시설공단 핸드볼 팀 </a:t>
            </a:r>
            <a:r>
              <a:rPr lang="en-US" altLang="ko-KR" sz="1200" b="1">
                <a:solidFill>
                  <a:srgbClr val="0070C0"/>
                </a:solidFill>
              </a:rPr>
              <a:t>(</a:t>
            </a:r>
            <a:r>
              <a:rPr lang="ko-KR" altLang="en-US" sz="1200" b="1">
                <a:solidFill>
                  <a:srgbClr val="0070C0"/>
                </a:solidFill>
              </a:rPr>
              <a:t>비스코</a:t>
            </a:r>
            <a:r>
              <a:rPr lang="en-US" altLang="ko-KR" sz="1200" b="1">
                <a:solidFill>
                  <a:srgbClr val="0070C0"/>
                </a:solidFill>
              </a:rPr>
              <a:t>)</a:t>
            </a:r>
          </a:p>
          <a:p>
            <a:endParaRPr lang="ko-KR" alt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6372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347794" y="89971"/>
            <a:ext cx="305749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000" rIns="54000" anchor="ctr">
            <a:spAutoFit/>
          </a:bodyPr>
          <a:lstStyle/>
          <a:p>
            <a:pPr eaLnBrk="0" latinLnBrk="0" hangingPunct="0">
              <a:spcBef>
                <a:spcPct val="45000"/>
              </a:spcBef>
            </a:pPr>
            <a:r>
              <a:rPr lang="ko-KR" altLang="en-US" b="1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사회적 </a:t>
            </a:r>
            <a:r>
              <a:rPr lang="ko-KR" altLang="en-US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책임 기업 활동 </a:t>
            </a:r>
            <a:r>
              <a:rPr lang="en-US" altLang="ko-KR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국외</a:t>
            </a:r>
            <a:r>
              <a:rPr lang="en-US" altLang="ko-KR" b="1" dirty="0" smtClean="0">
                <a:solidFill>
                  <a:srgbClr val="000000"/>
                </a:solidFill>
                <a:latin typeface="Trebuchet MS" pitchFamily="34" charset="0"/>
                <a:ea typeface="맑은 고딕" pitchFamily="50" charset="-127"/>
              </a:rPr>
              <a:t>)</a:t>
            </a:r>
            <a:endParaRPr lang="ko-KR" altLang="en-US" b="1" dirty="0">
              <a:solidFill>
                <a:srgbClr val="000000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560512" y="983008"/>
            <a:ext cx="2952328" cy="28575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아프리카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말라위</a:t>
            </a:r>
            <a:r>
              <a:rPr lang="ko-KR" altLang="en-US" sz="1200" b="1" dirty="0" smtClean="0">
                <a:solidFill>
                  <a:schemeClr val="tx1"/>
                </a:solidFill>
                <a:latin typeface="Trebuchet MS" pitchFamily="34" charset="0"/>
                <a:ea typeface="맑은 고딕" pitchFamily="50" charset="-127"/>
              </a:rPr>
              <a:t> 자립 프로젝트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60512" y="1446535"/>
            <a:ext cx="9217024" cy="90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/>
              <a:t>유엔에서 </a:t>
            </a:r>
            <a:r>
              <a:rPr lang="en-US" altLang="ko-KR" sz="1200" b="1" dirty="0" smtClean="0"/>
              <a:t>2000</a:t>
            </a:r>
            <a:r>
              <a:rPr lang="ko-KR" altLang="en-US" sz="1200" b="1" dirty="0" smtClean="0"/>
              <a:t>년 새시대 새천년 개발 목표로 저개발 국가의 빈곤을 절반으로 줄여보자는 </a:t>
            </a:r>
            <a:r>
              <a:rPr lang="ko-KR" altLang="en-US" sz="1200" b="1" dirty="0" err="1" smtClean="0"/>
              <a:t>취지하에</a:t>
            </a:r>
            <a:r>
              <a:rPr lang="ko-KR" altLang="en-US" sz="1200" b="1" dirty="0" smtClean="0"/>
              <a:t> 아프리카 </a:t>
            </a:r>
            <a:r>
              <a:rPr lang="en-US" altLang="ko-KR" sz="1200" b="1" dirty="0" smtClean="0"/>
              <a:t>15</a:t>
            </a:r>
            <a:r>
              <a:rPr lang="ko-KR" altLang="en-US" sz="1200" b="1" dirty="0" smtClean="0"/>
              <a:t>개국 대상으로 시범적 프로젝트를 </a:t>
            </a:r>
            <a:r>
              <a:rPr lang="ko-KR" altLang="en-US" sz="1200" b="1" smtClean="0"/>
              <a:t>진행하였습니다</a:t>
            </a:r>
            <a:r>
              <a:rPr lang="en-US" altLang="ko-KR" sz="1200" b="1" smtClean="0"/>
              <a:t>. </a:t>
            </a:r>
            <a:r>
              <a:rPr lang="ko-KR" altLang="en-US" sz="1200" b="1" smtClean="0"/>
              <a:t>그 </a:t>
            </a:r>
            <a:r>
              <a:rPr lang="ko-KR" altLang="en-US" sz="1200" b="1" dirty="0" smtClean="0"/>
              <a:t>중 </a:t>
            </a:r>
            <a:r>
              <a:rPr lang="ko-KR" altLang="en-US" sz="1200" b="1" dirty="0" err="1" smtClean="0"/>
              <a:t>말라위에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2006</a:t>
            </a:r>
            <a:r>
              <a:rPr lang="ko-KR" altLang="en-US" sz="1200" b="1" dirty="0" smtClean="0"/>
              <a:t>년</a:t>
            </a:r>
            <a:r>
              <a:rPr lang="en-US" altLang="ko-KR" sz="1200" b="1" dirty="0" smtClean="0"/>
              <a:t>~2011</a:t>
            </a:r>
            <a:r>
              <a:rPr lang="ko-KR" altLang="en-US" sz="1200" b="1" dirty="0" smtClean="0"/>
              <a:t>년 가수 </a:t>
            </a:r>
            <a:r>
              <a:rPr lang="ko-KR" altLang="en-US" sz="1200" b="1" smtClean="0"/>
              <a:t>마돈나 제단에서 후원 </a:t>
            </a:r>
            <a:r>
              <a:rPr lang="ko-KR" altLang="en-US" sz="1200" b="1" dirty="0" smtClean="0"/>
              <a:t>지원하였으나 프로젝트는 성공하지 못했고 </a:t>
            </a:r>
            <a:r>
              <a:rPr lang="ko-KR" altLang="en-US" sz="1200" b="1" smtClean="0"/>
              <a:t>이후 국내 </a:t>
            </a:r>
            <a:r>
              <a:rPr lang="ko-KR" altLang="en-US" sz="1200" b="1" dirty="0" err="1" smtClean="0"/>
              <a:t>열매나눔재단에서</a:t>
            </a:r>
            <a:r>
              <a:rPr lang="ko-KR" altLang="en-US" sz="1200" b="1" dirty="0" smtClean="0"/>
              <a:t> 맡아서 진행하는 중에 자립 프로젝트 </a:t>
            </a:r>
            <a:r>
              <a:rPr lang="ko-KR" altLang="en-US" sz="1200" b="1" dirty="0" err="1" smtClean="0"/>
              <a:t>뜻깊은</a:t>
            </a:r>
            <a:r>
              <a:rPr lang="ko-KR" altLang="en-US" sz="1200" b="1" dirty="0" smtClean="0"/>
              <a:t> 취지를 </a:t>
            </a:r>
            <a:r>
              <a:rPr lang="ko-KR" altLang="en-US" sz="1200" b="1" dirty="0" err="1" smtClean="0"/>
              <a:t>알게되어</a:t>
            </a:r>
            <a:r>
              <a:rPr lang="ko-KR" altLang="en-US" sz="1200" b="1" dirty="0" smtClean="0"/>
              <a:t> 동참하게 되었습니다</a:t>
            </a:r>
            <a:r>
              <a:rPr lang="en-US" altLang="ko-KR" sz="1200" b="1" dirty="0" smtClean="0"/>
              <a:t>.</a:t>
            </a:r>
          </a:p>
        </p:txBody>
      </p:sp>
      <p:pic>
        <p:nvPicPr>
          <p:cNvPr id="2053" name="Picture 5" descr="C:\Users\chihun-pc\Desktop\열매나눔재단\사진\7일 _ 구물리라 사업장 투어 및 전달식\IMG_6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4" y="2708920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서울석\Desktop\에스테반 파견 건\회사소개 20180302\아프리카말라위사진\IMG_3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72" y="2708920"/>
            <a:ext cx="475252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sz="1200" dirty="0" err="1" smtClean="0">
            <a:solidFill>
              <a:schemeClr val="tx1"/>
            </a:solidFill>
            <a:latin typeface="Trebuchet MS" pitchFamily="34" charset="0"/>
            <a:ea typeface="맑은 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36186</TotalTime>
  <Words>511</Words>
  <Application>Microsoft Office PowerPoint</Application>
  <PresentationFormat>A4 용지(210x297mm)</PresentationFormat>
  <Paragraphs>68</Paragraphs>
  <Slides>11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MIS</dc:creator>
  <cp:lastModifiedBy>Windows User</cp:lastModifiedBy>
  <cp:revision>2747</cp:revision>
  <cp:lastPrinted>2018-03-21T00:31:41Z</cp:lastPrinted>
  <dcterms:created xsi:type="dcterms:W3CDTF">2011-08-29T04:18:12Z</dcterms:created>
  <dcterms:modified xsi:type="dcterms:W3CDTF">2019-04-09T03:28:18Z</dcterms:modified>
</cp:coreProperties>
</file>