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4" r:id="rId3"/>
    <p:sldId id="257" r:id="rId4"/>
    <p:sldId id="260" r:id="rId5"/>
    <p:sldId id="286" r:id="rId6"/>
    <p:sldId id="276" r:id="rId7"/>
    <p:sldId id="261" r:id="rId8"/>
    <p:sldId id="285" r:id="rId9"/>
    <p:sldId id="270" r:id="rId10"/>
    <p:sldId id="281" r:id="rId11"/>
    <p:sldId id="283" r:id="rId12"/>
    <p:sldId id="277" r:id="rId13"/>
    <p:sldId id="282" r:id="rId14"/>
    <p:sldId id="274" r:id="rId15"/>
  </p:sldIdLst>
  <p:sldSz cx="6858000" cy="9144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D6545AB2-98D3-4A6C-8CD0-A0070A384E79}">
          <p14:sldIdLst>
            <p14:sldId id="256"/>
            <p14:sldId id="284"/>
            <p14:sldId id="257"/>
            <p14:sldId id="260"/>
            <p14:sldId id="286"/>
            <p14:sldId id="276"/>
            <p14:sldId id="261"/>
            <p14:sldId id="285"/>
            <p14:sldId id="270"/>
          </p14:sldIdLst>
        </p14:section>
        <p14:section name="제목 없는 구역" id="{E0CEBDBF-F633-4E1F-A056-33F99CF4E461}">
          <p14:sldIdLst>
            <p14:sldId id="281"/>
            <p14:sldId id="283"/>
            <p14:sldId id="277"/>
            <p14:sldId id="28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55">
          <p15:clr>
            <a:srgbClr val="A4A3A4"/>
          </p15:clr>
        </p15:guide>
        <p15:guide id="3" pos="40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 지민" initials="김지" lastIdx="2" clrIdx="0">
    <p:extLst>
      <p:ext uri="{19B8F6BF-5375-455C-9EA6-DF929625EA0E}">
        <p15:presenceInfo xmlns:p15="http://schemas.microsoft.com/office/powerpoint/2012/main" userId="b8e6f655f6f089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2662AC"/>
    <a:srgbClr val="FF0000"/>
    <a:srgbClr val="CC0066"/>
    <a:srgbClr val="523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65" autoAdjust="0"/>
    <p:restoredTop sz="96893" autoAdjust="0"/>
  </p:normalViewPr>
  <p:slideViewPr>
    <p:cSldViewPr showGuides="1">
      <p:cViewPr varScale="1">
        <p:scale>
          <a:sx n="98" d="100"/>
          <a:sy n="98" d="100"/>
        </p:scale>
        <p:origin x="102" y="84"/>
      </p:cViewPr>
      <p:guideLst>
        <p:guide orient="horz" pos="2880"/>
        <p:guide pos="255"/>
        <p:guide pos="40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altLang="ko-KR" sz="1500" b="1" dirty="0"/>
              <a:t>  </a:t>
            </a:r>
            <a:endParaRPr lang="ko-KR" sz="1500" b="1" dirty="0"/>
          </a:p>
        </c:rich>
      </c:tx>
      <c:layout>
        <c:manualLayout>
          <c:xMode val="edge"/>
          <c:yMode val="edge"/>
          <c:x val="0.55756386517180478"/>
          <c:y val="1.4916616699915845E-2"/>
        </c:manualLayout>
      </c:layout>
      <c:overlay val="0"/>
      <c:spPr>
        <a:noFill/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특급기술자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7-4DD7-B7CF-A5CA7C97B5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고급기술자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37-4DD7-B7CF-A5CA7C97B5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중급기술자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37-4DD7-B7CF-A5CA7C97B5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초급 및 기타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37-4DD7-B7CF-A5CA7C97B5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352904072"/>
        <c:axId val="328067560"/>
      </c:barChart>
      <c:catAx>
        <c:axId val="35290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28067560"/>
        <c:crosses val="autoZero"/>
        <c:auto val="1"/>
        <c:lblAlgn val="ctr"/>
        <c:lblOffset val="100"/>
        <c:noMultiLvlLbl val="0"/>
      </c:catAx>
      <c:valAx>
        <c:axId val="328067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&quot;명&quot;" sourceLinked="0"/>
        <c:majorTickMark val="none"/>
        <c:minorTickMark val="none"/>
        <c:tickLblPos val="nextTo"/>
        <c:crossAx val="352904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 </a:t>
            </a:r>
            <a:endParaRPr lang="ko-KR"/>
          </a:p>
        </c:rich>
      </c:tx>
      <c:layout>
        <c:manualLayout>
          <c:xMode val="edge"/>
          <c:yMode val="edge"/>
          <c:x val="0.55756386517180478"/>
          <c:y val="1.4916616699915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49-41E8-A1F8-D6D6A1A29DE5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49-41E8-A1F8-D6D6A1A29DE5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49-41E8-A1F8-D6D6A1A29D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28073048"/>
        <c:axId val="280523112"/>
      </c:barChart>
      <c:catAx>
        <c:axId val="32807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80523112"/>
        <c:crosses val="autoZero"/>
        <c:auto val="1"/>
        <c:lblAlgn val="ctr"/>
        <c:lblOffset val="100"/>
        <c:noMultiLvlLbl val="0"/>
      </c:catAx>
      <c:valAx>
        <c:axId val="280523112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pPr>
            <a:endParaRPr lang="ko-KR"/>
          </a:p>
        </c:txPr>
        <c:crossAx val="3280730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직사각형 1"/>
        <cdr:cNvSpPr/>
      </cdr:nvSpPr>
      <cdr:spPr>
        <a:xfrm xmlns:a="http://schemas.openxmlformats.org/drawingml/2006/main">
          <a:off x="0" y="0"/>
          <a:ext cx="6048672" cy="3600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EC2F29-14C2-4E35-8583-4A3979472F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2A7DE86-A838-4A92-9439-BA9E6A1B4A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FB224-3C48-4923-807E-08B16E4CA2FD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26F9655-AE33-4D35-A4CC-D1927D6D84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ko-KR"/>
              <a:t>DW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6CC22DA-9925-42D7-9739-DD8A2F52A2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B487-AE5B-4A9A-9E3B-2E663BBAF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4161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200"/>
            </a:lvl1pPr>
          </a:lstStyle>
          <a:p>
            <a:fld id="{850B25F1-36D0-457E-9E92-7F2F42C11787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6" rIns="91411" bIns="4570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11" tIns="45706" rIns="91411" bIns="45706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200"/>
            </a:lvl1pPr>
          </a:lstStyle>
          <a:p>
            <a:r>
              <a:rPr lang="en-US" altLang="ko-KR"/>
              <a:t>DW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200"/>
            </a:lvl1pPr>
          </a:lstStyle>
          <a:p>
            <a:fld id="{FEC6E2BD-3C0F-4987-BE70-6C3C90F51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815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6CC03-FC4A-4051-A693-12CED40DE6D9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8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E2BD-3C0F-4987-BE70-6C3C90F51CD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54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E2BD-3C0F-4987-BE70-6C3C90F51CD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23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E2BD-3C0F-4987-BE70-6C3C90F51CD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961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E2BD-3C0F-4987-BE70-6C3C90F51CD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6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 userDrawn="1"/>
        </p:nvCxnSpPr>
        <p:spPr>
          <a:xfrm>
            <a:off x="884212" y="611560"/>
            <a:ext cx="54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548679" y="8796722"/>
            <a:ext cx="57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>
            <a:spLocks noChangeAspect="1"/>
          </p:cNvSpPr>
          <p:nvPr userDrawn="1"/>
        </p:nvSpPr>
        <p:spPr>
          <a:xfrm>
            <a:off x="538951" y="661965"/>
            <a:ext cx="316800" cy="3168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22" y="8839522"/>
            <a:ext cx="681985" cy="172480"/>
          </a:xfrm>
          <a:prstGeom prst="rect">
            <a:avLst/>
          </a:prstGeom>
        </p:spPr>
      </p:pic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3553966" y="436774"/>
            <a:ext cx="269899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4400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1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고객 여러분께 항상 최선을 다하는 기업</a:t>
            </a:r>
            <a:r>
              <a:rPr kumimoji="0" lang="en-US" altLang="ko-KR" sz="1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OTI</a:t>
            </a:r>
            <a:endParaRPr lang="en-US" altLang="ko-KR" sz="1000" b="1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558408" y="8807014"/>
            <a:ext cx="2213748" cy="13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F8BD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10000"/>
              </a:spcAft>
              <a:buClr>
                <a:srgbClr val="5F5F5F"/>
              </a:buClr>
              <a:defRPr kumimoji="1" sz="9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10000"/>
              </a:spcAft>
              <a:buClr>
                <a:srgbClr val="5F5F5F"/>
              </a:buClr>
              <a:defRPr kumimoji="1" sz="9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10000"/>
              </a:spcAft>
              <a:buClr>
                <a:srgbClr val="5F5F5F"/>
              </a:buClr>
              <a:defRPr kumimoji="1" sz="9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10000"/>
              </a:spcAft>
              <a:buClr>
                <a:srgbClr val="5F5F5F"/>
              </a:buClr>
              <a:defRPr kumimoji="1" sz="9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9pPr>
          </a:lstStyle>
          <a:p>
            <a:pPr algn="l">
              <a:lnSpc>
                <a:spcPct val="125000"/>
              </a:lnSpc>
              <a:spcAft>
                <a:spcPct val="0"/>
              </a:spcAft>
              <a:buClrTx/>
              <a:buFont typeface="Symbol" panose="05050102010706020507" pitchFamily="18" charset="2"/>
              <a:buNone/>
            </a:pPr>
            <a:r>
              <a:rPr lang="en-US" altLang="ko-KR" sz="800" dirty="0">
                <a:solidFill>
                  <a:srgbClr val="5F5F5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COPYRIGHT</a:t>
            </a:r>
            <a:r>
              <a:rPr lang="en-US" altLang="ko-KR" sz="800" baseline="0" dirty="0">
                <a:solidFill>
                  <a:srgbClr val="5F5F5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©</a:t>
            </a:r>
            <a:r>
              <a:rPr lang="en-US" altLang="ko-KR" sz="800" dirty="0">
                <a:solidFill>
                  <a:srgbClr val="5F5F5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2019 OTI.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80516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5079787" y="8552852"/>
            <a:ext cx="1570875" cy="310444"/>
            <a:chOff x="5079787" y="8552852"/>
            <a:chExt cx="1570875" cy="310444"/>
          </a:xfrm>
        </p:grpSpPr>
        <p:sp>
          <p:nvSpPr>
            <p:cNvPr id="31" name="TextBox 30"/>
            <p:cNvSpPr txBox="1">
              <a:spLocks noChangeArrowheads="1"/>
            </p:cNvSpPr>
            <p:nvPr userDrawn="1"/>
          </p:nvSpPr>
          <p:spPr bwMode="auto">
            <a:xfrm>
              <a:off x="5182017" y="8740185"/>
              <a:ext cx="1468645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latinLnBrk="0">
                <a:defRPr/>
              </a:pPr>
              <a:r>
                <a:rPr kumimoji="0" lang="en-US" altLang="ko-KR" sz="800" b="0" dirty="0">
                  <a:solidFill>
                    <a:srgbClr val="FFFFFF"/>
                  </a:solidFill>
                  <a:latin typeface="Dinbol"/>
                  <a:ea typeface="Rix고딕 L" pitchFamily="18" charset="-127"/>
                </a:rPr>
                <a:t>Co., Ltd. All rights reserved</a:t>
              </a:r>
              <a:endParaRPr kumimoji="0" lang="ko-KR" altLang="en-US" sz="800" b="0" dirty="0">
                <a:solidFill>
                  <a:srgbClr val="FFFFFF"/>
                </a:solidFill>
                <a:latin typeface="Dinbol"/>
                <a:ea typeface="Rix고딕 L" pitchFamily="18" charset="-127"/>
              </a:endParaRPr>
            </a:p>
          </p:txBody>
        </p:sp>
        <p:cxnSp>
          <p:nvCxnSpPr>
            <p:cNvPr id="32" name="직선 연결선 15"/>
            <p:cNvCxnSpPr>
              <a:cxnSpLocks noChangeShapeType="1"/>
            </p:cNvCxnSpPr>
            <p:nvPr userDrawn="1"/>
          </p:nvCxnSpPr>
          <p:spPr bwMode="auto">
            <a:xfrm flipV="1">
              <a:off x="5079787" y="8552852"/>
              <a:ext cx="0" cy="306791"/>
            </a:xfrm>
            <a:prstGeom prst="line">
              <a:avLst/>
            </a:prstGeom>
            <a:noFill/>
            <a:ln w="3175" algn="ctr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3" name="그림 32" descr="70로고-오픈탑.png"/>
            <p:cNvPicPr>
              <a:picLocks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904" y="8565594"/>
              <a:ext cx="849104" cy="129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33"/>
          <p:cNvSpPr txBox="1"/>
          <p:nvPr userDrawn="1"/>
        </p:nvSpPr>
        <p:spPr>
          <a:xfrm>
            <a:off x="733117" y="7789354"/>
            <a:ext cx="6116052" cy="37331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서울특별시 구로구 디지털로 </a:t>
            </a:r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26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길 </a:t>
            </a:r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123, 1605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구로동</a:t>
            </a:r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지플러스타워</a:t>
            </a:r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r"/>
            <a:r>
              <a:rPr lang="en-US" altLang="ko-KR" sz="9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TEL. 02-2058-0395 | Fax. 02-2058-0396</a:t>
            </a:r>
            <a:endParaRPr lang="ko-KR" altLang="en-US" sz="9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5" name="그룹 198"/>
          <p:cNvGrpSpPr>
            <a:grpSpLocks/>
          </p:cNvGrpSpPr>
          <p:nvPr userDrawn="1"/>
        </p:nvGrpSpPr>
        <p:grpSpPr bwMode="auto">
          <a:xfrm>
            <a:off x="965185" y="4356903"/>
            <a:ext cx="5132221" cy="2266605"/>
            <a:chOff x="2393120" y="3059378"/>
            <a:chExt cx="5660283" cy="2650702"/>
          </a:xfrm>
        </p:grpSpPr>
        <p:pic>
          <p:nvPicPr>
            <p:cNvPr id="36" name="그림 35" descr="표지_new이미지3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895" y="3438401"/>
              <a:ext cx="2912400" cy="211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그룹 44"/>
            <p:cNvGrpSpPr>
              <a:grpSpLocks/>
            </p:cNvGrpSpPr>
            <p:nvPr userDrawn="1"/>
          </p:nvGrpSpPr>
          <p:grpSpPr bwMode="auto">
            <a:xfrm>
              <a:off x="2393120" y="3059378"/>
              <a:ext cx="5660283" cy="2650702"/>
              <a:chOff x="1894075" y="2870658"/>
              <a:chExt cx="5251668" cy="2487192"/>
            </a:xfrm>
          </p:grpSpPr>
          <p:cxnSp>
            <p:nvCxnSpPr>
              <p:cNvPr id="38" name="직선 연결선 37"/>
              <p:cNvCxnSpPr>
                <a:cxnSpLocks noChangeShapeType="1"/>
              </p:cNvCxnSpPr>
              <p:nvPr userDrawn="1"/>
            </p:nvCxnSpPr>
            <p:spPr bwMode="auto">
              <a:xfrm>
                <a:off x="5292080" y="5120898"/>
                <a:ext cx="0" cy="0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연결선 38"/>
              <p:cNvCxnSpPr>
                <a:cxnSpLocks noChangeShapeType="1"/>
              </p:cNvCxnSpPr>
              <p:nvPr userDrawn="1"/>
            </p:nvCxnSpPr>
            <p:spPr bwMode="auto">
              <a:xfrm>
                <a:off x="5292080" y="5120898"/>
                <a:ext cx="0" cy="0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0" name="그룹 8"/>
              <p:cNvGrpSpPr>
                <a:grpSpLocks/>
              </p:cNvGrpSpPr>
              <p:nvPr userDrawn="1"/>
            </p:nvGrpSpPr>
            <p:grpSpPr bwMode="auto">
              <a:xfrm>
                <a:off x="4997778" y="4824802"/>
                <a:ext cx="1194068" cy="388558"/>
                <a:chOff x="4997778" y="4752794"/>
                <a:chExt cx="1194068" cy="388558"/>
              </a:xfrm>
            </p:grpSpPr>
            <p:sp>
              <p:nvSpPr>
                <p:cNvPr id="71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5301233" y="4955601"/>
                  <a:ext cx="890613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2000" tIns="0" bIns="0" anchor="ctr">
                  <a:spAutoFit/>
                </a:bodyPr>
                <a:lstStyle>
                  <a:lvl1pPr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latinLnBrk="0" hangingPunct="1"/>
                  <a:r>
                    <a:rPr kumimoji="0" lang="ko-KR" altLang="en-US" sz="1100" b="0" dirty="0" err="1">
                      <a:solidFill>
                        <a:srgbClr val="404040"/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콜센터</a:t>
                  </a:r>
                  <a:r>
                    <a:rPr kumimoji="0" lang="ko-KR" altLang="en-US" sz="1100" b="0" dirty="0">
                      <a:solidFill>
                        <a:srgbClr val="404040"/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 구축</a:t>
                  </a:r>
                </a:p>
              </p:txBody>
            </p:sp>
            <p:sp>
              <p:nvSpPr>
                <p:cNvPr id="72" name="타원 10"/>
                <p:cNvSpPr>
                  <a:spLocks noChangeArrowheads="1"/>
                </p:cNvSpPr>
                <p:nvPr/>
              </p:nvSpPr>
              <p:spPr bwMode="auto">
                <a:xfrm>
                  <a:off x="4997778" y="4752794"/>
                  <a:ext cx="35354" cy="357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algn="ctr" eaLnBrk="1" latinLnBrk="0" hangingPunct="1"/>
                  <a:endParaRPr kumimoji="0" lang="ko-KR" altLang="en-US" b="0">
                    <a:solidFill>
                      <a:srgbClr val="FFFFFF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endParaRPr>
                </a:p>
              </p:txBody>
            </p:sp>
            <p:cxnSp>
              <p:nvCxnSpPr>
                <p:cNvPr id="73" name="직선 연결선 1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028283" y="4783536"/>
                  <a:ext cx="267209" cy="270234"/>
                </a:xfrm>
                <a:prstGeom prst="line">
                  <a:avLst/>
                </a:prstGeom>
                <a:noFill/>
                <a:ln w="9525" algn="ctr">
                  <a:solidFill>
                    <a:srgbClr val="53535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" name="직선 연결선 12"/>
                <p:cNvCxnSpPr>
                  <a:cxnSpLocks noChangeShapeType="1"/>
                </p:cNvCxnSpPr>
                <p:nvPr/>
              </p:nvCxnSpPr>
              <p:spPr bwMode="auto">
                <a:xfrm>
                  <a:off x="5293492" y="4958890"/>
                  <a:ext cx="0" cy="180000"/>
                </a:xfrm>
                <a:prstGeom prst="line">
                  <a:avLst/>
                </a:prstGeom>
                <a:noFill/>
                <a:ln w="19050" algn="ctr">
                  <a:solidFill>
                    <a:srgbClr val="53535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1" name="그룹 13"/>
              <p:cNvGrpSpPr>
                <a:grpSpLocks/>
              </p:cNvGrpSpPr>
              <p:nvPr userDrawn="1"/>
            </p:nvGrpSpPr>
            <p:grpSpPr bwMode="auto">
              <a:xfrm>
                <a:off x="2111120" y="4885876"/>
                <a:ext cx="1876127" cy="471974"/>
                <a:chOff x="2384963" y="4309043"/>
                <a:chExt cx="1876127" cy="471974"/>
              </a:xfrm>
            </p:grpSpPr>
            <p:sp>
              <p:nvSpPr>
                <p:cNvPr id="67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2384963" y="4595266"/>
                  <a:ext cx="1344980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2000" tIns="0" bIns="0" anchor="ctr">
                  <a:spAutoFit/>
                </a:bodyPr>
                <a:lstStyle>
                  <a:lvl1pPr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latinLnBrk="0" hangingPunct="1"/>
                  <a:r>
                    <a:rPr kumimoji="0" lang="ko-KR" altLang="en-US" sz="1100" b="0" dirty="0">
                      <a:solidFill>
                        <a:srgbClr val="404040"/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자료 정비</a:t>
                  </a:r>
                  <a:r>
                    <a:rPr kumimoji="0" lang="en-US" altLang="ko-KR" sz="1100" b="0" dirty="0">
                      <a:solidFill>
                        <a:srgbClr val="404040"/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, DB </a:t>
                  </a:r>
                  <a:r>
                    <a:rPr kumimoji="0" lang="ko-KR" altLang="en-US" sz="1100" b="0" dirty="0">
                      <a:solidFill>
                        <a:srgbClr val="404040"/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구축</a:t>
                  </a:r>
                </a:p>
              </p:txBody>
            </p:sp>
            <p:sp>
              <p:nvSpPr>
                <p:cNvPr id="68" name="타원 15"/>
                <p:cNvSpPr>
                  <a:spLocks noChangeArrowheads="1"/>
                </p:cNvSpPr>
                <p:nvPr/>
              </p:nvSpPr>
              <p:spPr bwMode="auto">
                <a:xfrm>
                  <a:off x="4225736" y="4309043"/>
                  <a:ext cx="35354" cy="357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algn="ctr" eaLnBrk="1" latinLnBrk="0" hangingPunct="1"/>
                  <a:endParaRPr kumimoji="0" lang="ko-KR" altLang="en-US" b="0">
                    <a:solidFill>
                      <a:srgbClr val="FFFFFF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endParaRPr>
                </a:p>
              </p:txBody>
            </p:sp>
            <p:cxnSp>
              <p:nvCxnSpPr>
                <p:cNvPr id="69" name="직선 연결선 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3729085" y="4340052"/>
                  <a:ext cx="501686" cy="348029"/>
                </a:xfrm>
                <a:prstGeom prst="line">
                  <a:avLst/>
                </a:prstGeom>
                <a:noFill/>
                <a:ln w="9525" algn="ctr">
                  <a:solidFill>
                    <a:srgbClr val="53535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직선 연결선 17"/>
                <p:cNvCxnSpPr>
                  <a:cxnSpLocks noChangeShapeType="1"/>
                </p:cNvCxnSpPr>
                <p:nvPr/>
              </p:nvCxnSpPr>
              <p:spPr bwMode="auto">
                <a:xfrm>
                  <a:off x="3724422" y="4598081"/>
                  <a:ext cx="0" cy="180000"/>
                </a:xfrm>
                <a:prstGeom prst="line">
                  <a:avLst/>
                </a:prstGeom>
                <a:noFill/>
                <a:ln w="19050" algn="ctr">
                  <a:solidFill>
                    <a:srgbClr val="53535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2" name="그룹 41"/>
              <p:cNvGrpSpPr>
                <a:grpSpLocks/>
              </p:cNvGrpSpPr>
              <p:nvPr userDrawn="1"/>
            </p:nvGrpSpPr>
            <p:grpSpPr bwMode="auto">
              <a:xfrm>
                <a:off x="5740210" y="4161166"/>
                <a:ext cx="1405533" cy="202638"/>
                <a:chOff x="5044045" y="4815612"/>
                <a:chExt cx="1405533" cy="202638"/>
              </a:xfrm>
            </p:grpSpPr>
            <p:sp>
              <p:nvSpPr>
                <p:cNvPr id="63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350644" y="4815612"/>
                  <a:ext cx="1098934" cy="202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2000" tIns="0" bIns="0" anchor="ctr">
                  <a:spAutoFit/>
                </a:bodyPr>
                <a:lstStyle>
                  <a:lvl1pPr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latinLnBrk="0" hangingPunct="1"/>
                  <a:r>
                    <a:rPr kumimoji="0" lang="ko-KR" altLang="en-US" sz="1200" b="1" dirty="0">
                      <a:solidFill>
                        <a:schemeClr val="tx2"/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통합 유지보수</a:t>
                  </a:r>
                </a:p>
              </p:txBody>
            </p:sp>
            <p:sp>
              <p:nvSpPr>
                <p:cNvPr id="64" name="타원 63"/>
                <p:cNvSpPr>
                  <a:spLocks noChangeArrowheads="1"/>
                </p:cNvSpPr>
                <p:nvPr/>
              </p:nvSpPr>
              <p:spPr bwMode="auto">
                <a:xfrm>
                  <a:off x="5044045" y="4898309"/>
                  <a:ext cx="35354" cy="3724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algn="ctr" eaLnBrk="1" latinLnBrk="0" hangingPunct="1"/>
                  <a:endParaRPr kumimoji="0" lang="ko-KR" altLang="en-US" b="0">
                    <a:solidFill>
                      <a:srgbClr val="FFFFFF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endParaRPr>
                </a:p>
              </p:txBody>
            </p:sp>
            <p:cxnSp>
              <p:nvCxnSpPr>
                <p:cNvPr id="65" name="직선 연결선 6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080579" y="4917166"/>
                  <a:ext cx="267242" cy="1"/>
                </a:xfrm>
                <a:prstGeom prst="line">
                  <a:avLst/>
                </a:prstGeom>
                <a:noFill/>
                <a:ln w="9525" algn="ctr">
                  <a:solidFill>
                    <a:srgbClr val="53535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6" name="직선 연결선 65"/>
                <p:cNvCxnSpPr>
                  <a:cxnSpLocks noChangeShapeType="1"/>
                </p:cNvCxnSpPr>
                <p:nvPr/>
              </p:nvCxnSpPr>
              <p:spPr bwMode="auto">
                <a:xfrm>
                  <a:off x="5350296" y="4827165"/>
                  <a:ext cx="0" cy="180000"/>
                </a:xfrm>
                <a:prstGeom prst="line">
                  <a:avLst/>
                </a:prstGeom>
                <a:noFill/>
                <a:ln w="19050" algn="ctr">
                  <a:solidFill>
                    <a:srgbClr val="53535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3" name="그룹 23"/>
              <p:cNvGrpSpPr>
                <a:grpSpLocks/>
              </p:cNvGrpSpPr>
              <p:nvPr userDrawn="1"/>
            </p:nvGrpSpPr>
            <p:grpSpPr bwMode="auto">
              <a:xfrm>
                <a:off x="5139193" y="3459075"/>
                <a:ext cx="1280517" cy="306632"/>
                <a:chOff x="4847479" y="4768994"/>
                <a:chExt cx="1280517" cy="306632"/>
              </a:xfrm>
            </p:grpSpPr>
            <p:sp>
              <p:nvSpPr>
                <p:cNvPr id="59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5299714" y="4768994"/>
                  <a:ext cx="828282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2000" tIns="0" bIns="0" anchor="ctr">
                  <a:spAutoFit/>
                </a:bodyPr>
                <a:lstStyle>
                  <a:lvl1pPr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latinLnBrk="0" hangingPunct="1"/>
                  <a:r>
                    <a:rPr kumimoji="0" lang="en-US" altLang="ko-KR" sz="1100" b="0" dirty="0">
                      <a:solidFill>
                        <a:srgbClr val="404040"/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ICT </a:t>
                  </a:r>
                  <a:r>
                    <a:rPr kumimoji="0" lang="ko-KR" altLang="en-US" sz="1100" b="0" dirty="0">
                      <a:solidFill>
                        <a:srgbClr val="404040"/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컨설팅</a:t>
                  </a:r>
                </a:p>
              </p:txBody>
            </p:sp>
            <p:sp>
              <p:nvSpPr>
                <p:cNvPr id="60" name="타원 59"/>
                <p:cNvSpPr>
                  <a:spLocks noChangeArrowheads="1"/>
                </p:cNvSpPr>
                <p:nvPr/>
              </p:nvSpPr>
              <p:spPr bwMode="auto">
                <a:xfrm>
                  <a:off x="4847479" y="5039876"/>
                  <a:ext cx="35354" cy="357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algn="ctr" eaLnBrk="1" latinLnBrk="0" hangingPunct="1"/>
                  <a:endParaRPr kumimoji="0" lang="ko-KR" altLang="en-US" b="0">
                    <a:solidFill>
                      <a:srgbClr val="FFFFFF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endParaRPr>
                </a:p>
              </p:txBody>
            </p:sp>
            <p:cxnSp>
              <p:nvCxnSpPr>
                <p:cNvPr id="61" name="직선 연결선 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77601" y="4861211"/>
                  <a:ext cx="421410" cy="183501"/>
                </a:xfrm>
                <a:prstGeom prst="line">
                  <a:avLst/>
                </a:prstGeom>
                <a:noFill/>
                <a:ln w="9525" algn="ctr">
                  <a:solidFill>
                    <a:srgbClr val="53535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" name="직선 연결선 61"/>
                <p:cNvCxnSpPr>
                  <a:cxnSpLocks noChangeShapeType="1"/>
                </p:cNvCxnSpPr>
                <p:nvPr/>
              </p:nvCxnSpPr>
              <p:spPr bwMode="auto">
                <a:xfrm>
                  <a:off x="5291585" y="4771210"/>
                  <a:ext cx="0" cy="180000"/>
                </a:xfrm>
                <a:prstGeom prst="line">
                  <a:avLst/>
                </a:prstGeom>
                <a:noFill/>
                <a:ln w="19050" algn="ctr">
                  <a:solidFill>
                    <a:srgbClr val="53535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4" name="그룹 28"/>
              <p:cNvGrpSpPr>
                <a:grpSpLocks/>
              </p:cNvGrpSpPr>
              <p:nvPr userDrawn="1"/>
            </p:nvGrpSpPr>
            <p:grpSpPr bwMode="auto">
              <a:xfrm>
                <a:off x="4616251" y="2870658"/>
                <a:ext cx="1502892" cy="464557"/>
                <a:chOff x="4455064" y="4845599"/>
                <a:chExt cx="1502892" cy="464557"/>
              </a:xfrm>
            </p:grpSpPr>
            <p:sp>
              <p:nvSpPr>
                <p:cNvPr id="55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4855742" y="4851093"/>
                  <a:ext cx="1102214" cy="1688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2000" tIns="0" bIns="0" anchor="ctr">
                  <a:spAutoFit/>
                </a:bodyPr>
                <a:lstStyle>
                  <a:lvl1pPr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latinLnBrk="0" hangingPunct="1"/>
                  <a:r>
                    <a:rPr kumimoji="0" lang="ko-KR" altLang="en-US" sz="1000" b="0" dirty="0">
                      <a:solidFill>
                        <a:srgbClr val="404040"/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기업 부설 연구소</a:t>
                  </a:r>
                </a:p>
              </p:txBody>
            </p:sp>
            <p:sp>
              <p:nvSpPr>
                <p:cNvPr id="56" name="타원 55"/>
                <p:cNvSpPr>
                  <a:spLocks noChangeArrowheads="1"/>
                </p:cNvSpPr>
                <p:nvPr/>
              </p:nvSpPr>
              <p:spPr bwMode="auto">
                <a:xfrm>
                  <a:off x="4455064" y="5274406"/>
                  <a:ext cx="35354" cy="357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algn="ctr" eaLnBrk="1" latinLnBrk="0" hangingPunct="1"/>
                  <a:endParaRPr kumimoji="0" lang="ko-KR" altLang="en-US" b="0">
                    <a:solidFill>
                      <a:srgbClr val="FFFFFF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endParaRPr>
                </a:p>
              </p:txBody>
            </p:sp>
            <p:cxnSp>
              <p:nvCxnSpPr>
                <p:cNvPr id="57" name="직선 연결선 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485412" y="4935600"/>
                  <a:ext cx="370704" cy="344455"/>
                </a:xfrm>
                <a:prstGeom prst="line">
                  <a:avLst/>
                </a:prstGeom>
                <a:noFill/>
                <a:ln w="9525" algn="ctr">
                  <a:solidFill>
                    <a:srgbClr val="53535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" name="직선 연결선 57"/>
                <p:cNvCxnSpPr>
                  <a:cxnSpLocks noChangeShapeType="1"/>
                </p:cNvCxnSpPr>
                <p:nvPr/>
              </p:nvCxnSpPr>
              <p:spPr bwMode="auto">
                <a:xfrm>
                  <a:off x="4858645" y="4845599"/>
                  <a:ext cx="0" cy="180000"/>
                </a:xfrm>
                <a:prstGeom prst="line">
                  <a:avLst/>
                </a:prstGeom>
                <a:noFill/>
                <a:ln w="19050" algn="ctr">
                  <a:solidFill>
                    <a:srgbClr val="53535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5" name="그룹 33"/>
              <p:cNvGrpSpPr>
                <a:grpSpLocks/>
              </p:cNvGrpSpPr>
              <p:nvPr userDrawn="1"/>
            </p:nvGrpSpPr>
            <p:grpSpPr bwMode="auto">
              <a:xfrm>
                <a:off x="1894075" y="3202859"/>
                <a:ext cx="2579287" cy="909920"/>
                <a:chOff x="4241438" y="5177800"/>
                <a:chExt cx="2579287" cy="909920"/>
              </a:xfrm>
            </p:grpSpPr>
            <p:sp>
              <p:nvSpPr>
                <p:cNvPr id="51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4241438" y="5177800"/>
                  <a:ext cx="1646923" cy="236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72000" bIns="0" anchor="ctr">
                  <a:spAutoFit/>
                </a:bodyPr>
                <a:lstStyle>
                  <a:lvl1pPr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latinLnBrk="0" hangingPunct="1"/>
                  <a:r>
                    <a:rPr kumimoji="0" lang="ko-KR" altLang="en-US" sz="1400" b="1" dirty="0">
                      <a:solidFill>
                        <a:srgbClr val="BB4809"/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시스템통합 </a:t>
                  </a:r>
                  <a:r>
                    <a:rPr kumimoji="0" lang="en-US" altLang="ko-KR" sz="1400" b="1" dirty="0">
                      <a:solidFill>
                        <a:srgbClr val="BB4809"/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(</a:t>
                  </a:r>
                  <a:r>
                    <a:rPr kumimoji="0" lang="ko-KR" altLang="en-US" sz="1400" b="1" dirty="0">
                      <a:solidFill>
                        <a:srgbClr val="BB4809"/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공공</a:t>
                  </a:r>
                  <a:r>
                    <a:rPr kumimoji="0" lang="en-US" altLang="ko-KR" sz="1400" b="1" dirty="0">
                      <a:solidFill>
                        <a:srgbClr val="BB4809"/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SI)</a:t>
                  </a:r>
                  <a:endParaRPr kumimoji="0" lang="ko-KR" altLang="en-US" sz="1400" b="1" dirty="0">
                    <a:solidFill>
                      <a:srgbClr val="BB4809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endParaRPr>
                </a:p>
              </p:txBody>
            </p:sp>
            <p:sp>
              <p:nvSpPr>
                <p:cNvPr id="52" name="타원 51"/>
                <p:cNvSpPr>
                  <a:spLocks noChangeArrowheads="1"/>
                </p:cNvSpPr>
                <p:nvPr/>
              </p:nvSpPr>
              <p:spPr bwMode="auto">
                <a:xfrm>
                  <a:off x="6785371" y="6051970"/>
                  <a:ext cx="35354" cy="357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algn="ctr" eaLnBrk="1" latinLnBrk="0" hangingPunct="1"/>
                  <a:endParaRPr kumimoji="0" lang="ko-KR" altLang="en-US" b="0">
                    <a:solidFill>
                      <a:srgbClr val="FFFFFF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endParaRPr>
                </a:p>
              </p:txBody>
            </p:sp>
            <p:cxnSp>
              <p:nvCxnSpPr>
                <p:cNvPr id="53" name="직선 연결선 52"/>
                <p:cNvCxnSpPr>
                  <a:cxnSpLocks noChangeShapeType="1"/>
                </p:cNvCxnSpPr>
                <p:nvPr/>
              </p:nvCxnSpPr>
              <p:spPr bwMode="auto">
                <a:xfrm>
                  <a:off x="5894397" y="5302863"/>
                  <a:ext cx="896296" cy="754715"/>
                </a:xfrm>
                <a:prstGeom prst="line">
                  <a:avLst/>
                </a:prstGeom>
                <a:noFill/>
                <a:ln w="9525" algn="ctr">
                  <a:solidFill>
                    <a:srgbClr val="53535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" name="직선 연결선 53"/>
                <p:cNvCxnSpPr>
                  <a:cxnSpLocks noChangeShapeType="1"/>
                </p:cNvCxnSpPr>
                <p:nvPr/>
              </p:nvCxnSpPr>
              <p:spPr bwMode="auto">
                <a:xfrm>
                  <a:off x="5892203" y="5205639"/>
                  <a:ext cx="0" cy="180000"/>
                </a:xfrm>
                <a:prstGeom prst="line">
                  <a:avLst/>
                </a:prstGeom>
                <a:noFill/>
                <a:ln w="19050" algn="ctr">
                  <a:solidFill>
                    <a:srgbClr val="53535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6" name="그룹 38"/>
              <p:cNvGrpSpPr>
                <a:grpSpLocks/>
              </p:cNvGrpSpPr>
              <p:nvPr userDrawn="1"/>
            </p:nvGrpSpPr>
            <p:grpSpPr bwMode="auto">
              <a:xfrm>
                <a:off x="1933891" y="3849097"/>
                <a:ext cx="1542198" cy="230912"/>
                <a:chOff x="4924556" y="5247966"/>
                <a:chExt cx="1542198" cy="230912"/>
              </a:xfrm>
            </p:grpSpPr>
            <p:sp>
              <p:nvSpPr>
                <p:cNvPr id="47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4924556" y="5247966"/>
                  <a:ext cx="1123664" cy="202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72000" bIns="0" anchor="ctr">
                  <a:spAutoFit/>
                </a:bodyPr>
                <a:lstStyle>
                  <a:lvl1pPr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latinLnBrk="0" hangingPunct="1"/>
                  <a:r>
                    <a:rPr kumimoji="0" lang="ko-KR" altLang="en-US" sz="1200" b="1" dirty="0">
                      <a:solidFill>
                        <a:srgbClr val="004F8C"/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전산 </a:t>
                  </a:r>
                  <a:r>
                    <a:rPr kumimoji="0" lang="en-US" altLang="ko-KR" sz="1200" b="1" dirty="0">
                      <a:solidFill>
                        <a:srgbClr val="004F8C"/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Infra </a:t>
                  </a:r>
                  <a:r>
                    <a:rPr kumimoji="0" lang="ko-KR" altLang="en-US" sz="1200" b="1" dirty="0">
                      <a:solidFill>
                        <a:srgbClr val="004F8C"/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구축</a:t>
                  </a:r>
                </a:p>
              </p:txBody>
            </p:sp>
            <p:sp>
              <p:nvSpPr>
                <p:cNvPr id="48" name="타원 47"/>
                <p:cNvSpPr>
                  <a:spLocks noChangeArrowheads="1"/>
                </p:cNvSpPr>
                <p:nvPr/>
              </p:nvSpPr>
              <p:spPr bwMode="auto">
                <a:xfrm>
                  <a:off x="6431400" y="5443128"/>
                  <a:ext cx="35354" cy="357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algn="ctr" eaLnBrk="1" latinLnBrk="0" hangingPunct="1"/>
                  <a:endParaRPr kumimoji="0" lang="ko-KR" altLang="en-US" b="0">
                    <a:solidFill>
                      <a:srgbClr val="FFFFFF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endParaRPr>
                </a:p>
              </p:txBody>
            </p:sp>
            <p:cxnSp>
              <p:nvCxnSpPr>
                <p:cNvPr id="49" name="직선 연결선 48"/>
                <p:cNvCxnSpPr>
                  <a:cxnSpLocks noChangeShapeType="1"/>
                </p:cNvCxnSpPr>
                <p:nvPr/>
              </p:nvCxnSpPr>
              <p:spPr bwMode="auto">
                <a:xfrm>
                  <a:off x="6052764" y="5349284"/>
                  <a:ext cx="383096" cy="98603"/>
                </a:xfrm>
                <a:prstGeom prst="line">
                  <a:avLst/>
                </a:prstGeom>
                <a:noFill/>
                <a:ln w="9525" algn="ctr">
                  <a:solidFill>
                    <a:srgbClr val="53535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" name="직선 연결선 49"/>
                <p:cNvCxnSpPr>
                  <a:cxnSpLocks noChangeShapeType="1"/>
                </p:cNvCxnSpPr>
                <p:nvPr/>
              </p:nvCxnSpPr>
              <p:spPr bwMode="auto">
                <a:xfrm>
                  <a:off x="6061604" y="5259179"/>
                  <a:ext cx="0" cy="180000"/>
                </a:xfrm>
                <a:prstGeom prst="line">
                  <a:avLst/>
                </a:prstGeom>
                <a:noFill/>
                <a:ln w="19050" algn="ctr">
                  <a:solidFill>
                    <a:srgbClr val="53535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75" name="TextBox 74"/>
          <p:cNvSpPr txBox="1"/>
          <p:nvPr userDrawn="1"/>
        </p:nvSpPr>
        <p:spPr>
          <a:xfrm>
            <a:off x="2084021" y="1819026"/>
            <a:ext cx="4215021" cy="1004260"/>
          </a:xfrm>
          <a:prstGeom prst="rect">
            <a:avLst/>
          </a:prstGeom>
          <a:noFill/>
        </p:spPr>
        <p:txBody>
          <a:bodyPr wrap="none" lIns="80147" tIns="40074" rIns="80147" bIns="40074">
            <a:spAutoFit/>
          </a:bodyPr>
          <a:lstStyle/>
          <a:p>
            <a:pPr algn="r">
              <a:defRPr/>
            </a:pPr>
            <a:r>
              <a:rPr lang="ko-KR" altLang="en-US" sz="6000" b="0" spc="-292" dirty="0" err="1">
                <a:latin typeface="KT&amp;G 상상제목 B" pitchFamily="2" charset="-127"/>
                <a:ea typeface="KT&amp;G 상상제목 B" pitchFamily="2" charset="-127"/>
              </a:rPr>
              <a:t>오티아이</a:t>
            </a:r>
            <a:r>
              <a:rPr lang="en-US" altLang="ko-KR" sz="6000" b="0" spc="-292" dirty="0">
                <a:latin typeface="KT&amp;G 상상제목 B" pitchFamily="2" charset="-127"/>
                <a:ea typeface="KT&amp;G 상상제목 B" pitchFamily="2" charset="-127"/>
              </a:rPr>
              <a:t>(</a:t>
            </a:r>
            <a:r>
              <a:rPr lang="ko-KR" altLang="en-US" sz="6000" b="0" spc="-292" dirty="0">
                <a:latin typeface="KT&amp;G 상상제목 B" pitchFamily="2" charset="-127"/>
                <a:ea typeface="KT&amp;G 상상제목 B" pitchFamily="2" charset="-127"/>
              </a:rPr>
              <a:t>주</a:t>
            </a:r>
            <a:r>
              <a:rPr lang="en-US" altLang="ko-KR" sz="6000" b="0" spc="-292" dirty="0">
                <a:latin typeface="KT&amp;G 상상제목 B" pitchFamily="2" charset="-127"/>
                <a:ea typeface="KT&amp;G 상상제목 B" pitchFamily="2" charset="-127"/>
              </a:rPr>
              <a:t>)</a:t>
            </a:r>
            <a:endParaRPr lang="ko-KR" altLang="en-US" sz="6000" b="0" spc="-292" dirty="0">
              <a:latin typeface="KT&amp;G 상상제목 B" pitchFamily="2" charset="-127"/>
              <a:ea typeface="KT&amp;G 상상제목 B" pitchFamily="2" charset="-127"/>
            </a:endParaRPr>
          </a:p>
        </p:txBody>
      </p:sp>
      <p:sp>
        <p:nvSpPr>
          <p:cNvPr id="76" name="TextBox 14"/>
          <p:cNvSpPr>
            <a:spLocks noChangeArrowheads="1"/>
          </p:cNvSpPr>
          <p:nvPr userDrawn="1"/>
        </p:nvSpPr>
        <p:spPr bwMode="auto">
          <a:xfrm>
            <a:off x="248151" y="251520"/>
            <a:ext cx="3059994" cy="31048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lIns="72000" tIns="0" rIns="72000" bIns="360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b="0" dirty="0"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Your</a:t>
            </a:r>
            <a:r>
              <a:rPr lang="en-US" altLang="ko-KR" b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 BEST </a:t>
            </a:r>
            <a:r>
              <a:rPr lang="en-US" altLang="ko-KR" b="1" baseline="0" dirty="0">
                <a:solidFill>
                  <a:srgbClr val="C00000"/>
                </a:solidFill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SI</a:t>
            </a:r>
            <a:r>
              <a:rPr lang="en-US" altLang="ko-KR" b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 Business Partner</a:t>
            </a:r>
            <a:endParaRPr lang="ko-KR" altLang="en-US" b="0" dirty="0">
              <a:solidFill>
                <a:schemeClr val="tx1">
                  <a:lumMod val="50000"/>
                  <a:lumOff val="50000"/>
                </a:schemeClr>
              </a:solidFill>
              <a:latin typeface="KT&amp;G 상상제목 B" panose="02000300000000000000" pitchFamily="2" charset="-127"/>
              <a:ea typeface="KT&amp;G 상상제목 B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26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4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75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gif"/><Relationship Id="rId18" Type="http://schemas.openxmlformats.org/officeDocument/2006/relationships/image" Target="../media/image6.png"/><Relationship Id="rId3" Type="http://schemas.openxmlformats.org/officeDocument/2006/relationships/image" Target="../media/image21.gif"/><Relationship Id="rId7" Type="http://schemas.openxmlformats.org/officeDocument/2006/relationships/image" Target="../media/image25.jp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ti.co.kr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jpeg"/><Relationship Id="rId10" Type="http://schemas.openxmlformats.org/officeDocument/2006/relationships/image" Target="../media/image6.pn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그리기이(가) 표시된 사진&#10;&#10;자동 생성된 설명">
            <a:extLst>
              <a:ext uri="{FF2B5EF4-FFF2-40B4-BE49-F238E27FC236}">
                <a16:creationId xmlns:a16="http://schemas.microsoft.com/office/drawing/2014/main" id="{64539F0B-6217-481E-995B-111961275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76" y="8388424"/>
            <a:ext cx="1457799" cy="531232"/>
          </a:xfrm>
          <a:prstGeom prst="rect">
            <a:avLst/>
          </a:prstGeom>
          <a:noFill/>
        </p:spPr>
      </p:pic>
      <p:sp>
        <p:nvSpPr>
          <p:cNvPr id="2" name="TextBox 14"/>
          <p:cNvSpPr>
            <a:spLocks noChangeArrowheads="1"/>
          </p:cNvSpPr>
          <p:nvPr/>
        </p:nvSpPr>
        <p:spPr bwMode="auto">
          <a:xfrm>
            <a:off x="5477594" y="3037375"/>
            <a:ext cx="703816" cy="31048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0" rIns="72000" bIns="3600" anchor="t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dirty="0">
                <a:solidFill>
                  <a:schemeClr val="bg1"/>
                </a:solidFill>
                <a:latin typeface="Rix고딕 B" pitchFamily="18" charset="-127"/>
                <a:ea typeface="KT&amp;G 상상제목 B" panose="0200030000000000000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5801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53"/>
          <p:cNvGrpSpPr>
            <a:grpSpLocks/>
          </p:cNvGrpSpPr>
          <p:nvPr/>
        </p:nvGrpSpPr>
        <p:grpSpPr bwMode="auto">
          <a:xfrm>
            <a:off x="523463" y="305005"/>
            <a:ext cx="2846510" cy="548177"/>
            <a:chOff x="1114305" y="353560"/>
            <a:chExt cx="2846346" cy="548339"/>
          </a:xfrm>
        </p:grpSpPr>
        <p:grpSp>
          <p:nvGrpSpPr>
            <p:cNvPr id="11" name="그룹 21"/>
            <p:cNvGrpSpPr>
              <a:grpSpLocks/>
            </p:cNvGrpSpPr>
            <p:nvPr/>
          </p:nvGrpSpPr>
          <p:grpSpPr bwMode="auto">
            <a:xfrm>
              <a:off x="1114305" y="353560"/>
              <a:ext cx="2846346" cy="384835"/>
              <a:chOff x="1114305" y="353560"/>
              <a:chExt cx="2846346" cy="384835"/>
            </a:xfrm>
          </p:grpSpPr>
          <p:sp>
            <p:nvSpPr>
              <p:cNvPr id="13" name="Text Box 53"/>
              <p:cNvSpPr txBox="1">
                <a:spLocks noChangeArrowheads="1"/>
              </p:cNvSpPr>
              <p:nvPr/>
            </p:nvSpPr>
            <p:spPr bwMode="gray">
              <a:xfrm>
                <a:off x="1114305" y="353560"/>
                <a:ext cx="387905" cy="384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latinLnBrk="0" hangingPunct="1"/>
                <a:r>
                  <a:rPr kumimoji="0" lang="en-US" altLang="ko-KR" sz="2500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02</a:t>
                </a:r>
                <a:endParaRPr kumimoji="0" lang="en-US" altLang="en-US" sz="25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4" name="Text Box 43"/>
              <p:cNvSpPr txBox="1">
                <a:spLocks noChangeArrowheads="1"/>
              </p:cNvSpPr>
              <p:nvPr/>
            </p:nvSpPr>
            <p:spPr bwMode="gray">
              <a:xfrm>
                <a:off x="1528076" y="467126"/>
                <a:ext cx="2432575" cy="159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kumimoji="0" lang="ko-KR" altLang="ko-KR" sz="1000" b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  <p:sp>
          <p:nvSpPr>
            <p:cNvPr id="12" name="Text Box 43"/>
            <p:cNvSpPr txBox="1">
              <a:spLocks noChangeArrowheads="1"/>
            </p:cNvSpPr>
            <p:nvPr/>
          </p:nvSpPr>
          <p:spPr bwMode="gray">
            <a:xfrm>
              <a:off x="1528738" y="741515"/>
              <a:ext cx="2431913" cy="160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74788" latinLnBrk="0">
                <a:defRPr/>
              </a:pPr>
              <a:r>
                <a:rPr lang="en-US" altLang="ko-KR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2.2 OPEN-M </a:t>
              </a:r>
              <a:r>
                <a:rPr lang="ko-KR" altLang="en-US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통합 방법론</a:t>
              </a:r>
              <a:endParaRPr lang="en-US" altLang="ko-KR" sz="800" b="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5" name="Text Box 43"/>
          <p:cNvSpPr txBox="1">
            <a:spLocks noChangeArrowheads="1"/>
          </p:cNvSpPr>
          <p:nvPr/>
        </p:nvSpPr>
        <p:spPr bwMode="gray">
          <a:xfrm>
            <a:off x="919111" y="418207"/>
            <a:ext cx="24320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ko-KR" altLang="en-US" sz="1100" b="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사업내용</a:t>
            </a:r>
            <a:endParaRPr kumimoji="0" lang="ko-KR" altLang="ko-KR" sz="1100" b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5" name="그룹 9"/>
          <p:cNvGrpSpPr>
            <a:grpSpLocks/>
          </p:cNvGrpSpPr>
          <p:nvPr/>
        </p:nvGrpSpPr>
        <p:grpSpPr bwMode="auto">
          <a:xfrm>
            <a:off x="404664" y="1387746"/>
            <a:ext cx="6048672" cy="1100161"/>
            <a:chOff x="2520134" y="2099929"/>
            <a:chExt cx="6050949" cy="1100651"/>
          </a:xfrm>
        </p:grpSpPr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2520882" y="2099929"/>
              <a:ext cx="3997325" cy="188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kumimoji="0" lang="en-US" altLang="en-US" sz="1600" b="0" dirty="0">
                  <a:solidFill>
                    <a:srgbClr val="4F81BD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2.2 OPEN-M </a:t>
              </a:r>
              <a:r>
                <a:rPr kumimoji="0" lang="ko-KR" altLang="en-US" sz="1600" b="0" dirty="0">
                  <a:solidFill>
                    <a:srgbClr val="4F81BD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통합 방법론</a:t>
              </a:r>
              <a:endParaRPr kumimoji="0" lang="en-US" altLang="en-US" sz="1600" b="0" dirty="0">
                <a:solidFill>
                  <a:srgbClr val="4F81B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7" name="직사각형 8"/>
            <p:cNvSpPr>
              <a:spLocks noChangeArrowheads="1"/>
            </p:cNvSpPr>
            <p:nvPr/>
          </p:nvSpPr>
          <p:spPr bwMode="auto">
            <a:xfrm>
              <a:off x="2520134" y="2435039"/>
              <a:ext cx="6050949" cy="765541"/>
            </a:xfrm>
            <a:prstGeom prst="rect">
              <a:avLst/>
            </a:prstGeom>
            <a:solidFill>
              <a:srgbClr val="4F81BD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72000" tIns="36000" rIns="72000" bIns="36000">
              <a:spAutoFit/>
            </a:bodyPr>
            <a:lstStyle/>
            <a:p>
              <a:pPr algn="just" latinLnBrk="0">
                <a:lnSpc>
                  <a:spcPts val="1800"/>
                </a:lnSpc>
                <a:defRPr/>
              </a:pP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 OPEN-M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통합방법론은 다년간의 사업 수행 경험을 바탕으로 개발한 </a:t>
              </a:r>
              <a:r>
                <a:rPr lang="ko-KR" altLang="en-US" sz="1300" kern="0" dirty="0" err="1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오티아이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(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주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)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의 자체개발 방법론으로 구성체계는 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ISP,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유지관리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,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개발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,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사업관리 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Infra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구축 방법론으로 구분되며 각 사업의 특성에 적합한 방법론을 적용합니다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.</a:t>
              </a:r>
              <a:endParaRPr lang="en-US" altLang="ko-KR" sz="1300" b="0" kern="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4" y="2649969"/>
            <a:ext cx="6048672" cy="58769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/>
          <a:srcRect l="396" r="301"/>
          <a:stretch/>
        </p:blipFill>
        <p:spPr>
          <a:xfrm>
            <a:off x="404665" y="6205250"/>
            <a:ext cx="6048671" cy="2231329"/>
          </a:xfrm>
          <a:prstGeom prst="rect">
            <a:avLst/>
          </a:prstGeom>
        </p:spPr>
      </p:pic>
      <p:pic>
        <p:nvPicPr>
          <p:cNvPr id="17" name="그림 16" descr="그리기이(가) 표시된 사진&#10;&#10;자동 생성된 설명">
            <a:extLst>
              <a:ext uri="{FF2B5EF4-FFF2-40B4-BE49-F238E27FC236}">
                <a16:creationId xmlns:a16="http://schemas.microsoft.com/office/drawing/2014/main" id="{6F07D71D-86CB-468E-A740-C647B6399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15" y="8820472"/>
            <a:ext cx="73633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40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53"/>
          <p:cNvGrpSpPr>
            <a:grpSpLocks/>
          </p:cNvGrpSpPr>
          <p:nvPr/>
        </p:nvGrpSpPr>
        <p:grpSpPr bwMode="auto">
          <a:xfrm>
            <a:off x="523463" y="305005"/>
            <a:ext cx="2846510" cy="548177"/>
            <a:chOff x="1114305" y="353560"/>
            <a:chExt cx="2846346" cy="548339"/>
          </a:xfrm>
        </p:grpSpPr>
        <p:grpSp>
          <p:nvGrpSpPr>
            <p:cNvPr id="11" name="그룹 21"/>
            <p:cNvGrpSpPr>
              <a:grpSpLocks/>
            </p:cNvGrpSpPr>
            <p:nvPr/>
          </p:nvGrpSpPr>
          <p:grpSpPr bwMode="auto">
            <a:xfrm>
              <a:off x="1114305" y="353560"/>
              <a:ext cx="2846346" cy="384835"/>
              <a:chOff x="1114305" y="353560"/>
              <a:chExt cx="2846346" cy="384835"/>
            </a:xfrm>
          </p:grpSpPr>
          <p:sp>
            <p:nvSpPr>
              <p:cNvPr id="13" name="Text Box 53"/>
              <p:cNvSpPr txBox="1">
                <a:spLocks noChangeArrowheads="1"/>
              </p:cNvSpPr>
              <p:nvPr/>
            </p:nvSpPr>
            <p:spPr bwMode="gray">
              <a:xfrm>
                <a:off x="1114305" y="353560"/>
                <a:ext cx="387905" cy="384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latinLnBrk="0" hangingPunct="1"/>
                <a:r>
                  <a:rPr kumimoji="0" lang="en-US" altLang="ko-KR" sz="2500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02</a:t>
                </a:r>
                <a:endParaRPr kumimoji="0" lang="en-US" altLang="en-US" sz="25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4" name="Text Box 43"/>
              <p:cNvSpPr txBox="1">
                <a:spLocks noChangeArrowheads="1"/>
              </p:cNvSpPr>
              <p:nvPr/>
            </p:nvSpPr>
            <p:spPr bwMode="gray">
              <a:xfrm>
                <a:off x="1528076" y="467126"/>
                <a:ext cx="2432575" cy="159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kumimoji="0" lang="ko-KR" altLang="ko-KR" sz="1000" b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  <p:sp>
          <p:nvSpPr>
            <p:cNvPr id="12" name="Text Box 43"/>
            <p:cNvSpPr txBox="1">
              <a:spLocks noChangeArrowheads="1"/>
            </p:cNvSpPr>
            <p:nvPr/>
          </p:nvSpPr>
          <p:spPr bwMode="gray">
            <a:xfrm>
              <a:off x="1528738" y="741515"/>
              <a:ext cx="2431913" cy="160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74788" latinLnBrk="0">
                <a:defRPr/>
              </a:pPr>
              <a:r>
                <a:rPr lang="en-US" altLang="ko-KR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2.3 PRODUCT</a:t>
              </a:r>
            </a:p>
          </p:txBody>
        </p:sp>
      </p:grpSp>
      <p:sp>
        <p:nvSpPr>
          <p:cNvPr id="15" name="Text Box 43"/>
          <p:cNvSpPr txBox="1">
            <a:spLocks noChangeArrowheads="1"/>
          </p:cNvSpPr>
          <p:nvPr/>
        </p:nvSpPr>
        <p:spPr bwMode="gray">
          <a:xfrm>
            <a:off x="919111" y="418207"/>
            <a:ext cx="24320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ko-KR" altLang="en-US" sz="1100" b="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사업내용</a:t>
            </a:r>
            <a:endParaRPr kumimoji="0" lang="ko-KR" altLang="ko-KR" sz="1100" b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5" name="그룹 9"/>
          <p:cNvGrpSpPr>
            <a:grpSpLocks/>
          </p:cNvGrpSpPr>
          <p:nvPr/>
        </p:nvGrpSpPr>
        <p:grpSpPr bwMode="auto">
          <a:xfrm>
            <a:off x="404664" y="1387747"/>
            <a:ext cx="6048672" cy="847977"/>
            <a:chOff x="2520134" y="2099929"/>
            <a:chExt cx="6050949" cy="848354"/>
          </a:xfrm>
        </p:grpSpPr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2520882" y="2099929"/>
              <a:ext cx="3997325" cy="188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kumimoji="0" lang="en-US" altLang="en-US" sz="1600" b="0" dirty="0">
                  <a:solidFill>
                    <a:srgbClr val="4F81BD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2.3 PRODUCT</a:t>
              </a:r>
            </a:p>
          </p:txBody>
        </p:sp>
        <p:sp>
          <p:nvSpPr>
            <p:cNvPr id="27" name="직사각형 8"/>
            <p:cNvSpPr>
              <a:spLocks noChangeArrowheads="1"/>
            </p:cNvSpPr>
            <p:nvPr/>
          </p:nvSpPr>
          <p:spPr bwMode="auto">
            <a:xfrm>
              <a:off x="2520134" y="2435039"/>
              <a:ext cx="6050949" cy="513244"/>
            </a:xfrm>
            <a:prstGeom prst="rect">
              <a:avLst/>
            </a:prstGeom>
            <a:solidFill>
              <a:srgbClr val="4F81BD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72000" tIns="36000" rIns="72000" bIns="36000">
              <a:spAutoFit/>
            </a:bodyPr>
            <a:lstStyle/>
            <a:p>
              <a:pPr algn="just" latinLnBrk="0">
                <a:lnSpc>
                  <a:spcPts val="1800"/>
                </a:lnSpc>
                <a:defRPr/>
              </a:pP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 </a:t>
              </a:r>
              <a:r>
                <a:rPr lang="ko-KR" altLang="en-US" sz="1300" kern="0" dirty="0" err="1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오티아이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(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주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)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는 정보시스템에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필수적인 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HW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와 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SW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를 고객의 요구사항에 최적화 된 시스템으로 설계 및 구축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•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공급 합니다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.</a:t>
              </a:r>
              <a:endParaRPr lang="en-US" altLang="ko-KR" sz="1300" b="0" kern="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04664" y="2348378"/>
            <a:ext cx="6202894" cy="6408500"/>
            <a:chOff x="404664" y="2348378"/>
            <a:chExt cx="6202894" cy="6408500"/>
          </a:xfrm>
        </p:grpSpPr>
        <p:grpSp>
          <p:nvGrpSpPr>
            <p:cNvPr id="2" name="그룹 1"/>
            <p:cNvGrpSpPr/>
            <p:nvPr/>
          </p:nvGrpSpPr>
          <p:grpSpPr>
            <a:xfrm>
              <a:off x="404664" y="2348378"/>
              <a:ext cx="6152195" cy="4183078"/>
              <a:chOff x="405336" y="2924442"/>
              <a:chExt cx="6152195" cy="4183078"/>
            </a:xfrm>
          </p:grpSpPr>
          <p:cxnSp>
            <p:nvCxnSpPr>
              <p:cNvPr id="18" name="직선 연결선 17"/>
              <p:cNvCxnSpPr/>
              <p:nvPr/>
            </p:nvCxnSpPr>
            <p:spPr>
              <a:xfrm>
                <a:off x="405336" y="2924442"/>
                <a:ext cx="604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36480" y="3038064"/>
                <a:ext cx="168475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500" dirty="0" err="1">
                    <a:ln w="0"/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HardWare</a:t>
                </a:r>
                <a:endParaRPr lang="ko-KR" altLang="en-US" sz="250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314335" y="2987824"/>
                <a:ext cx="316625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altLang="ko-KR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IBM POWER SYSTEM (AIX) / Oracle SPARC T, M Series (Solaris)</a:t>
                </a:r>
              </a:p>
              <a:p>
                <a:pPr marL="171450" indent="-171450">
                  <a:lnSpc>
                    <a:spcPts val="1200"/>
                  </a:lnSpc>
                  <a:buFontTx/>
                  <a:buChar char="-"/>
                </a:pP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대용량 데이터 및 트랜잭션 분석과 관리에 최적화된 최고의 성능</a:t>
                </a:r>
                <a:b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</a:br>
                <a:r>
                  <a:rPr lang="ko-KR" altLang="en-US" sz="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확장성</a:t>
                </a:r>
                <a: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및 소프트웨어와의 통합</a:t>
                </a:r>
                <a:endPara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56884" y="2987824"/>
                <a:ext cx="748923" cy="232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altLang="ko-KR" sz="800" b="1" dirty="0">
                    <a:solidFill>
                      <a:schemeClr val="tx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UNIX Server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314335" y="3533744"/>
                <a:ext cx="307167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altLang="ko-KR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HP ProLiant DL,ML / Dell  PowerEdge R / Lenovo x </a:t>
                </a:r>
                <a:r>
                  <a:rPr lang="ko-KR" altLang="en-US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등</a:t>
                </a:r>
                <a:endParaRPr lang="en-US" altLang="ko-KR" sz="8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171450" indent="-171450">
                  <a:lnSpc>
                    <a:spcPts val="1200"/>
                  </a:lnSpc>
                  <a:buFontTx/>
                  <a:buChar char="-"/>
                </a:pPr>
                <a: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Intel CPU </a:t>
                </a: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기반의 </a:t>
                </a:r>
                <a: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Windows, Linux(</a:t>
                </a:r>
                <a:r>
                  <a:rPr lang="en-US" altLang="ko-KR" sz="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RedHat</a:t>
                </a:r>
                <a: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en-US" altLang="ko-KR" sz="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Suse</a:t>
                </a:r>
                <a: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등</a:t>
                </a:r>
                <a: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 </a:t>
                </a: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및 기타</a:t>
                </a:r>
                <a:b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</a:b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운영체제가 탑재 가능한 </a:t>
                </a:r>
                <a: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Server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56884" y="3533744"/>
                <a:ext cx="68320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altLang="ko-KR" sz="800" b="1" dirty="0">
                    <a:solidFill>
                      <a:schemeClr val="tx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x86 Server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314335" y="4079664"/>
                <a:ext cx="300274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altLang="ko-KR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EMC / IBM / HP / Dell / Oracle </a:t>
                </a:r>
                <a:r>
                  <a:rPr lang="ko-KR" altLang="en-US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등</a:t>
                </a:r>
                <a:endParaRPr lang="en-US" altLang="ko-KR" sz="8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171450" indent="-171450">
                  <a:lnSpc>
                    <a:spcPts val="1200"/>
                  </a:lnSpc>
                  <a:buFontTx/>
                  <a:buChar char="-"/>
                </a:pP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혁신적인 </a:t>
                </a:r>
                <a:r>
                  <a:rPr lang="ko-KR" altLang="en-US" sz="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캐싱</a:t>
                </a: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알고리즘으로 광범위한 워크로드를 효과적이고</a:t>
                </a:r>
                <a:b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</a:b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효율적으로 관리</a:t>
                </a:r>
                <a:endPara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56884" y="4079664"/>
                <a:ext cx="55175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altLang="ko-KR" sz="800" b="1" dirty="0">
                    <a:solidFill>
                      <a:schemeClr val="tx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Storage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314335" y="4609130"/>
                <a:ext cx="22493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altLang="ko-KR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L2/L3 Switch : Cisco, Brocade, </a:t>
                </a:r>
                <a:r>
                  <a:rPr lang="en-US" altLang="ko-KR" sz="800" b="1" dirty="0" err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Piolink</a:t>
                </a:r>
                <a:r>
                  <a:rPr lang="en-US" altLang="ko-KR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등</a:t>
                </a:r>
                <a:endParaRPr lang="en-US" altLang="ko-KR" sz="8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ts val="1200"/>
                  </a:lnSpc>
                </a:pPr>
                <a:r>
                  <a:rPr lang="en-US" altLang="ko-KR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L4/L7 Switch : F5, </a:t>
                </a:r>
                <a:r>
                  <a:rPr lang="en-US" altLang="ko-KR" sz="800" b="1" dirty="0" err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Alteon</a:t>
                </a:r>
                <a:r>
                  <a:rPr lang="en-US" altLang="ko-KR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Cisco, Brocade </a:t>
                </a:r>
                <a:r>
                  <a:rPr lang="ko-KR" altLang="en-US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등</a:t>
                </a:r>
                <a:endParaRPr lang="en-US" altLang="ko-KR" sz="8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ts val="1200"/>
                  </a:lnSpc>
                </a:pPr>
                <a:r>
                  <a:rPr lang="en-US" altLang="ko-KR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SAN Switch : Brocade, </a:t>
                </a:r>
                <a:r>
                  <a:rPr lang="en-US" altLang="ko-KR" sz="800" b="1" dirty="0" err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Mcdata</a:t>
                </a:r>
                <a:r>
                  <a:rPr lang="en-US" altLang="ko-KR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등</a:t>
                </a:r>
                <a:endParaRPr lang="en-US" altLang="ko-KR" sz="8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ts val="1200"/>
                  </a:lnSpc>
                </a:pPr>
                <a:r>
                  <a:rPr lang="en-US" altLang="ko-KR" sz="800" b="1" dirty="0" err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FireWall</a:t>
                </a:r>
                <a:r>
                  <a:rPr lang="en-US" altLang="ko-KR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: </a:t>
                </a:r>
                <a:r>
                  <a:rPr lang="en-US" altLang="ko-KR" sz="800" b="1" dirty="0" err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AhnLap</a:t>
                </a:r>
                <a:r>
                  <a:rPr lang="en-US" altLang="ko-KR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SECUI, Future </a:t>
                </a:r>
                <a:r>
                  <a:rPr lang="ko-KR" altLang="en-US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등</a:t>
                </a:r>
                <a:endParaRPr lang="en-US" altLang="ko-KR" sz="8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56884" y="4609130"/>
                <a:ext cx="61106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altLang="ko-KR" sz="800" b="1" dirty="0" err="1">
                    <a:solidFill>
                      <a:schemeClr val="tx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NetWork</a:t>
                </a:r>
                <a:endParaRPr lang="en-US" altLang="ko-KR" sz="800" b="1" dirty="0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cxnSp>
            <p:nvCxnSpPr>
              <p:cNvPr id="45" name="직선 연결선 44"/>
              <p:cNvCxnSpPr/>
              <p:nvPr/>
            </p:nvCxnSpPr>
            <p:spPr>
              <a:xfrm>
                <a:off x="2246010" y="3522024"/>
                <a:ext cx="414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/>
              <p:cNvCxnSpPr/>
              <p:nvPr/>
            </p:nvCxnSpPr>
            <p:spPr>
              <a:xfrm>
                <a:off x="2246010" y="4065263"/>
                <a:ext cx="414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46"/>
              <p:cNvCxnSpPr/>
              <p:nvPr/>
            </p:nvCxnSpPr>
            <p:spPr>
              <a:xfrm>
                <a:off x="2256884" y="4603640"/>
                <a:ext cx="414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47"/>
              <p:cNvCxnSpPr/>
              <p:nvPr/>
            </p:nvCxnSpPr>
            <p:spPr>
              <a:xfrm>
                <a:off x="405336" y="5364088"/>
                <a:ext cx="604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436480" y="5456544"/>
                <a:ext cx="156934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500" dirty="0" err="1">
                    <a:ln w="0"/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SoftWare</a:t>
                </a:r>
                <a:endParaRPr lang="ko-KR" altLang="en-US" sz="250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314335" y="5734520"/>
                <a:ext cx="32431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ko-KR" altLang="en-US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시스템 접근통제 솔루션</a:t>
                </a:r>
                <a:endParaRPr lang="en-US" altLang="ko-KR" sz="1000" b="1" dirty="0">
                  <a:solidFill>
                    <a:srgbClr val="C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171450" indent="-171450">
                  <a:lnSpc>
                    <a:spcPts val="1200"/>
                  </a:lnSpc>
                  <a:buFontTx/>
                  <a:buChar char="-"/>
                </a:pP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인프라</a:t>
                </a:r>
                <a: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</a:t>
                </a: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서버</a:t>
                </a:r>
                <a: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네트워크 등</a:t>
                </a:r>
                <a: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 </a:t>
                </a: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운영 시스템의 원격 접속을 통제</a:t>
                </a:r>
                <a: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•</a:t>
                </a: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관리</a:t>
                </a:r>
                <a:b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</a:b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하고</a:t>
                </a:r>
                <a: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강력한 감사 기능과 통제기능을 통하여 보안을 강화</a:t>
                </a:r>
                <a:endPara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171450" indent="-171450">
                  <a:lnSpc>
                    <a:spcPts val="1200"/>
                  </a:lnSpc>
                  <a:buFontTx/>
                  <a:buChar char="-"/>
                </a:pP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사용자 별 명령어 통제와 실시간 모니터링 및 감사로그 생성</a:t>
                </a:r>
                <a:endPara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56884" y="5734520"/>
                <a:ext cx="55175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altLang="ko-KR" sz="800" b="1" dirty="0">
                    <a:solidFill>
                      <a:srgbClr val="7030A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HI-TAM</a:t>
                </a:r>
                <a:endParaRPr lang="en-US" altLang="ko-KR" sz="800" b="1" dirty="0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314335" y="6399634"/>
                <a:ext cx="30748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ko-KR" altLang="en-US" sz="8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시스템 계정관리 솔루션</a:t>
                </a:r>
                <a:endParaRPr lang="en-US" altLang="ko-KR" sz="8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171450" indent="-171450">
                  <a:lnSpc>
                    <a:spcPts val="1200"/>
                  </a:lnSpc>
                  <a:buFontTx/>
                  <a:buChar char="-"/>
                </a:pP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고객사의 </a:t>
                </a:r>
                <a: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HR</a:t>
                </a: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시스템과 연동하여 </a:t>
                </a:r>
                <a:r>
                  <a:rPr lang="ko-KR" altLang="en-US" sz="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이기종</a:t>
                </a: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시스템에 산재되어 있는</a:t>
                </a:r>
                <a:b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</a:b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사용자들의 계정을 중앙에서 취합하여 관리</a:t>
                </a:r>
                <a:endPara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171450" indent="-171450">
                  <a:lnSpc>
                    <a:spcPts val="1200"/>
                  </a:lnSpc>
                  <a:buFontTx/>
                  <a:buChar char="-"/>
                </a:pP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휴먼</a:t>
                </a:r>
                <a: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/</a:t>
                </a: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불법계정 자동탐지</a:t>
                </a:r>
                <a:r>
                  <a:rPr lang="en-US" altLang="ko-K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패스워드 자동변경 및 유출 방지</a:t>
                </a:r>
                <a:endPara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56884" y="6399634"/>
                <a:ext cx="500458" cy="232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altLang="ko-KR" sz="800" b="1" dirty="0">
                    <a:solidFill>
                      <a:srgbClr val="7030A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HI-TIM</a:t>
                </a:r>
              </a:p>
            </p:txBody>
          </p:sp>
          <p:cxnSp>
            <p:nvCxnSpPr>
              <p:cNvPr id="59" name="직선 연결선 58"/>
              <p:cNvCxnSpPr/>
              <p:nvPr/>
            </p:nvCxnSpPr>
            <p:spPr>
              <a:xfrm>
                <a:off x="2246010" y="7107520"/>
                <a:ext cx="414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2256884" y="5451336"/>
                <a:ext cx="3076483" cy="23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ko-KR" altLang="en-US" sz="900" b="1" dirty="0">
                    <a:solidFill>
                      <a:srgbClr val="523F69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▶ 제조사 </a:t>
                </a:r>
                <a:r>
                  <a:rPr lang="en-US" altLang="ko-KR" sz="900" b="1" dirty="0">
                    <a:solidFill>
                      <a:srgbClr val="523F69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: (</a:t>
                </a:r>
                <a:r>
                  <a:rPr lang="ko-KR" altLang="en-US" sz="900" b="1" dirty="0">
                    <a:solidFill>
                      <a:srgbClr val="523F69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주</a:t>
                </a:r>
                <a:r>
                  <a:rPr lang="en-US" altLang="ko-KR" sz="900" b="1" dirty="0">
                    <a:solidFill>
                      <a:srgbClr val="523F69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  <a:r>
                  <a:rPr lang="ko-KR" altLang="en-US" sz="900" b="1" dirty="0" err="1">
                    <a:solidFill>
                      <a:srgbClr val="523F69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넷앤드</a:t>
                </a:r>
                <a:r>
                  <a:rPr lang="ko-KR" altLang="en-US" sz="900" b="1" dirty="0">
                    <a:solidFill>
                      <a:srgbClr val="523F69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900" b="1" dirty="0">
                    <a:solidFill>
                      <a:srgbClr val="523F69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| </a:t>
                </a:r>
                <a:r>
                  <a:rPr lang="ko-KR" altLang="en-US" sz="900" b="1" dirty="0">
                    <a:solidFill>
                      <a:srgbClr val="523F69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조달총판 파트너 </a:t>
                </a:r>
                <a:r>
                  <a:rPr lang="en-US" altLang="ko-KR" sz="900" b="1" dirty="0">
                    <a:solidFill>
                      <a:srgbClr val="523F69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: </a:t>
                </a:r>
                <a:r>
                  <a:rPr lang="ko-KR" altLang="en-US" sz="900" b="1" dirty="0" err="1">
                    <a:solidFill>
                      <a:srgbClr val="523F69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오티아이</a:t>
                </a:r>
                <a:r>
                  <a:rPr lang="en-US" altLang="ko-KR" sz="900" b="1" dirty="0">
                    <a:solidFill>
                      <a:srgbClr val="523F69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</a:t>
                </a:r>
                <a:r>
                  <a:rPr lang="ko-KR" altLang="en-US" sz="900" b="1" dirty="0">
                    <a:solidFill>
                      <a:srgbClr val="523F69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주</a:t>
                </a:r>
                <a:r>
                  <a:rPr lang="en-US" altLang="ko-KR" sz="900" b="1" dirty="0">
                    <a:solidFill>
                      <a:srgbClr val="523F69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311289" y="7587327"/>
              <a:ext cx="3190297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ko-KR" altLang="en-US" sz="8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통합 계정 및 접근 권한 관리 </a:t>
              </a:r>
              <a:r>
                <a:rPr lang="en-US" altLang="ko-KR" sz="8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IAM </a:t>
              </a:r>
              <a:r>
                <a:rPr lang="ko-KR" altLang="en-US" sz="8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솔루션</a:t>
              </a:r>
              <a:endParaRPr lang="en-US" altLang="ko-KR" sz="8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indent="-171450">
                <a:lnSpc>
                  <a:spcPts val="1200"/>
                </a:lnSpc>
                <a:buFontTx/>
                <a:buChar char="-"/>
              </a:pP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IAM : Identity and Access </a:t>
              </a:r>
              <a:r>
                <a:rPr lang="en-US" altLang="ko-KR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Managerment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indent="-171450">
                <a:lnSpc>
                  <a:spcPts val="1200"/>
                </a:lnSpc>
                <a:buFontTx/>
                <a:buChar char="-"/>
              </a:pP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접근통제</a:t>
              </a:r>
              <a:r>
                <a:rPr lang="en-US" altLang="ko-KR" sz="800" dirty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및 계정관리를 통합하여 구축할 경우</a:t>
              </a:r>
              <a:b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완전한 하나의 솔루션인 </a:t>
              </a:r>
              <a:r>
                <a:rPr lang="en-US" altLang="ko-KR" sz="800" dirty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</a:t>
              </a:r>
              <a:r>
                <a:rPr lang="en-US" altLang="ko-KR" sz="800" b="1" dirty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HI-WARE</a:t>
              </a:r>
              <a:r>
                <a:rPr lang="en-US" altLang="ko-KR" sz="800" dirty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]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로 구성 가능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indent="-171450">
                <a:lnSpc>
                  <a:spcPts val="1200"/>
                </a:lnSpc>
                <a:buFontTx/>
                <a:buChar char="-"/>
              </a:pPr>
              <a:r>
                <a:rPr lang="ko-KR" altLang="en-US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이기종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솔루션의 별도 구축 시 발생할 수 있는 문제를 제거하여</a:t>
              </a:r>
              <a:b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구성의 안정성을 제고시켰으며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통합 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UI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와 통합 프로세스 구현으로</a:t>
              </a:r>
              <a:b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사용자의 편의성을 크게 향상 시키는 보안 솔루션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53838" y="7587327"/>
              <a:ext cx="625492" cy="232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b="1" dirty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HI-WARE</a:t>
              </a:r>
            </a:p>
          </p:txBody>
        </p:sp>
        <p:cxnSp>
          <p:nvCxnSpPr>
            <p:cNvPr id="38" name="직선 연결선 37"/>
            <p:cNvCxnSpPr/>
            <p:nvPr/>
          </p:nvCxnSpPr>
          <p:spPr>
            <a:xfrm>
              <a:off x="2242964" y="7572926"/>
              <a:ext cx="4140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311463" y="6531456"/>
              <a:ext cx="241604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DBMS</a:t>
              </a:r>
              <a:r>
                <a:rPr lang="ko-KR" altLang="en-US" sz="8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접근통제 솔루션</a:t>
              </a:r>
              <a:endParaRPr lang="en-US" altLang="ko-KR" sz="1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indent="-171450">
                <a:lnSpc>
                  <a:spcPts val="1200"/>
                </a:lnSpc>
                <a:buFontTx/>
                <a:buChar char="-"/>
              </a:pP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DBMS 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접근 통제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쿼리 통제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실시간 세션 통제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b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DBMS 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작업 로그 기록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감사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54012" y="6531456"/>
              <a:ext cx="633507" cy="232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b="1" dirty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HI-DBAM</a:t>
              </a:r>
              <a:endParaRPr lang="en-US" altLang="ko-KR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11463" y="7035512"/>
              <a:ext cx="329609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DBMS</a:t>
              </a:r>
              <a:r>
                <a:rPr lang="ko-KR" altLang="en-US" sz="8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계정관리 솔루션</a:t>
              </a:r>
              <a:endParaRPr lang="en-US" altLang="ko-KR" sz="8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indent="-171450">
                <a:lnSpc>
                  <a:spcPts val="1200"/>
                </a:lnSpc>
                <a:buFontTx/>
                <a:buChar char="-"/>
              </a:pP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계정 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Life Cycle 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정책 관리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패스워드 정책 관리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통합 계정 정책 관리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  <a:b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퇴직자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휴면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불법계정 탐지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DBMS 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권한 관리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254012" y="7035512"/>
              <a:ext cx="582211" cy="232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b="1" dirty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HI-DBIM</a:t>
              </a:r>
            </a:p>
          </p:txBody>
        </p:sp>
      </p:grpSp>
      <p:pic>
        <p:nvPicPr>
          <p:cNvPr id="55" name="그림 54" descr="그리기이(가) 표시된 사진&#10;&#10;자동 생성된 설명">
            <a:extLst>
              <a:ext uri="{FF2B5EF4-FFF2-40B4-BE49-F238E27FC236}">
                <a16:creationId xmlns:a16="http://schemas.microsoft.com/office/drawing/2014/main" id="{CEF241F8-E4D5-4A99-A8F2-51905F6F75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15" y="8820472"/>
            <a:ext cx="73633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52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53"/>
          <p:cNvGrpSpPr>
            <a:grpSpLocks/>
          </p:cNvGrpSpPr>
          <p:nvPr/>
        </p:nvGrpSpPr>
        <p:grpSpPr bwMode="auto">
          <a:xfrm>
            <a:off x="523463" y="305005"/>
            <a:ext cx="2846510" cy="548177"/>
            <a:chOff x="1114305" y="353560"/>
            <a:chExt cx="2846346" cy="548339"/>
          </a:xfrm>
        </p:grpSpPr>
        <p:grpSp>
          <p:nvGrpSpPr>
            <p:cNvPr id="11" name="그룹 21"/>
            <p:cNvGrpSpPr>
              <a:grpSpLocks/>
            </p:cNvGrpSpPr>
            <p:nvPr/>
          </p:nvGrpSpPr>
          <p:grpSpPr bwMode="auto">
            <a:xfrm>
              <a:off x="1114305" y="353560"/>
              <a:ext cx="2846346" cy="384835"/>
              <a:chOff x="1114305" y="353560"/>
              <a:chExt cx="2846346" cy="384835"/>
            </a:xfrm>
          </p:grpSpPr>
          <p:sp>
            <p:nvSpPr>
              <p:cNvPr id="13" name="Text Box 53"/>
              <p:cNvSpPr txBox="1">
                <a:spLocks noChangeArrowheads="1"/>
              </p:cNvSpPr>
              <p:nvPr/>
            </p:nvSpPr>
            <p:spPr bwMode="gray">
              <a:xfrm>
                <a:off x="1114305" y="353560"/>
                <a:ext cx="387905" cy="384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latinLnBrk="0" hangingPunct="1"/>
                <a:r>
                  <a:rPr kumimoji="0" lang="en-US" altLang="ko-KR" sz="2500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02</a:t>
                </a:r>
                <a:endParaRPr kumimoji="0" lang="en-US" altLang="en-US" sz="25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4" name="Text Box 43"/>
              <p:cNvSpPr txBox="1">
                <a:spLocks noChangeArrowheads="1"/>
              </p:cNvSpPr>
              <p:nvPr/>
            </p:nvSpPr>
            <p:spPr bwMode="gray">
              <a:xfrm>
                <a:off x="1528076" y="467126"/>
                <a:ext cx="2432575" cy="159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kumimoji="0" lang="ko-KR" altLang="ko-KR" sz="1000" b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  <p:sp>
          <p:nvSpPr>
            <p:cNvPr id="12" name="Text Box 43"/>
            <p:cNvSpPr txBox="1">
              <a:spLocks noChangeArrowheads="1"/>
            </p:cNvSpPr>
            <p:nvPr/>
          </p:nvSpPr>
          <p:spPr bwMode="gray">
            <a:xfrm>
              <a:off x="1528738" y="741515"/>
              <a:ext cx="2431913" cy="160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74788" latinLnBrk="0">
                <a:defRPr/>
              </a:pPr>
              <a:r>
                <a:rPr lang="en-US" altLang="ko-KR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2.4 </a:t>
              </a:r>
              <a:r>
                <a:rPr lang="ko-KR" altLang="en-US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주요 사업실적</a:t>
              </a:r>
              <a:endParaRPr lang="en-US" altLang="ko-KR" sz="800" b="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5" name="Text Box 43"/>
          <p:cNvSpPr txBox="1">
            <a:spLocks noChangeArrowheads="1"/>
          </p:cNvSpPr>
          <p:nvPr/>
        </p:nvSpPr>
        <p:spPr bwMode="gray">
          <a:xfrm>
            <a:off x="919111" y="418207"/>
            <a:ext cx="24320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ko-KR" altLang="en-US" sz="1100" b="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사업내용</a:t>
            </a:r>
            <a:endParaRPr kumimoji="0" lang="ko-KR" altLang="ko-KR" sz="1100" b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5" name="그룹 9"/>
          <p:cNvGrpSpPr>
            <a:grpSpLocks/>
          </p:cNvGrpSpPr>
          <p:nvPr/>
        </p:nvGrpSpPr>
        <p:grpSpPr bwMode="auto">
          <a:xfrm>
            <a:off x="404664" y="1387747"/>
            <a:ext cx="6048672" cy="847977"/>
            <a:chOff x="2520134" y="2099929"/>
            <a:chExt cx="6050949" cy="848354"/>
          </a:xfrm>
        </p:grpSpPr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2520882" y="2099929"/>
              <a:ext cx="3997325" cy="188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kumimoji="0" lang="en-US" altLang="en-US" sz="1600" b="0" dirty="0">
                  <a:solidFill>
                    <a:srgbClr val="4F81BD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2.4 </a:t>
              </a:r>
              <a:r>
                <a:rPr kumimoji="0" lang="ko-KR" altLang="en-US" sz="1600" b="0" dirty="0">
                  <a:solidFill>
                    <a:srgbClr val="4F81BD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주요 사업실적</a:t>
              </a:r>
              <a:endParaRPr kumimoji="0" lang="en-US" altLang="en-US" sz="1600" b="0" dirty="0">
                <a:solidFill>
                  <a:srgbClr val="4F81B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7" name="직사각형 8"/>
            <p:cNvSpPr>
              <a:spLocks noChangeArrowheads="1"/>
            </p:cNvSpPr>
            <p:nvPr/>
          </p:nvSpPr>
          <p:spPr bwMode="auto">
            <a:xfrm>
              <a:off x="2520134" y="2435039"/>
              <a:ext cx="6050949" cy="513244"/>
            </a:xfrm>
            <a:prstGeom prst="rect">
              <a:avLst/>
            </a:prstGeom>
            <a:solidFill>
              <a:srgbClr val="4F81BD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72000" tIns="36000" rIns="72000" bIns="36000">
              <a:spAutoFit/>
            </a:bodyPr>
            <a:lstStyle/>
            <a:p>
              <a:pPr algn="just" latinLnBrk="0">
                <a:lnSpc>
                  <a:spcPts val="1800"/>
                </a:lnSpc>
                <a:defRPr/>
              </a:pP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 </a:t>
              </a:r>
              <a:r>
                <a:rPr lang="ko-KR" altLang="en-US" sz="1300" kern="0" dirty="0" err="1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오티아이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(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주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)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는 공공분야의 시스템통합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(SI)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사업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, ITO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사업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, Infra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구축 사업 등 다양한 사업을 성공적으로 수행 하였습니다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.</a:t>
              </a:r>
              <a:endParaRPr lang="en-US" altLang="ko-KR" sz="1300" b="0" kern="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05336" y="2553044"/>
            <a:ext cx="6133364" cy="4004714"/>
            <a:chOff x="405336" y="2658960"/>
            <a:chExt cx="6133364" cy="4004714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405336" y="2925544"/>
              <a:ext cx="6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85584" y="2933422"/>
              <a:ext cx="88998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50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2018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44075" y="2949724"/>
              <a:ext cx="2662908" cy="2384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2018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년도 사회보장정보시스템 통합 유지관리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맞춤형 법률지원 시스템 유지관리 및 기능개선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온라인 </a:t>
              </a:r>
              <a:r>
                <a:rPr lang="ko-KR" altLang="en-US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소비넷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(ODR) 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사용자 편리성 개선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중진공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운영지원 유지보수 용역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통신시장 유통질서 건전화 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DB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시스템 개선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2018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HRD-Net 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개편 및 운영지원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국가일자리정보 플랫폼 기반 및 </a:t>
              </a:r>
              <a:r>
                <a:rPr lang="ko-KR" altLang="en-US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일자리포털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구축 사업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법인시설관리시스템 구축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(4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단계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및 유지관리 용역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2018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상하수도 요금관리시스템 유지관리 용역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전파관리 정보시스템 네트워크 노후장비 교체 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전파관리 정보시스템 유지관리 용역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2018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가족관계등록 자료정비사업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2018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사용자지원센터 및 </a:t>
              </a:r>
              <a:r>
                <a:rPr lang="ko-KR" altLang="en-US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가족콜센터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운영 사업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2018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전자소송사건의 스캔업무 지원 사업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2018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가족정보시스템 운영 및 유지관리 사업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47712" y="2949724"/>
              <a:ext cx="1210588" cy="2384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ko-KR" altLang="en-US" sz="800" b="1" dirty="0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사회보장정보원</a:t>
              </a:r>
              <a:endParaRPr lang="en-US" altLang="ko-KR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b="1" dirty="0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대한법률구조공단</a:t>
              </a:r>
              <a:endParaRPr lang="en-US" altLang="ko-KR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b="1" dirty="0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한국소비자원</a:t>
              </a:r>
            </a:p>
            <a:p>
              <a:pPr>
                <a:lnSpc>
                  <a:spcPts val="1200"/>
                </a:lnSpc>
              </a:pPr>
              <a:r>
                <a:rPr lang="ko-KR" altLang="en-US" sz="800" b="1" dirty="0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중소기업진흥공단</a:t>
              </a:r>
              <a:endParaRPr lang="en-US" altLang="ko-KR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b="1" dirty="0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한국정보통신진흥협회</a:t>
              </a:r>
              <a:endParaRPr lang="en-US" altLang="ko-KR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b="1" dirty="0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한국고용정보원</a:t>
              </a:r>
              <a:endParaRPr lang="en-US" altLang="ko-KR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b="1" dirty="0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한국고용정보원</a:t>
              </a:r>
              <a:endParaRPr lang="en-US" altLang="ko-KR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b="1" dirty="0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서울특별시</a:t>
              </a:r>
              <a:endParaRPr lang="en-US" altLang="ko-KR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b="1" dirty="0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서울특별시</a:t>
              </a:r>
              <a:endParaRPr lang="en-US" altLang="ko-KR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b="1" dirty="0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중앙전파관리소</a:t>
              </a:r>
              <a:endParaRPr lang="en-US" altLang="ko-KR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b="1" dirty="0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중앙전파관리소</a:t>
              </a:r>
              <a:endParaRPr lang="en-US" altLang="ko-KR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b="1" dirty="0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대법원</a:t>
              </a:r>
              <a:endParaRPr lang="en-US" altLang="ko-KR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b="1" dirty="0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대법원</a:t>
              </a:r>
              <a:endParaRPr lang="en-US" altLang="ko-KR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b="1" dirty="0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대법원</a:t>
              </a:r>
              <a:endParaRPr lang="en-US" altLang="ko-KR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lang="ko-KR" altLang="en-US" sz="800" b="1" dirty="0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대법원</a:t>
              </a:r>
              <a:endParaRPr lang="en-US" altLang="ko-KR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56368" y="2658960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사 업 명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47712" y="2668688"/>
              <a:ext cx="7617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수요기관</a:t>
              </a:r>
            </a:p>
          </p:txBody>
        </p:sp>
        <p:cxnSp>
          <p:nvCxnSpPr>
            <p:cNvPr id="23" name="직선 연결선 22"/>
            <p:cNvCxnSpPr/>
            <p:nvPr/>
          </p:nvCxnSpPr>
          <p:spPr>
            <a:xfrm>
              <a:off x="485584" y="5313689"/>
              <a:ext cx="6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90700" y="5323418"/>
              <a:ext cx="88998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50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2017</a:t>
              </a:r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490700" y="6663674"/>
              <a:ext cx="6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그림 34" descr="그리기이(가) 표시된 사진&#10;&#10;자동 생성된 설명">
            <a:extLst>
              <a:ext uri="{FF2B5EF4-FFF2-40B4-BE49-F238E27FC236}">
                <a16:creationId xmlns:a16="http://schemas.microsoft.com/office/drawing/2014/main" id="{ACD9F767-2CC3-4821-9EA2-50C594660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15" y="8820472"/>
            <a:ext cx="736331" cy="24622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AF13692-2E4F-482F-9304-5706D53C7317}"/>
              </a:ext>
            </a:extLst>
          </p:cNvPr>
          <p:cNvSpPr txBox="1"/>
          <p:nvPr/>
        </p:nvSpPr>
        <p:spPr>
          <a:xfrm>
            <a:off x="1549057" y="6571144"/>
            <a:ext cx="1005403" cy="2230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한국고용정보원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한국고용정보원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대법원</a:t>
            </a: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한국고용정보원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대법원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대법원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한국소비자원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중앙전파관리소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대법원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한국고용정보원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공정거래위원회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중소기업진흥공단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조달청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대법원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DFDBD9-122C-43C6-8E0D-D81E39864B7D}"/>
              </a:ext>
            </a:extLst>
          </p:cNvPr>
          <p:cNvSpPr txBox="1"/>
          <p:nvPr/>
        </p:nvSpPr>
        <p:spPr>
          <a:xfrm>
            <a:off x="2644075" y="6578387"/>
            <a:ext cx="3381054" cy="2230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고용보험 피보험자격업무 효율화관련 고객지원 콜센터 외주용역 사업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고용보험 피보험자격업무 효율화관련 고용보험시스템 개편 사업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가족관계등록 자료정비사업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고용장려금 통합전산망 구축 사업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가족관계등록자료 정비시스템 구축 사업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가족관계등록정보시스템 전산장비 도입 사업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본사업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주장비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1200"/>
              </a:lnSpc>
            </a:pPr>
            <a:r>
              <a:rPr lang="ko-KR" alt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소비넷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분쟁조정시스템 고도화 용역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민원처리시스템 교체사업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e-</a:t>
            </a:r>
            <a:r>
              <a:rPr lang="ko-KR" alt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아포스티유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시스템 등 외교부 연계 기반 구축 사업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고용보험시스템 프로그램 개발 및 운영지원사업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스마트컨슈머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기능개선사업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중진공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운영지원 유지보수 용역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~2018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나라장터 시스템 운영위탁사업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가족정보시스템 운영 및 유지관리 사업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7FDEDA-D2AA-4576-8315-60DB312F1328}"/>
              </a:ext>
            </a:extLst>
          </p:cNvPr>
          <p:cNvSpPr txBox="1"/>
          <p:nvPr/>
        </p:nvSpPr>
        <p:spPr>
          <a:xfrm>
            <a:off x="490700" y="6570118"/>
            <a:ext cx="9605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2016</a:t>
            </a:r>
            <a:endParaRPr lang="ko-KR" altLang="en-US" sz="25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3EC71D-73AE-4B30-BE5E-9774D82DF8BB}"/>
              </a:ext>
            </a:extLst>
          </p:cNvPr>
          <p:cNvSpPr txBox="1"/>
          <p:nvPr/>
        </p:nvSpPr>
        <p:spPr>
          <a:xfrm>
            <a:off x="1547711" y="5246684"/>
            <a:ext cx="10502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한국소비자원</a:t>
            </a: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중소기업진흥공단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한국지역정보개발원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서울특별시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중앙전파관리소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대법원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대법원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b="1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대법원</a:t>
            </a:r>
            <a:endParaRPr lang="en-US" altLang="ko-KR" sz="8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5FC19-2C6D-412E-940D-3585FC834E10}"/>
              </a:ext>
            </a:extLst>
          </p:cNvPr>
          <p:cNvSpPr txBox="1"/>
          <p:nvPr/>
        </p:nvSpPr>
        <p:spPr>
          <a:xfrm>
            <a:off x="2645925" y="5246685"/>
            <a:ext cx="23102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온라인 </a:t>
            </a:r>
            <a:r>
              <a:rPr lang="ko-KR" alt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소비넷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프로세스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(ODR) 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구축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중진공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운영지원 유지보수 용역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지방세정보시스템 운영관리 사업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상하수도 요금관리시스템 유지관리 용역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전파관리 정보시스템 유지관리 용역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사용자지원센터 및 </a:t>
            </a:r>
            <a:r>
              <a:rPr lang="ko-KR" alt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가족콜센터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운영 사업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전자소송사건의 스캔업무 지원 사업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200"/>
              </a:lnSpc>
            </a:pP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가족정보시스템 운영 및 유지관리 사업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730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53"/>
          <p:cNvGrpSpPr>
            <a:grpSpLocks/>
          </p:cNvGrpSpPr>
          <p:nvPr/>
        </p:nvGrpSpPr>
        <p:grpSpPr bwMode="auto">
          <a:xfrm>
            <a:off x="523463" y="305005"/>
            <a:ext cx="2846510" cy="548177"/>
            <a:chOff x="1114305" y="353560"/>
            <a:chExt cx="2846346" cy="548339"/>
          </a:xfrm>
        </p:grpSpPr>
        <p:grpSp>
          <p:nvGrpSpPr>
            <p:cNvPr id="11" name="그룹 21"/>
            <p:cNvGrpSpPr>
              <a:grpSpLocks/>
            </p:cNvGrpSpPr>
            <p:nvPr/>
          </p:nvGrpSpPr>
          <p:grpSpPr bwMode="auto">
            <a:xfrm>
              <a:off x="1114305" y="353560"/>
              <a:ext cx="2846346" cy="384835"/>
              <a:chOff x="1114305" y="353560"/>
              <a:chExt cx="2846346" cy="384835"/>
            </a:xfrm>
          </p:grpSpPr>
          <p:sp>
            <p:nvSpPr>
              <p:cNvPr id="13" name="Text Box 53"/>
              <p:cNvSpPr txBox="1">
                <a:spLocks noChangeArrowheads="1"/>
              </p:cNvSpPr>
              <p:nvPr/>
            </p:nvSpPr>
            <p:spPr bwMode="gray">
              <a:xfrm>
                <a:off x="1114305" y="353560"/>
                <a:ext cx="387905" cy="384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latinLnBrk="0" hangingPunct="1"/>
                <a:r>
                  <a:rPr kumimoji="0" lang="en-US" altLang="ko-KR" sz="2500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02</a:t>
                </a:r>
                <a:endParaRPr kumimoji="0" lang="en-US" altLang="en-US" sz="25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4" name="Text Box 43"/>
              <p:cNvSpPr txBox="1">
                <a:spLocks noChangeArrowheads="1"/>
              </p:cNvSpPr>
              <p:nvPr/>
            </p:nvSpPr>
            <p:spPr bwMode="gray">
              <a:xfrm>
                <a:off x="1528076" y="467126"/>
                <a:ext cx="2432575" cy="159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kumimoji="0" lang="ko-KR" altLang="ko-KR" sz="1000" b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  <p:sp>
          <p:nvSpPr>
            <p:cNvPr id="12" name="Text Box 43"/>
            <p:cNvSpPr txBox="1">
              <a:spLocks noChangeArrowheads="1"/>
            </p:cNvSpPr>
            <p:nvPr/>
          </p:nvSpPr>
          <p:spPr bwMode="gray">
            <a:xfrm>
              <a:off x="1528738" y="741515"/>
              <a:ext cx="2431913" cy="160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74788" latinLnBrk="0">
                <a:defRPr/>
              </a:pPr>
              <a:r>
                <a:rPr lang="en-US" altLang="ko-KR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2.5 </a:t>
              </a:r>
              <a:r>
                <a:rPr lang="ko-KR" altLang="en-US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주요 </a:t>
              </a:r>
              <a:r>
                <a:rPr lang="ko-KR" altLang="en-US" sz="800" b="0" dirty="0" err="1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고객사</a:t>
              </a:r>
              <a:endParaRPr lang="en-US" altLang="ko-KR" sz="800" b="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5" name="Text Box 43"/>
          <p:cNvSpPr txBox="1">
            <a:spLocks noChangeArrowheads="1"/>
          </p:cNvSpPr>
          <p:nvPr/>
        </p:nvSpPr>
        <p:spPr bwMode="gray">
          <a:xfrm>
            <a:off x="919111" y="418207"/>
            <a:ext cx="24320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ko-KR" altLang="en-US" sz="1100" b="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사업내용</a:t>
            </a:r>
            <a:endParaRPr kumimoji="0" lang="ko-KR" altLang="ko-KR" sz="1100" b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405412" y="1387747"/>
            <a:ext cx="3995821" cy="18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en-US" sz="1600" b="0" dirty="0">
                <a:solidFill>
                  <a:srgbClr val="4F81B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2.5 </a:t>
            </a:r>
            <a:r>
              <a:rPr kumimoji="0" lang="ko-KR" altLang="en-US" sz="1600" b="0" dirty="0">
                <a:solidFill>
                  <a:srgbClr val="4F81B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 </a:t>
            </a:r>
            <a:r>
              <a:rPr kumimoji="0" lang="ko-KR" altLang="en-US" sz="1600" b="0" dirty="0" err="1">
                <a:solidFill>
                  <a:srgbClr val="4F81B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고객사</a:t>
            </a:r>
            <a:endParaRPr kumimoji="0" lang="en-US" altLang="en-US" sz="1600" b="0" dirty="0">
              <a:solidFill>
                <a:srgbClr val="4F81BD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23463" y="1835696"/>
            <a:ext cx="1890000" cy="10800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2512169" y="1835696"/>
            <a:ext cx="1890000" cy="10800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4500875" y="1835696"/>
            <a:ext cx="1890000" cy="10800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3" y="2143817"/>
            <a:ext cx="1714500" cy="476250"/>
          </a:xfrm>
          <a:prstGeom prst="rect">
            <a:avLst/>
          </a:prstGeom>
        </p:spPr>
      </p:pic>
      <p:pic>
        <p:nvPicPr>
          <p:cNvPr id="8" name="그림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14" y="2137571"/>
            <a:ext cx="1818000" cy="476250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523463" y="3248335"/>
            <a:ext cx="1890000" cy="10800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2512169" y="3248335"/>
            <a:ext cx="1890000" cy="10800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4500875" y="3248335"/>
            <a:ext cx="1890000" cy="10800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523463" y="4656717"/>
            <a:ext cx="1890000" cy="10800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2512169" y="4656717"/>
            <a:ext cx="1890000" cy="10800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4500875" y="4656717"/>
            <a:ext cx="1890000" cy="10800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523463" y="6065099"/>
            <a:ext cx="1890000" cy="10800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2512169" y="6065099"/>
            <a:ext cx="1890000" cy="10800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4500875" y="6065099"/>
            <a:ext cx="1890000" cy="10800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20" y="2096887"/>
            <a:ext cx="1818000" cy="561875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624" y="6185999"/>
            <a:ext cx="1800225" cy="83820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44" y="6242424"/>
            <a:ext cx="1818000" cy="732627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75" y="4895040"/>
            <a:ext cx="1818000" cy="579488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69" y="6342910"/>
            <a:ext cx="1818000" cy="591220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523463" y="7475631"/>
            <a:ext cx="1890000" cy="10800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2512169" y="7473481"/>
            <a:ext cx="1890000" cy="10800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4498948" y="7473481"/>
            <a:ext cx="1890000" cy="10800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5771" y="7738359"/>
            <a:ext cx="1802249" cy="56722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31" y="7764050"/>
            <a:ext cx="1818000" cy="4988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406" y="7749194"/>
            <a:ext cx="1866113" cy="528573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2" t="30532" r="3478" b="30532"/>
          <a:stretch/>
        </p:blipFill>
        <p:spPr>
          <a:xfrm>
            <a:off x="557077" y="3476165"/>
            <a:ext cx="1822770" cy="61877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12644"/>
          <a:stretch/>
        </p:blipFill>
        <p:spPr>
          <a:xfrm>
            <a:off x="588150" y="4906409"/>
            <a:ext cx="1760623" cy="57336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73" y="3539893"/>
            <a:ext cx="1811192" cy="491319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68" y="4905206"/>
            <a:ext cx="1822646" cy="56187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r="14785"/>
          <a:stretch/>
        </p:blipFill>
        <p:spPr>
          <a:xfrm>
            <a:off x="4680044" y="3455955"/>
            <a:ext cx="1550727" cy="638986"/>
          </a:xfrm>
          <a:prstGeom prst="rect">
            <a:avLst/>
          </a:prstGeom>
        </p:spPr>
      </p:pic>
      <p:pic>
        <p:nvPicPr>
          <p:cNvPr id="49" name="그림 48" descr="그리기이(가) 표시된 사진&#10;&#10;자동 생성된 설명">
            <a:extLst>
              <a:ext uri="{FF2B5EF4-FFF2-40B4-BE49-F238E27FC236}">
                <a16:creationId xmlns:a16="http://schemas.microsoft.com/office/drawing/2014/main" id="{85F822FC-B650-4B7B-9EF8-142C49A463F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15" y="8820472"/>
            <a:ext cx="73633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59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4"/>
          <p:cNvSpPr>
            <a:spLocks noChangeArrowheads="1"/>
          </p:cNvSpPr>
          <p:nvPr/>
        </p:nvSpPr>
        <p:spPr bwMode="auto">
          <a:xfrm>
            <a:off x="248151" y="251520"/>
            <a:ext cx="3059994" cy="31048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lIns="72000" tIns="0" rIns="72000" bIns="360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b="0" dirty="0"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Your</a:t>
            </a:r>
            <a:r>
              <a:rPr lang="en-US" altLang="ko-KR" b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 BEST </a:t>
            </a:r>
            <a:r>
              <a:rPr lang="en-US" altLang="ko-KR" b="1" baseline="0" dirty="0">
                <a:solidFill>
                  <a:srgbClr val="C00000"/>
                </a:solidFill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SI</a:t>
            </a:r>
            <a:r>
              <a:rPr lang="en-US" altLang="ko-KR" b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 Business Partner</a:t>
            </a:r>
            <a:endParaRPr lang="ko-KR" altLang="en-US" b="0" dirty="0">
              <a:solidFill>
                <a:schemeClr val="tx1">
                  <a:lumMod val="50000"/>
                  <a:lumOff val="50000"/>
                </a:schemeClr>
              </a:solidFill>
              <a:latin typeface="KT&amp;G 상상제목 B" panose="02000300000000000000" pitchFamily="2" charset="-127"/>
              <a:ea typeface="KT&amp;G 상상제목 B" panose="02000300000000000000" pitchFamily="2" charset="-127"/>
            </a:endParaRPr>
          </a:p>
        </p:txBody>
      </p:sp>
      <p:sp>
        <p:nvSpPr>
          <p:cNvPr id="114" name="TextBox 113"/>
          <p:cNvSpPr txBox="1">
            <a:spLocks noChangeArrowheads="1"/>
          </p:cNvSpPr>
          <p:nvPr userDrawn="1"/>
        </p:nvSpPr>
        <p:spPr bwMode="auto">
          <a:xfrm>
            <a:off x="5182017" y="8740185"/>
            <a:ext cx="146864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r>
              <a:rPr kumimoji="0" lang="en-US" altLang="ko-KR" sz="800" b="0">
                <a:solidFill>
                  <a:srgbClr val="FFFFFF"/>
                </a:solidFill>
                <a:latin typeface="Dinbol"/>
                <a:ea typeface="Rix고딕 L" pitchFamily="18" charset="-127"/>
              </a:rPr>
              <a:t>Co., Ltd. All rights reserved</a:t>
            </a:r>
            <a:endParaRPr kumimoji="0" lang="ko-KR" altLang="en-US" sz="800" b="0">
              <a:solidFill>
                <a:srgbClr val="FFFFFF"/>
              </a:solidFill>
              <a:latin typeface="Dinbol"/>
              <a:ea typeface="Rix고딕 L" pitchFamily="18" charset="-127"/>
            </a:endParaRPr>
          </a:p>
        </p:txBody>
      </p:sp>
      <p:cxnSp>
        <p:nvCxnSpPr>
          <p:cNvPr id="115" name="직선 연결선 15"/>
          <p:cNvCxnSpPr>
            <a:cxnSpLocks noChangeShapeType="1"/>
          </p:cNvCxnSpPr>
          <p:nvPr userDrawn="1"/>
        </p:nvCxnSpPr>
        <p:spPr bwMode="auto">
          <a:xfrm flipV="1">
            <a:off x="5079787" y="8552852"/>
            <a:ext cx="0" cy="306791"/>
          </a:xfrm>
          <a:prstGeom prst="line">
            <a:avLst/>
          </a:prstGeom>
          <a:noFill/>
          <a:ln w="3175" algn="ctr">
            <a:solidFill>
              <a:srgbClr val="FFFFFF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6" name="그림 11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3904" y="8566878"/>
            <a:ext cx="849104" cy="12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733117" y="7789354"/>
            <a:ext cx="6116052" cy="37331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서울특별시 구로구 디지털로 </a:t>
            </a:r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26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길 </a:t>
            </a:r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123, 1605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구로동</a:t>
            </a:r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지플러스타워</a:t>
            </a:r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r"/>
            <a:r>
              <a:rPr lang="en-US" altLang="ko-KR" sz="9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TEL. 02-2058-0395 | Fax. 02-2058-0396</a:t>
            </a:r>
            <a:endParaRPr lang="ko-KR" altLang="en-US" sz="9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092759" y="1819026"/>
            <a:ext cx="3206283" cy="1004260"/>
          </a:xfrm>
          <a:prstGeom prst="rect">
            <a:avLst/>
          </a:prstGeom>
          <a:noFill/>
        </p:spPr>
        <p:txBody>
          <a:bodyPr wrap="none" lIns="80147" tIns="40074" rIns="80147" bIns="40074">
            <a:spAutoFit/>
          </a:bodyPr>
          <a:lstStyle/>
          <a:p>
            <a:pPr algn="r">
              <a:defRPr/>
            </a:pPr>
            <a:r>
              <a:rPr lang="ko-KR" altLang="en-US" sz="6000" spc="-292" dirty="0">
                <a:latin typeface="KT&amp;G 상상제목 B" pitchFamily="2" charset="-127"/>
                <a:ea typeface="KT&amp;G 상상제목 B" pitchFamily="2" charset="-127"/>
              </a:rPr>
              <a:t>감사합니다</a:t>
            </a:r>
            <a:endParaRPr lang="ko-KR" altLang="en-US" sz="6000" b="0" spc="-292" dirty="0">
              <a:latin typeface="KT&amp;G 상상제목 B" pitchFamily="2" charset="-127"/>
              <a:ea typeface="KT&amp;G 상상제목 B" pitchFamily="2" charset="-127"/>
            </a:endParaRPr>
          </a:p>
        </p:txBody>
      </p:sp>
      <p:pic>
        <p:nvPicPr>
          <p:cNvPr id="12" name="그림 11" descr="그리기이(가) 표시된 사진&#10;&#10;자동 생성된 설명">
            <a:extLst>
              <a:ext uri="{FF2B5EF4-FFF2-40B4-BE49-F238E27FC236}">
                <a16:creationId xmlns:a16="http://schemas.microsoft.com/office/drawing/2014/main" id="{C2AEAB0C-2F8D-4F00-84A7-78F33DDD7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76" y="8388424"/>
            <a:ext cx="1457799" cy="53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2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그룹 14"/>
          <p:cNvGrpSpPr>
            <a:grpSpLocks/>
          </p:cNvGrpSpPr>
          <p:nvPr/>
        </p:nvGrpSpPr>
        <p:grpSpPr bwMode="auto">
          <a:xfrm>
            <a:off x="3706605" y="2294145"/>
            <a:ext cx="2955239" cy="2239846"/>
            <a:chOff x="4104667" y="2682404"/>
            <a:chExt cx="3456596" cy="2620412"/>
          </a:xfrm>
        </p:grpSpPr>
        <p:grpSp>
          <p:nvGrpSpPr>
            <p:cNvPr id="11267" name="그룹 3"/>
            <p:cNvGrpSpPr>
              <a:grpSpLocks/>
            </p:cNvGrpSpPr>
            <p:nvPr/>
          </p:nvGrpSpPr>
          <p:grpSpPr bwMode="auto">
            <a:xfrm>
              <a:off x="4249738" y="2890838"/>
              <a:ext cx="3303588" cy="2237891"/>
              <a:chOff x="3546475" y="2479675"/>
              <a:chExt cx="3303588" cy="2237892"/>
            </a:xfrm>
          </p:grpSpPr>
          <p:sp>
            <p:nvSpPr>
              <p:cNvPr id="11271" name="Text Box 7"/>
              <p:cNvSpPr txBox="1">
                <a:spLocks noChangeArrowheads="1"/>
              </p:cNvSpPr>
              <p:nvPr/>
            </p:nvSpPr>
            <p:spPr bwMode="auto">
              <a:xfrm>
                <a:off x="3578225" y="3355976"/>
                <a:ext cx="3271838" cy="1361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font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kumimoji="0" lang="en-US" altLang="ko-KR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1.1 </a:t>
                </a:r>
                <a:r>
                  <a:rPr kumimoji="0" lang="ko-KR" altLang="en-US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회사소개</a:t>
                </a:r>
                <a:endParaRPr kumimoji="0" lang="en-US" altLang="ko-KR" sz="1100" b="0" dirty="0">
                  <a:solidFill>
                    <a:srgbClr val="777777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font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kumimoji="0" lang="en-US" altLang="ko-KR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1.2 </a:t>
                </a:r>
                <a:r>
                  <a:rPr kumimoji="0" lang="ko-KR" altLang="en-US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주요연혁</a:t>
                </a:r>
              </a:p>
              <a:p>
                <a:pPr font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kumimoji="0" lang="en-US" altLang="ko-KR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1.3 </a:t>
                </a:r>
                <a:r>
                  <a:rPr kumimoji="0" lang="ko-KR" altLang="en-US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조직 및 인력현황</a:t>
                </a:r>
              </a:p>
              <a:p>
                <a:pPr font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kumimoji="0" lang="en-US" altLang="ko-KR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1.4 </a:t>
                </a:r>
                <a:r>
                  <a:rPr kumimoji="0" lang="ko-KR" altLang="en-US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경영성과</a:t>
                </a:r>
              </a:p>
              <a:p>
                <a:pPr font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kumimoji="0" lang="en-US" altLang="ko-KR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1.5 </a:t>
                </a:r>
                <a:r>
                  <a:rPr kumimoji="0" lang="ko-KR" altLang="en-US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인증</a:t>
                </a:r>
              </a:p>
            </p:txBody>
          </p:sp>
          <p:sp>
            <p:nvSpPr>
              <p:cNvPr id="11272" name="Rectangle 19"/>
              <p:cNvSpPr>
                <a:spLocks noChangeArrowheads="1"/>
              </p:cNvSpPr>
              <p:nvPr/>
            </p:nvSpPr>
            <p:spPr bwMode="auto">
              <a:xfrm>
                <a:off x="3546475" y="2479675"/>
                <a:ext cx="3271838" cy="431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kumimoji="0" lang="en-US" altLang="ko-KR" sz="2400" b="0" dirty="0">
                    <a:solidFill>
                      <a:srgbClr val="000000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1. </a:t>
                </a:r>
                <a:r>
                  <a:rPr kumimoji="0" lang="ko-KR" altLang="en-US" sz="2400" b="0" dirty="0">
                    <a:solidFill>
                      <a:srgbClr val="000000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기업개요</a:t>
                </a:r>
              </a:p>
            </p:txBody>
          </p:sp>
        </p:grpSp>
        <p:cxnSp>
          <p:nvCxnSpPr>
            <p:cNvPr id="10" name="직선 연결선 9"/>
            <p:cNvCxnSpPr/>
            <p:nvPr/>
          </p:nvCxnSpPr>
          <p:spPr>
            <a:xfrm>
              <a:off x="4141186" y="5302816"/>
              <a:ext cx="3420077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직사각형 10"/>
            <p:cNvSpPr/>
            <p:nvPr/>
          </p:nvSpPr>
          <p:spPr>
            <a:xfrm>
              <a:off x="4104667" y="2682404"/>
              <a:ext cx="3456596" cy="10799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539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4141186" y="3446294"/>
              <a:ext cx="3420077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587458" y="1209518"/>
            <a:ext cx="876868" cy="236202"/>
            <a:chOff x="3569" y="688"/>
            <a:chExt cx="609" cy="174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3569" y="688"/>
              <a:ext cx="473" cy="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569" y="737"/>
              <a:ext cx="60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spcBef>
                  <a:spcPct val="20000"/>
                </a:spcBef>
              </a:pPr>
              <a:r>
                <a:rPr kumimoji="0" lang="en-US" altLang="ko-KR" sz="1100" dirty="0">
                  <a:solidFill>
                    <a:srgbClr val="000000"/>
                  </a:solidFill>
                  <a:latin typeface="Dinbol" pitchFamily="2" charset="0"/>
                </a:rPr>
                <a:t>CONTENTS - I</a:t>
              </a:r>
              <a:endParaRPr kumimoji="0" lang="ko-KR" altLang="en-US" sz="1100" dirty="0">
                <a:latin typeface="Dinbol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4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53"/>
          <p:cNvGrpSpPr>
            <a:grpSpLocks/>
          </p:cNvGrpSpPr>
          <p:nvPr/>
        </p:nvGrpSpPr>
        <p:grpSpPr bwMode="auto">
          <a:xfrm>
            <a:off x="523463" y="305005"/>
            <a:ext cx="2846510" cy="548177"/>
            <a:chOff x="1114305" y="353560"/>
            <a:chExt cx="2846346" cy="548339"/>
          </a:xfrm>
        </p:grpSpPr>
        <p:grpSp>
          <p:nvGrpSpPr>
            <p:cNvPr id="11" name="그룹 21"/>
            <p:cNvGrpSpPr>
              <a:grpSpLocks/>
            </p:cNvGrpSpPr>
            <p:nvPr/>
          </p:nvGrpSpPr>
          <p:grpSpPr bwMode="auto">
            <a:xfrm>
              <a:off x="1114305" y="353560"/>
              <a:ext cx="2846346" cy="384835"/>
              <a:chOff x="1114305" y="353560"/>
              <a:chExt cx="2846346" cy="384835"/>
            </a:xfrm>
          </p:grpSpPr>
          <p:sp>
            <p:nvSpPr>
              <p:cNvPr id="13" name="Text Box 53"/>
              <p:cNvSpPr txBox="1">
                <a:spLocks noChangeArrowheads="1"/>
              </p:cNvSpPr>
              <p:nvPr/>
            </p:nvSpPr>
            <p:spPr bwMode="gray">
              <a:xfrm>
                <a:off x="1114305" y="353560"/>
                <a:ext cx="387905" cy="384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latinLnBrk="0" hangingPunct="1"/>
                <a:r>
                  <a:rPr kumimoji="0" lang="en-US" altLang="ko-KR" sz="2500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01</a:t>
                </a:r>
                <a:endParaRPr kumimoji="0" lang="en-US" altLang="en-US" sz="25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4" name="Text Box 43"/>
              <p:cNvSpPr txBox="1">
                <a:spLocks noChangeArrowheads="1"/>
              </p:cNvSpPr>
              <p:nvPr/>
            </p:nvSpPr>
            <p:spPr bwMode="gray">
              <a:xfrm>
                <a:off x="1528076" y="467126"/>
                <a:ext cx="2432575" cy="159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kumimoji="0" lang="ko-KR" altLang="ko-KR" sz="1000" b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  <p:sp>
          <p:nvSpPr>
            <p:cNvPr id="12" name="Text Box 43"/>
            <p:cNvSpPr txBox="1">
              <a:spLocks noChangeArrowheads="1"/>
            </p:cNvSpPr>
            <p:nvPr/>
          </p:nvSpPr>
          <p:spPr bwMode="gray">
            <a:xfrm>
              <a:off x="1528738" y="741515"/>
              <a:ext cx="2431913" cy="160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74788" latinLnBrk="0">
                <a:defRPr/>
              </a:pPr>
              <a:r>
                <a:rPr lang="en-US" altLang="ko-KR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1.1 </a:t>
              </a:r>
              <a:r>
                <a:rPr lang="ko-KR" altLang="en-US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회사소개</a:t>
              </a:r>
              <a:endParaRPr lang="en-US" altLang="ko-KR" sz="800" b="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5" name="Text Box 43"/>
          <p:cNvSpPr txBox="1">
            <a:spLocks noChangeArrowheads="1"/>
          </p:cNvSpPr>
          <p:nvPr/>
        </p:nvSpPr>
        <p:spPr bwMode="gray">
          <a:xfrm>
            <a:off x="919111" y="418207"/>
            <a:ext cx="24320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ko-KR" altLang="en-US" sz="1100" b="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기업개요</a:t>
            </a:r>
            <a:endParaRPr kumimoji="0" lang="ko-KR" altLang="ko-KR" sz="1100" b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8" name="그룹 9"/>
          <p:cNvGrpSpPr>
            <a:grpSpLocks/>
          </p:cNvGrpSpPr>
          <p:nvPr/>
        </p:nvGrpSpPr>
        <p:grpSpPr bwMode="auto">
          <a:xfrm>
            <a:off x="404664" y="1384589"/>
            <a:ext cx="6048672" cy="1561539"/>
            <a:chOff x="2520134" y="2099929"/>
            <a:chExt cx="6050949" cy="1562238"/>
          </a:xfrm>
        </p:grpSpPr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2520882" y="2099929"/>
              <a:ext cx="3997325" cy="188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kumimoji="0" lang="en-US" altLang="en-US" sz="1600" b="0" dirty="0">
                  <a:solidFill>
                    <a:srgbClr val="4F81BD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1.1 </a:t>
              </a:r>
              <a:r>
                <a:rPr kumimoji="0" lang="ko-KR" altLang="en-US" sz="1600" b="0" dirty="0">
                  <a:solidFill>
                    <a:srgbClr val="4F81BD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회사소개</a:t>
              </a:r>
              <a:endParaRPr kumimoji="0" lang="en-US" altLang="en-US" sz="1600" b="0" dirty="0">
                <a:solidFill>
                  <a:srgbClr val="4F81B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0" name="직사각형 8"/>
            <p:cNvSpPr>
              <a:spLocks noChangeArrowheads="1"/>
            </p:cNvSpPr>
            <p:nvPr/>
          </p:nvSpPr>
          <p:spPr bwMode="auto">
            <a:xfrm>
              <a:off x="2520134" y="2434757"/>
              <a:ext cx="6050949" cy="1227410"/>
            </a:xfrm>
            <a:prstGeom prst="rect">
              <a:avLst/>
            </a:prstGeom>
            <a:solidFill>
              <a:srgbClr val="4F81BD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72000" tIns="36000" rIns="72000" bIns="36000">
              <a:spAutoFit/>
            </a:bodyPr>
            <a:lstStyle/>
            <a:p>
              <a:pPr algn="just" latinLnBrk="0">
                <a:lnSpc>
                  <a:spcPts val="1800"/>
                </a:lnSpc>
                <a:defRPr/>
              </a:pPr>
              <a:r>
                <a:rPr lang="ko-KR" altLang="en-US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 </a:t>
              </a:r>
              <a:r>
                <a:rPr lang="ko-KR" altLang="en-US" sz="1300" kern="0" dirty="0" err="1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오티아이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(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주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)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는 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2003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년 설립 이후 최고의 인적자원과 탁월한 기술력을 바탕으로 시스템통합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(SI)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및 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ITO,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응용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SW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개발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,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시스템 운영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, ICT Infra(H/W•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상용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S/W), Data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구축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, ICT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컨설팅 등의 사업을 성공적으로 수행하고 있으며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,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자사 책임하에 프로젝트를 수행할 수 있는 전문 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SI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기업으로서 최적의 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ICT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서비스를 제공하고 있습니다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.</a:t>
              </a:r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565389"/>
              </p:ext>
            </p:extLst>
          </p:nvPr>
        </p:nvGraphicFramePr>
        <p:xfrm>
          <a:off x="392944" y="3044944"/>
          <a:ext cx="603333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▶ 회   사   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오티아이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주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)</a:t>
                      </a:r>
                      <a:endParaRPr lang="ko-KR" altLang="en-US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▶ 대 표 이 사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이 동 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2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▶ 설 </a:t>
                      </a:r>
                      <a:r>
                        <a:rPr lang="ko-KR" altLang="en-US" sz="10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립</a:t>
                      </a:r>
                      <a:r>
                        <a:rPr lang="ko-KR" alt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 일 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2003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년 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02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월 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18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▶ 소   재   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서울특별시 구로구 디지털로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26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길</a:t>
                      </a:r>
                      <a:r>
                        <a:rPr lang="en-US" altLang="ko-KR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 123, 1605</a:t>
                      </a:r>
                      <a:r>
                        <a:rPr lang="ko-KR" altLang="en-US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호</a:t>
                      </a:r>
                      <a:r>
                        <a:rPr lang="en-US" altLang="ko-KR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(</a:t>
                      </a:r>
                      <a:r>
                        <a:rPr lang="ko-KR" altLang="en-US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구로동</a:t>
                      </a:r>
                      <a:r>
                        <a:rPr lang="en-US" altLang="ko-KR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, </a:t>
                      </a:r>
                      <a:r>
                        <a:rPr lang="ko-KR" altLang="en-US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지플러스타워</a:t>
                      </a:r>
                      <a:r>
                        <a:rPr lang="en-US" altLang="ko-KR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)</a:t>
                      </a:r>
                      <a:endParaRPr lang="ko-KR" altLang="en-US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4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▶ 지         사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대전광역시 유성구 </a:t>
                      </a:r>
                      <a:r>
                        <a:rPr lang="ko-KR" altLang="en-US" sz="1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반석로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7, 307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호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(</a:t>
                      </a:r>
                      <a:r>
                        <a:rPr lang="ko-KR" altLang="en-US" sz="1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반석동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애니빌프라자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)</a:t>
                      </a:r>
                      <a:endParaRPr lang="ko-KR" altLang="en-US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58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▶ 주 요 사 업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시스템통합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(SI),</a:t>
                      </a:r>
                      <a:r>
                        <a:rPr lang="en-US" altLang="ko-KR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 </a:t>
                      </a:r>
                      <a:r>
                        <a:rPr lang="ko-KR" altLang="en-US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통합유지보수</a:t>
                      </a:r>
                      <a:r>
                        <a:rPr lang="en-US" altLang="ko-KR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(ITO), </a:t>
                      </a:r>
                      <a:r>
                        <a:rPr lang="ko-KR" altLang="en-US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응용</a:t>
                      </a:r>
                      <a:r>
                        <a:rPr lang="en-US" altLang="ko-KR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SW</a:t>
                      </a:r>
                      <a:r>
                        <a:rPr lang="ko-KR" altLang="en-US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개발</a:t>
                      </a:r>
                      <a:br>
                        <a:rPr lang="en-US" altLang="ko-KR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</a:br>
                      <a:r>
                        <a:rPr lang="ko-KR" altLang="en-US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시스템 운영</a:t>
                      </a:r>
                      <a:r>
                        <a:rPr lang="en-US" altLang="ko-KR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, ICT Infra(H/W•</a:t>
                      </a:r>
                      <a:r>
                        <a:rPr lang="ko-KR" altLang="en-US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상용</a:t>
                      </a:r>
                      <a:r>
                        <a:rPr lang="en-US" altLang="ko-KR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S/W), Data </a:t>
                      </a:r>
                      <a:r>
                        <a:rPr lang="ko-KR" altLang="en-US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구축</a:t>
                      </a:r>
                      <a:r>
                        <a:rPr lang="en-US" altLang="ko-KR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, ICT</a:t>
                      </a:r>
                      <a:r>
                        <a:rPr lang="ko-KR" altLang="en-US" sz="1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컨설팅</a:t>
                      </a:r>
                      <a:endParaRPr lang="ko-KR" altLang="en-US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▶ 대 표 전 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Tel : 02-2058-0395 | Fax : 02-2058-0396</a:t>
                      </a:r>
                      <a:endParaRPr lang="ko-KR" altLang="en-US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58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▶ 홈 </a:t>
                      </a:r>
                      <a:r>
                        <a:rPr lang="ko-KR" altLang="en-US" sz="10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페</a:t>
                      </a:r>
                      <a:r>
                        <a:rPr lang="ko-KR" alt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 이 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고딕 Bold" panose="020D0804000000000000" pitchFamily="50" charset="-127"/>
                          <a:ea typeface="나눔고딕 Bold" panose="020D0804000000000000" pitchFamily="50" charset="-127"/>
                          <a:hlinkClick r:id="rId2"/>
                        </a:rPr>
                        <a:t>www.OTI.co.kr</a:t>
                      </a:r>
                      <a:endParaRPr lang="ko-KR" altLang="en-US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371313" y="5179940"/>
            <a:ext cx="6640515" cy="3496516"/>
            <a:chOff x="371313" y="5020062"/>
            <a:chExt cx="6640515" cy="3496516"/>
          </a:xfrm>
        </p:grpSpPr>
        <p:sp>
          <p:nvSpPr>
            <p:cNvPr id="7" name="타원 6"/>
            <p:cNvSpPr/>
            <p:nvPr/>
          </p:nvSpPr>
          <p:spPr>
            <a:xfrm>
              <a:off x="2018963" y="5652120"/>
              <a:ext cx="3776253" cy="2160240"/>
            </a:xfrm>
            <a:prstGeom prst="ellipse">
              <a:avLst/>
            </a:prstGeom>
            <a:noFill/>
            <a:ln w="31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03709" y="5020062"/>
              <a:ext cx="344677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>
                  <a:solidFill>
                    <a:srgbClr val="0070C0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21</a:t>
              </a:r>
              <a:r>
                <a:rPr lang="ko-KR" altLang="en-US" sz="1300" dirty="0">
                  <a:solidFill>
                    <a:srgbClr val="0070C0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세기 미래를 준비하는 미래를 선도하는 기업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36912" y="5252162"/>
              <a:ext cx="43749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오티아이는</a:t>
              </a:r>
              <a:r>
                <a: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미래에 대한 투자와 가치창출을 경영이념으로 하고 있습니다</a:t>
              </a: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1313" y="6306182"/>
              <a:ext cx="158569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00" dirty="0">
                  <a:solidFill>
                    <a:srgbClr val="0070C0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정직</a:t>
              </a:r>
              <a:r>
                <a:rPr lang="en-US" altLang="ko-KR" sz="1300" dirty="0">
                  <a:solidFill>
                    <a:srgbClr val="0070C0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, </a:t>
              </a:r>
              <a:r>
                <a:rPr lang="ko-KR" altLang="en-US" sz="1300" dirty="0">
                  <a:solidFill>
                    <a:srgbClr val="0070C0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신뢰의 최우선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53830" y="7884368"/>
              <a:ext cx="226055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00" dirty="0">
                  <a:solidFill>
                    <a:srgbClr val="0070C0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끊임없는 개발</a:t>
              </a:r>
              <a:r>
                <a:rPr lang="en-US" altLang="ko-KR" sz="1300" dirty="0">
                  <a:solidFill>
                    <a:srgbClr val="0070C0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, </a:t>
              </a:r>
              <a:r>
                <a:rPr lang="ko-KR" altLang="en-US" sz="1300" dirty="0">
                  <a:solidFill>
                    <a:srgbClr val="0070C0"/>
                  </a:solidFill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최고의 시스템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59273" y="8116468"/>
              <a:ext cx="44694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적극적인 신기술 개발에 아낌없는 투자와 지원으로 보다 발전된 기술개발을 통해</a:t>
              </a:r>
              <a:b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진보한 새로운 시스템 신화창조에 한걸음씩 다가서고 있습니다</a:t>
              </a: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6756" y="6538282"/>
              <a:ext cx="46474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오티아이는</a:t>
              </a:r>
              <a:r>
                <a: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 대한 정직과 신뢰를 최우선으로 하여 첨단기술력과 경험을</a:t>
              </a:r>
              <a:b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바탕으로 </a:t>
              </a: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E-BUSINESS </a:t>
              </a:r>
              <a:r>
                <a: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사업 </a:t>
              </a: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ENABLER</a:t>
              </a:r>
              <a:r>
                <a: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로서 사명감과 책임감을 가지고 소명을</a:t>
              </a:r>
              <a:b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다할 것 입니다</a:t>
              </a: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5144" y="562030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●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67072" y="695831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chemeClr val="accent1">
                      <a:lumMod val="75000"/>
                    </a:schemeClr>
                  </a:solidFill>
                </a:rPr>
                <a:t>●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68928" y="752508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●</a:t>
              </a:r>
            </a:p>
          </p:txBody>
        </p:sp>
      </p:grpSp>
      <p:pic>
        <p:nvPicPr>
          <p:cNvPr id="27" name="그림 26" descr="그리기이(가) 표시된 사진&#10;&#10;자동 생성된 설명">
            <a:extLst>
              <a:ext uri="{FF2B5EF4-FFF2-40B4-BE49-F238E27FC236}">
                <a16:creationId xmlns:a16="http://schemas.microsoft.com/office/drawing/2014/main" id="{6A608234-F7E0-4B1C-8901-9AFC23B18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15" y="8820472"/>
            <a:ext cx="73633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8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 preferRelativeResize="0">
            <a:picLocks/>
          </p:cNvPicPr>
          <p:nvPr/>
        </p:nvPicPr>
        <p:blipFill rotWithShape="1">
          <a:blip r:embed="rId2"/>
          <a:srcRect l="63981" t="3439" b="5252"/>
          <a:stretch/>
        </p:blipFill>
        <p:spPr>
          <a:xfrm>
            <a:off x="4293096" y="2142915"/>
            <a:ext cx="2103968" cy="6617731"/>
          </a:xfrm>
          <a:prstGeom prst="rect">
            <a:avLst/>
          </a:prstGeom>
        </p:spPr>
      </p:pic>
      <p:grpSp>
        <p:nvGrpSpPr>
          <p:cNvPr id="10" name="그룹 53"/>
          <p:cNvGrpSpPr>
            <a:grpSpLocks/>
          </p:cNvGrpSpPr>
          <p:nvPr/>
        </p:nvGrpSpPr>
        <p:grpSpPr bwMode="auto">
          <a:xfrm>
            <a:off x="523463" y="305005"/>
            <a:ext cx="2846510" cy="548177"/>
            <a:chOff x="1114305" y="353560"/>
            <a:chExt cx="2846346" cy="548339"/>
          </a:xfrm>
        </p:grpSpPr>
        <p:grpSp>
          <p:nvGrpSpPr>
            <p:cNvPr id="11" name="그룹 21"/>
            <p:cNvGrpSpPr>
              <a:grpSpLocks/>
            </p:cNvGrpSpPr>
            <p:nvPr/>
          </p:nvGrpSpPr>
          <p:grpSpPr bwMode="auto">
            <a:xfrm>
              <a:off x="1114305" y="353560"/>
              <a:ext cx="2846346" cy="384835"/>
              <a:chOff x="1114305" y="353560"/>
              <a:chExt cx="2846346" cy="384835"/>
            </a:xfrm>
          </p:grpSpPr>
          <p:sp>
            <p:nvSpPr>
              <p:cNvPr id="13" name="Text Box 53"/>
              <p:cNvSpPr txBox="1">
                <a:spLocks noChangeArrowheads="1"/>
              </p:cNvSpPr>
              <p:nvPr/>
            </p:nvSpPr>
            <p:spPr bwMode="gray">
              <a:xfrm>
                <a:off x="1114305" y="353560"/>
                <a:ext cx="387905" cy="384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latinLnBrk="0" hangingPunct="1"/>
                <a:r>
                  <a:rPr kumimoji="0" lang="en-US" altLang="ko-KR" sz="2500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01</a:t>
                </a:r>
                <a:endParaRPr kumimoji="0" lang="en-US" altLang="en-US" sz="25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4" name="Text Box 43"/>
              <p:cNvSpPr txBox="1">
                <a:spLocks noChangeArrowheads="1"/>
              </p:cNvSpPr>
              <p:nvPr/>
            </p:nvSpPr>
            <p:spPr bwMode="gray">
              <a:xfrm>
                <a:off x="1528076" y="467126"/>
                <a:ext cx="2432575" cy="159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kumimoji="0" lang="ko-KR" altLang="ko-KR" sz="1000" b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  <p:sp>
          <p:nvSpPr>
            <p:cNvPr id="12" name="Text Box 43"/>
            <p:cNvSpPr txBox="1">
              <a:spLocks noChangeArrowheads="1"/>
            </p:cNvSpPr>
            <p:nvPr/>
          </p:nvSpPr>
          <p:spPr bwMode="gray">
            <a:xfrm>
              <a:off x="1528738" y="741515"/>
              <a:ext cx="2431913" cy="160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74788" latinLnBrk="0">
                <a:defRPr/>
              </a:pPr>
              <a:r>
                <a:rPr lang="en-US" altLang="ko-KR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1.2 </a:t>
              </a:r>
              <a:r>
                <a:rPr lang="ko-KR" altLang="en-US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주요연혁</a:t>
              </a:r>
              <a:endParaRPr lang="en-US" altLang="ko-KR" sz="800" b="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35" name="Text Box 43"/>
          <p:cNvSpPr txBox="1">
            <a:spLocks noChangeArrowheads="1"/>
          </p:cNvSpPr>
          <p:nvPr/>
        </p:nvSpPr>
        <p:spPr bwMode="gray">
          <a:xfrm>
            <a:off x="919111" y="418207"/>
            <a:ext cx="24320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ko-KR" altLang="en-US" sz="1100" b="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기업개요</a:t>
            </a:r>
            <a:endParaRPr kumimoji="0" lang="ko-KR" altLang="ko-KR" sz="1100" b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4946" y="1820037"/>
            <a:ext cx="4208835" cy="6696927"/>
            <a:chOff x="491317" y="1787113"/>
            <a:chExt cx="4208835" cy="6696927"/>
          </a:xfrm>
        </p:grpSpPr>
        <p:cxnSp>
          <p:nvCxnSpPr>
            <p:cNvPr id="309" name="직선 연결선 308"/>
            <p:cNvCxnSpPr>
              <a:cxnSpLocks/>
              <a:stCxn id="70" idx="4"/>
              <a:endCxn id="339" idx="0"/>
            </p:cNvCxnSpPr>
            <p:nvPr/>
          </p:nvCxnSpPr>
          <p:spPr>
            <a:xfrm flipH="1">
              <a:off x="1269186" y="1823113"/>
              <a:ext cx="4982" cy="63880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320" name="그룹 319"/>
            <p:cNvGrpSpPr/>
            <p:nvPr/>
          </p:nvGrpSpPr>
          <p:grpSpPr>
            <a:xfrm>
              <a:off x="509081" y="7066705"/>
              <a:ext cx="778110" cy="338554"/>
              <a:chOff x="319169" y="7019028"/>
              <a:chExt cx="778110" cy="338554"/>
            </a:xfrm>
          </p:grpSpPr>
          <p:sp>
            <p:nvSpPr>
              <p:cNvPr id="344" name="TextBox 343"/>
              <p:cNvSpPr txBox="1"/>
              <p:nvPr/>
            </p:nvSpPr>
            <p:spPr>
              <a:xfrm>
                <a:off x="319169" y="7019028"/>
                <a:ext cx="7781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</a:rPr>
                  <a:t>2006</a:t>
                </a:r>
                <a:endParaRPr kumimoji="0" lang="ko-KR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타원 344"/>
              <p:cNvSpPr/>
              <p:nvPr/>
            </p:nvSpPr>
            <p:spPr>
              <a:xfrm>
                <a:off x="1061279" y="7170305"/>
                <a:ext cx="36000" cy="36000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321" name="그룹 320"/>
            <p:cNvGrpSpPr/>
            <p:nvPr/>
          </p:nvGrpSpPr>
          <p:grpSpPr>
            <a:xfrm>
              <a:off x="509076" y="7397099"/>
              <a:ext cx="778110" cy="338554"/>
              <a:chOff x="319169" y="7645881"/>
              <a:chExt cx="778110" cy="338554"/>
            </a:xfrm>
          </p:grpSpPr>
          <p:sp>
            <p:nvSpPr>
              <p:cNvPr id="342" name="TextBox 341"/>
              <p:cNvSpPr txBox="1"/>
              <p:nvPr/>
            </p:nvSpPr>
            <p:spPr>
              <a:xfrm>
                <a:off x="319169" y="7645881"/>
                <a:ext cx="7781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</a:rPr>
                  <a:t>2005</a:t>
                </a:r>
                <a:endParaRPr kumimoji="0" lang="ko-KR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타원 342"/>
              <p:cNvSpPr/>
              <p:nvPr/>
            </p:nvSpPr>
            <p:spPr>
              <a:xfrm>
                <a:off x="1061279" y="7797158"/>
                <a:ext cx="36000" cy="36000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322" name="그룹 321"/>
            <p:cNvGrpSpPr/>
            <p:nvPr/>
          </p:nvGrpSpPr>
          <p:grpSpPr>
            <a:xfrm>
              <a:off x="509076" y="7727493"/>
              <a:ext cx="778110" cy="338554"/>
              <a:chOff x="319169" y="8272734"/>
              <a:chExt cx="778110" cy="338554"/>
            </a:xfrm>
          </p:grpSpPr>
          <p:sp>
            <p:nvSpPr>
              <p:cNvPr id="340" name="TextBox 339"/>
              <p:cNvSpPr txBox="1"/>
              <p:nvPr/>
            </p:nvSpPr>
            <p:spPr>
              <a:xfrm>
                <a:off x="319169" y="8272734"/>
                <a:ext cx="7781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</a:rPr>
                  <a:t>2004</a:t>
                </a:r>
                <a:endParaRPr kumimoji="0" lang="ko-KR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타원 340"/>
              <p:cNvSpPr/>
              <p:nvPr/>
            </p:nvSpPr>
            <p:spPr>
              <a:xfrm>
                <a:off x="1061279" y="8424011"/>
                <a:ext cx="36000" cy="36000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323" name="그룹 322"/>
            <p:cNvGrpSpPr/>
            <p:nvPr/>
          </p:nvGrpSpPr>
          <p:grpSpPr>
            <a:xfrm>
              <a:off x="509076" y="8059918"/>
              <a:ext cx="778110" cy="338554"/>
              <a:chOff x="319169" y="8899587"/>
              <a:chExt cx="778110" cy="338554"/>
            </a:xfrm>
          </p:grpSpPr>
          <p:sp>
            <p:nvSpPr>
              <p:cNvPr id="338" name="TextBox 337"/>
              <p:cNvSpPr txBox="1"/>
              <p:nvPr/>
            </p:nvSpPr>
            <p:spPr>
              <a:xfrm>
                <a:off x="319169" y="8899587"/>
                <a:ext cx="7781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</a:rPr>
                  <a:t>2003</a:t>
                </a:r>
                <a:endParaRPr kumimoji="0" lang="ko-KR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타원 338"/>
              <p:cNvSpPr/>
              <p:nvPr/>
            </p:nvSpPr>
            <p:spPr>
              <a:xfrm>
                <a:off x="1061279" y="9050864"/>
                <a:ext cx="36000" cy="36000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333" name="TextBox 332"/>
            <p:cNvSpPr txBox="1"/>
            <p:nvPr/>
          </p:nvSpPr>
          <p:spPr>
            <a:xfrm>
              <a:off x="1721049" y="7120566"/>
              <a:ext cx="17780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삼성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SDS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㈜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SI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협력 파트너사 선정</a:t>
              </a:r>
              <a:endPara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1726775" y="7446544"/>
              <a:ext cx="188384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한국정보산업협동조합 </a:t>
              </a:r>
              <a:r>
                <a:rPr kumimoji="0" lang="ko-KR" altLang="en-US" sz="9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조합사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 등록</a:t>
              </a:r>
              <a:endPara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714765" y="7781354"/>
              <a:ext cx="19928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한국소프트웨어산업협회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 회원사 등록</a:t>
              </a:r>
              <a:endPara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709542" y="8114708"/>
              <a:ext cx="1643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장환호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 대표이사 취임</a:t>
              </a:r>
              <a:endPara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오픈탑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㈜ 창립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(2003. 2.18.)</a:t>
              </a: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491317" y="1787113"/>
              <a:ext cx="800851" cy="924041"/>
              <a:chOff x="297571" y="671026"/>
              <a:chExt cx="800851" cy="924041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297571" y="1256513"/>
                <a:ext cx="7781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</a:rPr>
                  <a:t>2016</a:t>
                </a:r>
                <a:endParaRPr kumimoji="0" lang="ko-KR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타원 69"/>
              <p:cNvSpPr/>
              <p:nvPr/>
            </p:nvSpPr>
            <p:spPr>
              <a:xfrm>
                <a:off x="1062422" y="671026"/>
                <a:ext cx="36000" cy="36000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>
              <a:off x="500567" y="2936679"/>
              <a:ext cx="796110" cy="338554"/>
              <a:chOff x="310660" y="1841460"/>
              <a:chExt cx="796110" cy="338554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310660" y="1841460"/>
                <a:ext cx="7781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</a:rPr>
                  <a:t>2015</a:t>
                </a:r>
                <a:endParaRPr kumimoji="0" lang="ko-KR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1070770" y="1976592"/>
                <a:ext cx="36000" cy="36000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74" name="그룹 73"/>
            <p:cNvGrpSpPr/>
            <p:nvPr/>
          </p:nvGrpSpPr>
          <p:grpSpPr>
            <a:xfrm>
              <a:off x="500567" y="3767676"/>
              <a:ext cx="796110" cy="338554"/>
              <a:chOff x="310665" y="2403362"/>
              <a:chExt cx="796110" cy="33855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10665" y="2403362"/>
                <a:ext cx="7781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</a:rPr>
                  <a:t>2014</a:t>
                </a:r>
                <a:endParaRPr kumimoji="0" lang="ko-KR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타원 75"/>
              <p:cNvSpPr/>
              <p:nvPr/>
            </p:nvSpPr>
            <p:spPr>
              <a:xfrm>
                <a:off x="1070775" y="2551990"/>
                <a:ext cx="36000" cy="36000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77" name="그룹 76"/>
            <p:cNvGrpSpPr/>
            <p:nvPr/>
          </p:nvGrpSpPr>
          <p:grpSpPr>
            <a:xfrm>
              <a:off x="509076" y="4482238"/>
              <a:ext cx="787601" cy="338554"/>
              <a:chOff x="319173" y="3002969"/>
              <a:chExt cx="787601" cy="338554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319173" y="3002969"/>
                <a:ext cx="7781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</a:rPr>
                  <a:t>2013</a:t>
                </a:r>
                <a:endParaRPr kumimoji="0" lang="ko-KR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타원 78"/>
              <p:cNvSpPr/>
              <p:nvPr/>
            </p:nvSpPr>
            <p:spPr>
              <a:xfrm>
                <a:off x="1070774" y="3171920"/>
                <a:ext cx="36000" cy="36000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80" name="그룹 79"/>
            <p:cNvGrpSpPr/>
            <p:nvPr/>
          </p:nvGrpSpPr>
          <p:grpSpPr>
            <a:xfrm>
              <a:off x="509076" y="5382728"/>
              <a:ext cx="787601" cy="338554"/>
              <a:chOff x="319173" y="3649202"/>
              <a:chExt cx="787601" cy="338554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319173" y="3649202"/>
                <a:ext cx="7781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</a:rPr>
                  <a:t>2012</a:t>
                </a:r>
                <a:endParaRPr kumimoji="0" lang="ko-KR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타원 81"/>
              <p:cNvSpPr/>
              <p:nvPr/>
            </p:nvSpPr>
            <p:spPr>
              <a:xfrm>
                <a:off x="1070774" y="3796568"/>
                <a:ext cx="36000" cy="36000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83" name="그룹 82"/>
            <p:cNvGrpSpPr/>
            <p:nvPr/>
          </p:nvGrpSpPr>
          <p:grpSpPr>
            <a:xfrm>
              <a:off x="500567" y="5980206"/>
              <a:ext cx="786614" cy="338554"/>
              <a:chOff x="310664" y="4139517"/>
              <a:chExt cx="786614" cy="338554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310664" y="4139517"/>
                <a:ext cx="7781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</a:rPr>
                  <a:t>2011</a:t>
                </a:r>
                <a:endParaRPr kumimoji="0" lang="ko-KR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타원 84"/>
              <p:cNvSpPr/>
              <p:nvPr/>
            </p:nvSpPr>
            <p:spPr>
              <a:xfrm>
                <a:off x="1061278" y="4287341"/>
                <a:ext cx="36000" cy="36000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86" name="그룹 85"/>
            <p:cNvGrpSpPr/>
            <p:nvPr/>
          </p:nvGrpSpPr>
          <p:grpSpPr>
            <a:xfrm>
              <a:off x="509076" y="6314689"/>
              <a:ext cx="778110" cy="338554"/>
              <a:chOff x="319171" y="4765336"/>
              <a:chExt cx="778110" cy="338554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319171" y="4765336"/>
                <a:ext cx="7781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</a:rPr>
                  <a:t>2010</a:t>
                </a:r>
                <a:endParaRPr kumimoji="0" lang="ko-KR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타원 87"/>
              <p:cNvSpPr/>
              <p:nvPr/>
            </p:nvSpPr>
            <p:spPr>
              <a:xfrm>
                <a:off x="1061276" y="4922364"/>
                <a:ext cx="36000" cy="36000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92" name="그룹 91"/>
            <p:cNvGrpSpPr/>
            <p:nvPr/>
          </p:nvGrpSpPr>
          <p:grpSpPr>
            <a:xfrm>
              <a:off x="509076" y="6730077"/>
              <a:ext cx="778110" cy="338554"/>
              <a:chOff x="319170" y="5765322"/>
              <a:chExt cx="778110" cy="338554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319170" y="5765322"/>
                <a:ext cx="7781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</a:rPr>
                  <a:t>2008</a:t>
                </a:r>
                <a:endParaRPr kumimoji="0" lang="ko-KR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타원 93"/>
              <p:cNvSpPr/>
              <p:nvPr/>
            </p:nvSpPr>
            <p:spPr>
              <a:xfrm>
                <a:off x="1061279" y="5916599"/>
                <a:ext cx="36000" cy="36000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1694201" y="2433931"/>
              <a:ext cx="300595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900" b="1" kern="0" dirty="0" err="1">
                  <a:solidFill>
                    <a:srgbClr val="294697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연매출</a:t>
              </a:r>
              <a:r>
                <a:rPr lang="ko-KR" altLang="en-US" sz="900" b="1" kern="0" dirty="0">
                  <a:solidFill>
                    <a:srgbClr val="294697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 </a:t>
              </a:r>
              <a:r>
                <a:rPr lang="en-US" altLang="ko-KR" sz="900" b="1" kern="0" dirty="0">
                  <a:solidFill>
                    <a:srgbClr val="294697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190</a:t>
              </a:r>
              <a:r>
                <a:rPr lang="ko-KR" altLang="en-US" sz="900" b="1" kern="0" dirty="0">
                  <a:solidFill>
                    <a:srgbClr val="294697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억 달성</a:t>
              </a:r>
              <a:endParaRPr lang="en-US" altLang="ko-KR" sz="900" b="1" kern="0" dirty="0">
                <a:solidFill>
                  <a:srgbClr val="29469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9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구로구 일자리 창출 우수기업 인증</a:t>
              </a:r>
              <a:endParaRPr lang="en-US" altLang="ko-KR" sz="9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5E267E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㈜</a:t>
              </a:r>
              <a:r>
                <a:rPr kumimoji="0" lang="ko-KR" altLang="en-US" sz="9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E267E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넷앤드휴먼인터페이스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5E267E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5E267E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‘HI-TAM </a:t>
              </a:r>
              <a:r>
                <a:rPr kumimoji="0" lang="ko-KR" altLang="en-US" sz="9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E267E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조달총판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5E267E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‘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5E267E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Partner 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5E267E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등록</a:t>
              </a:r>
              <a:endPara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srgbClr val="5E267E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694201" y="2988298"/>
              <a:ext cx="2683748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94697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연매출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94697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94697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140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94697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억 </a:t>
              </a:r>
              <a:r>
                <a:rPr lang="ko-KR" altLang="en-US" sz="900" b="1" kern="0" dirty="0">
                  <a:solidFill>
                    <a:srgbClr val="294697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달성</a:t>
              </a:r>
              <a:endPara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srgbClr val="294697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벤처기업 인증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(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기술보증기금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)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정보통신공사업 등록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(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한국정보통신공사협회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)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품질경영시스템 인증 획득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(ISO 9001 : 2008 | ITS)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고용노동부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 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강소기업 선정</a:t>
              </a:r>
              <a:endPara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721049" y="3843735"/>
              <a:ext cx="2467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법원행정처장 표창장 수상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(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프로젝트 투입인력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)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㈜</a:t>
              </a:r>
              <a:r>
                <a:rPr kumimoji="0" lang="ko-KR" altLang="en-US" sz="9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넷앤드휴먼인터페이스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Silver Partner 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등록</a:t>
              </a:r>
              <a:endPara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기업부설연구소 설립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(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한국산업기술진흥협회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)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이동하 대표이사 취임</a:t>
              </a:r>
              <a:endPara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21049" y="4553982"/>
              <a:ext cx="2390398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94697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연매출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94697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94697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100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94697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억 달성</a:t>
              </a:r>
              <a:endPara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srgbClr val="294697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벤처기업 인증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(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기술보증기금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)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MAIN-BIZ 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인증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(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경영혁신형 중소기업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)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본사 이전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(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서울시 강남구 → 구로디지털단지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)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대원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CTS(Dell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총판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) Business Partner 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등록</a:t>
              </a:r>
              <a:endPara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709542" y="5458314"/>
              <a:ext cx="2505814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방송통신위원회 위원장 표창장 수상</a:t>
              </a:r>
              <a:endPara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동부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CNI Business Partner 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등록</a:t>
              </a:r>
              <a:endPara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오티아이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㈜ 대전지사 설립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 (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대전광역시 서구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)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21049" y="6034301"/>
              <a:ext cx="15472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IBM Business Partner 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등록</a:t>
              </a:r>
              <a:endPara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714314" y="6392663"/>
              <a:ext cx="24673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법원행정처장 표창장 수상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(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프로젝트 투입인력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)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14314" y="6777834"/>
              <a:ext cx="24673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법원행정처장 표창장 수상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(</a:t>
              </a:r>
              <a:r>
                <a: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프로젝트 투입인력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맑은 고딕 Semilight" panose="020B0502040204020203" pitchFamily="50" charset="-127"/>
                </a:rPr>
                <a:t>)</a:t>
              </a:r>
            </a:p>
          </p:txBody>
        </p:sp>
      </p:grp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405412" y="1387297"/>
            <a:ext cx="3995821" cy="18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en-US" sz="1600" b="0" dirty="0">
                <a:solidFill>
                  <a:srgbClr val="4F81B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1.2 </a:t>
            </a:r>
            <a:r>
              <a:rPr kumimoji="0" lang="ko-KR" altLang="en-US" sz="1600" b="0" dirty="0">
                <a:solidFill>
                  <a:srgbClr val="4F81B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주요연혁</a:t>
            </a:r>
            <a:endParaRPr kumimoji="0" lang="en-US" altLang="en-US" sz="1600" b="0" dirty="0">
              <a:solidFill>
                <a:srgbClr val="4F81BD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A08C145-8D50-468B-AC58-83031C7F589C}"/>
              </a:ext>
            </a:extLst>
          </p:cNvPr>
          <p:cNvSpPr txBox="1"/>
          <p:nvPr/>
        </p:nvSpPr>
        <p:spPr>
          <a:xfrm>
            <a:off x="388110" y="1692363"/>
            <a:ext cx="778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2019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04" name="타원 103">
            <a:extLst>
              <a:ext uri="{FF2B5EF4-FFF2-40B4-BE49-F238E27FC236}">
                <a16:creationId xmlns:a16="http://schemas.microsoft.com/office/drawing/2014/main" id="{54C7A306-97F4-4C71-9FD0-6948E339B562}"/>
              </a:ext>
            </a:extLst>
          </p:cNvPr>
          <p:cNvSpPr/>
          <p:nvPr/>
        </p:nvSpPr>
        <p:spPr>
          <a:xfrm>
            <a:off x="1154306" y="2543892"/>
            <a:ext cx="36000" cy="36000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D4A8151-7D96-4A9C-92EC-206CFB580FDB}"/>
              </a:ext>
            </a:extLst>
          </p:cNvPr>
          <p:cNvSpPr txBox="1"/>
          <p:nvPr/>
        </p:nvSpPr>
        <p:spPr>
          <a:xfrm>
            <a:off x="1587830" y="173051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1" kern="0" dirty="0" err="1">
                <a:solidFill>
                  <a:srgbClr val="29469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연매출</a:t>
            </a:r>
            <a:r>
              <a:rPr lang="ko-KR" altLang="en-US" sz="900" b="1" kern="0" dirty="0">
                <a:solidFill>
                  <a:srgbClr val="29469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 </a:t>
            </a:r>
            <a:r>
              <a:rPr lang="en-US" altLang="ko-KR" sz="900" b="1" kern="0" dirty="0">
                <a:solidFill>
                  <a:srgbClr val="29469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245</a:t>
            </a:r>
            <a:r>
              <a:rPr lang="ko-KR" altLang="en-US" sz="900" b="1" kern="0" dirty="0">
                <a:solidFill>
                  <a:srgbClr val="29469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억 달성</a:t>
            </a:r>
            <a:endParaRPr lang="en-US" altLang="ko-KR" sz="900" b="1" kern="0" dirty="0">
              <a:solidFill>
                <a:srgbClr val="294697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맑은 고딕 Semilight" panose="020B0502040204020203" pitchFamily="50" charset="-127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2019</a:t>
            </a:r>
            <a:r>
              <a:rPr lang="ko-KR" altLang="en-US" sz="9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년 일하기 좋은 중소기업 선정 </a:t>
            </a:r>
            <a:endParaRPr lang="en-US" altLang="ko-KR" sz="900" b="1" kern="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2420EA3-EA2D-4FCF-99AF-EE4F62161690}"/>
              </a:ext>
            </a:extLst>
          </p:cNvPr>
          <p:cNvSpPr txBox="1"/>
          <p:nvPr/>
        </p:nvSpPr>
        <p:spPr>
          <a:xfrm>
            <a:off x="1588663" y="2137231"/>
            <a:ext cx="20890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1" kern="0" dirty="0">
                <a:solidFill>
                  <a:srgbClr val="29469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사명 변경 </a:t>
            </a:r>
            <a:r>
              <a:rPr lang="en-US" altLang="ko-KR" sz="900" b="1" kern="0" dirty="0">
                <a:solidFill>
                  <a:srgbClr val="29469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‘</a:t>
            </a:r>
            <a:r>
              <a:rPr lang="ko-KR" altLang="en-US" sz="900" b="1" kern="0" dirty="0" err="1">
                <a:solidFill>
                  <a:srgbClr val="29469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오픈탑</a:t>
            </a:r>
            <a:r>
              <a:rPr lang="ko-KR" altLang="en-US" sz="900" b="1" kern="0" dirty="0">
                <a:solidFill>
                  <a:srgbClr val="29469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㈜</a:t>
            </a:r>
            <a:r>
              <a:rPr lang="en-US" altLang="ko-KR" sz="900" b="1" kern="0" dirty="0">
                <a:solidFill>
                  <a:srgbClr val="29469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‘</a:t>
            </a:r>
            <a:r>
              <a:rPr lang="ko-KR" altLang="en-US" sz="900" b="1" kern="0" dirty="0">
                <a:solidFill>
                  <a:srgbClr val="29469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 → </a:t>
            </a:r>
            <a:r>
              <a:rPr lang="en-US" altLang="ko-KR" sz="900" b="1" kern="0" dirty="0">
                <a:solidFill>
                  <a:srgbClr val="29469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‘</a:t>
            </a:r>
            <a:r>
              <a:rPr lang="ko-KR" altLang="en-US" sz="900" b="1" kern="0" dirty="0" err="1">
                <a:solidFill>
                  <a:srgbClr val="29469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오티아이</a:t>
            </a:r>
            <a:r>
              <a:rPr lang="ko-KR" altLang="en-US" sz="900" b="1" kern="0" dirty="0">
                <a:solidFill>
                  <a:srgbClr val="29469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㈜</a:t>
            </a:r>
            <a:r>
              <a:rPr lang="en-US" altLang="ko-KR" sz="900" b="1" kern="0" dirty="0">
                <a:solidFill>
                  <a:srgbClr val="29469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’</a:t>
            </a:r>
            <a:endParaRPr lang="en-US" altLang="ko-KR" sz="900" b="1" kern="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EFC6AEC-433B-4813-9701-31A43715D5C0}"/>
              </a:ext>
            </a:extLst>
          </p:cNvPr>
          <p:cNvSpPr txBox="1"/>
          <p:nvPr/>
        </p:nvSpPr>
        <p:spPr>
          <a:xfrm>
            <a:off x="384707" y="2046296"/>
            <a:ext cx="778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2018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id="{C89BA16D-484D-4D42-9FC2-DD1434D585CA}"/>
              </a:ext>
            </a:extLst>
          </p:cNvPr>
          <p:cNvSpPr/>
          <p:nvPr/>
        </p:nvSpPr>
        <p:spPr>
          <a:xfrm>
            <a:off x="1154306" y="2209409"/>
            <a:ext cx="36000" cy="36000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0" name="그림 109" descr="그리기이(가) 표시된 사진&#10;&#10;자동 생성된 설명">
            <a:extLst>
              <a:ext uri="{FF2B5EF4-FFF2-40B4-BE49-F238E27FC236}">
                <a16:creationId xmlns:a16="http://schemas.microsoft.com/office/drawing/2014/main" id="{B27A14DF-0C42-4B4A-B6B5-8B5DB8303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15" y="8820472"/>
            <a:ext cx="73633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2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53"/>
          <p:cNvGrpSpPr>
            <a:grpSpLocks/>
          </p:cNvGrpSpPr>
          <p:nvPr/>
        </p:nvGrpSpPr>
        <p:grpSpPr bwMode="auto">
          <a:xfrm>
            <a:off x="523463" y="305005"/>
            <a:ext cx="2846510" cy="548177"/>
            <a:chOff x="1114305" y="353560"/>
            <a:chExt cx="2846346" cy="548339"/>
          </a:xfrm>
        </p:grpSpPr>
        <p:grpSp>
          <p:nvGrpSpPr>
            <p:cNvPr id="11" name="그룹 21"/>
            <p:cNvGrpSpPr>
              <a:grpSpLocks/>
            </p:cNvGrpSpPr>
            <p:nvPr/>
          </p:nvGrpSpPr>
          <p:grpSpPr bwMode="auto">
            <a:xfrm>
              <a:off x="1114305" y="353560"/>
              <a:ext cx="2846346" cy="384835"/>
              <a:chOff x="1114305" y="353560"/>
              <a:chExt cx="2846346" cy="384835"/>
            </a:xfrm>
          </p:grpSpPr>
          <p:sp>
            <p:nvSpPr>
              <p:cNvPr id="13" name="Text Box 53"/>
              <p:cNvSpPr txBox="1">
                <a:spLocks noChangeArrowheads="1"/>
              </p:cNvSpPr>
              <p:nvPr/>
            </p:nvSpPr>
            <p:spPr bwMode="gray">
              <a:xfrm>
                <a:off x="1114305" y="353560"/>
                <a:ext cx="387905" cy="384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latinLnBrk="0" hangingPunct="1"/>
                <a:r>
                  <a:rPr kumimoji="0" lang="en-US" altLang="ko-KR" sz="2500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01</a:t>
                </a:r>
                <a:endParaRPr kumimoji="0" lang="en-US" altLang="en-US" sz="25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4" name="Text Box 43"/>
              <p:cNvSpPr txBox="1">
                <a:spLocks noChangeArrowheads="1"/>
              </p:cNvSpPr>
              <p:nvPr/>
            </p:nvSpPr>
            <p:spPr bwMode="gray">
              <a:xfrm>
                <a:off x="1528076" y="467126"/>
                <a:ext cx="2432575" cy="159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kumimoji="0" lang="ko-KR" altLang="ko-KR" sz="1000" b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  <p:sp>
          <p:nvSpPr>
            <p:cNvPr id="12" name="Text Box 43"/>
            <p:cNvSpPr txBox="1">
              <a:spLocks noChangeArrowheads="1"/>
            </p:cNvSpPr>
            <p:nvPr/>
          </p:nvSpPr>
          <p:spPr bwMode="gray">
            <a:xfrm>
              <a:off x="1528738" y="741515"/>
              <a:ext cx="2431913" cy="160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74788" latinLnBrk="0">
                <a:defRPr/>
              </a:pPr>
              <a:r>
                <a:rPr lang="en-US" altLang="ko-KR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1.3 </a:t>
              </a:r>
              <a:r>
                <a:rPr lang="ko-KR" altLang="en-US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조직현황 및 인력현황</a:t>
              </a:r>
              <a:endParaRPr lang="en-US" altLang="ko-KR" sz="800" b="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5" name="Text Box 43"/>
          <p:cNvSpPr txBox="1">
            <a:spLocks noChangeArrowheads="1"/>
          </p:cNvSpPr>
          <p:nvPr/>
        </p:nvSpPr>
        <p:spPr bwMode="gray">
          <a:xfrm>
            <a:off x="919111" y="418207"/>
            <a:ext cx="24320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ko-KR" altLang="en-US" sz="1100" b="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기업개요</a:t>
            </a:r>
            <a:endParaRPr kumimoji="0" lang="ko-KR" altLang="ko-KR" sz="1100" b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405412" y="1387747"/>
            <a:ext cx="3995821" cy="18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en-US" sz="1600" b="0" dirty="0">
                <a:solidFill>
                  <a:srgbClr val="4F81B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1.3 </a:t>
            </a:r>
            <a:r>
              <a:rPr kumimoji="0" lang="ko-KR" altLang="en-US" sz="1600" b="0" dirty="0">
                <a:solidFill>
                  <a:srgbClr val="4F81B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조직 및 인력현황</a:t>
            </a:r>
            <a:endParaRPr kumimoji="0" lang="en-US" altLang="en-US" sz="1600" b="0" dirty="0">
              <a:solidFill>
                <a:srgbClr val="4F81BD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20" name="Group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13180"/>
              </p:ext>
            </p:extLst>
          </p:nvPr>
        </p:nvGraphicFramePr>
        <p:xfrm>
          <a:off x="4076324" y="5292080"/>
          <a:ext cx="2376864" cy="3239999"/>
        </p:xfrm>
        <a:graphic>
          <a:graphicData uri="http://schemas.openxmlformats.org/drawingml/2006/table">
            <a:tbl>
              <a:tblPr/>
              <a:tblGrid>
                <a:gridCol w="1515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기술등급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(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정규직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)</a:t>
                      </a: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인원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6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특급 기술자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42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고급 기술자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27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중급 기술자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초급 기술자 및 기타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7" name="차트 56"/>
          <p:cNvGraphicFramePr/>
          <p:nvPr>
            <p:extLst>
              <p:ext uri="{D42A27DB-BD31-4B8C-83A1-F6EECF244321}">
                <p14:modId xmlns:p14="http://schemas.microsoft.com/office/powerpoint/2010/main" val="845542621"/>
              </p:ext>
            </p:extLst>
          </p:nvPr>
        </p:nvGraphicFramePr>
        <p:xfrm>
          <a:off x="332656" y="4725716"/>
          <a:ext cx="3743668" cy="389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" name="그림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3" y="1994471"/>
            <a:ext cx="6048375" cy="27312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57340" y="5014109"/>
            <a:ext cx="1368004" cy="283906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(`19</a:t>
            </a:r>
            <a:r>
              <a:rPr lang="ko-KR" altLang="en-US" sz="9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년 </a:t>
            </a:r>
            <a:r>
              <a:rPr lang="en-US" altLang="ko-KR" sz="9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10</a:t>
            </a:r>
            <a:r>
              <a:rPr lang="ko-KR" altLang="en-US" sz="9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월</a:t>
            </a:r>
            <a:r>
              <a:rPr lang="en-US" altLang="ko-KR" sz="9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9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정규직 기준</a:t>
            </a:r>
            <a:r>
              <a:rPr lang="en-US" altLang="ko-KR" sz="9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맑은 고딕 Semilight" panose="020B0502040204020203" pitchFamily="50" charset="-127"/>
              </a:rPr>
              <a:t>)</a:t>
            </a:r>
            <a:endParaRPr kumimoji="0" lang="en-US" altLang="ko-KR" sz="9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맑은 고딕 Semilight" panose="020B0502040204020203" pitchFamily="50" charset="-127"/>
            </a:endParaRPr>
          </a:p>
        </p:txBody>
      </p:sp>
      <p:pic>
        <p:nvPicPr>
          <p:cNvPr id="18" name="그림 17" descr="그리기이(가) 표시된 사진&#10;&#10;자동 생성된 설명">
            <a:extLst>
              <a:ext uri="{FF2B5EF4-FFF2-40B4-BE49-F238E27FC236}">
                <a16:creationId xmlns:a16="http://schemas.microsoft.com/office/drawing/2014/main" id="{D8A7DFEF-BAE1-457B-81F8-F4EA7AF0C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15" y="8820472"/>
            <a:ext cx="73633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1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68" y="2787703"/>
            <a:ext cx="3022808" cy="4145834"/>
          </a:xfrm>
          <a:prstGeom prst="rect">
            <a:avLst/>
          </a:prstGeom>
        </p:spPr>
      </p:pic>
      <p:grpSp>
        <p:nvGrpSpPr>
          <p:cNvPr id="10" name="그룹 53"/>
          <p:cNvGrpSpPr>
            <a:grpSpLocks/>
          </p:cNvGrpSpPr>
          <p:nvPr/>
        </p:nvGrpSpPr>
        <p:grpSpPr bwMode="auto">
          <a:xfrm>
            <a:off x="523463" y="305005"/>
            <a:ext cx="2846510" cy="548177"/>
            <a:chOff x="1114305" y="353560"/>
            <a:chExt cx="2846346" cy="548339"/>
          </a:xfrm>
        </p:grpSpPr>
        <p:grpSp>
          <p:nvGrpSpPr>
            <p:cNvPr id="11" name="그룹 21"/>
            <p:cNvGrpSpPr>
              <a:grpSpLocks/>
            </p:cNvGrpSpPr>
            <p:nvPr/>
          </p:nvGrpSpPr>
          <p:grpSpPr bwMode="auto">
            <a:xfrm>
              <a:off x="1114305" y="353560"/>
              <a:ext cx="2846346" cy="384835"/>
              <a:chOff x="1114305" y="353560"/>
              <a:chExt cx="2846346" cy="384835"/>
            </a:xfrm>
          </p:grpSpPr>
          <p:sp>
            <p:nvSpPr>
              <p:cNvPr id="13" name="Text Box 53"/>
              <p:cNvSpPr txBox="1">
                <a:spLocks noChangeArrowheads="1"/>
              </p:cNvSpPr>
              <p:nvPr/>
            </p:nvSpPr>
            <p:spPr bwMode="gray">
              <a:xfrm>
                <a:off x="1114305" y="353560"/>
                <a:ext cx="387905" cy="384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latinLnBrk="0" hangingPunct="1"/>
                <a:r>
                  <a:rPr kumimoji="0" lang="en-US" altLang="ko-KR" sz="2500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01</a:t>
                </a:r>
                <a:endParaRPr kumimoji="0" lang="en-US" altLang="en-US" sz="25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4" name="Text Box 43"/>
              <p:cNvSpPr txBox="1">
                <a:spLocks noChangeArrowheads="1"/>
              </p:cNvSpPr>
              <p:nvPr/>
            </p:nvSpPr>
            <p:spPr bwMode="gray">
              <a:xfrm>
                <a:off x="1528076" y="467126"/>
                <a:ext cx="2432575" cy="159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kumimoji="0" lang="ko-KR" altLang="ko-KR" sz="1000" b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  <p:sp>
          <p:nvSpPr>
            <p:cNvPr id="12" name="Text Box 43"/>
            <p:cNvSpPr txBox="1">
              <a:spLocks noChangeArrowheads="1"/>
            </p:cNvSpPr>
            <p:nvPr/>
          </p:nvSpPr>
          <p:spPr bwMode="gray">
            <a:xfrm>
              <a:off x="1528738" y="741515"/>
              <a:ext cx="2431913" cy="160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74788" latinLnBrk="0">
                <a:defRPr/>
              </a:pPr>
              <a:r>
                <a:rPr lang="en-US" altLang="ko-KR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1.4 </a:t>
              </a:r>
              <a:r>
                <a:rPr lang="ko-KR" altLang="en-US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경영성과</a:t>
              </a:r>
              <a:endParaRPr lang="en-US" altLang="ko-KR" sz="800" b="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5" name="Text Box 43"/>
          <p:cNvSpPr txBox="1">
            <a:spLocks noChangeArrowheads="1"/>
          </p:cNvSpPr>
          <p:nvPr/>
        </p:nvSpPr>
        <p:spPr bwMode="gray">
          <a:xfrm>
            <a:off x="919111" y="418207"/>
            <a:ext cx="24320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ko-KR" altLang="en-US" sz="1100" b="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기업개요</a:t>
            </a:r>
            <a:endParaRPr kumimoji="0" lang="ko-KR" altLang="ko-KR" sz="1100" b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6" name="그룹 9"/>
          <p:cNvGrpSpPr>
            <a:grpSpLocks/>
          </p:cNvGrpSpPr>
          <p:nvPr/>
        </p:nvGrpSpPr>
        <p:grpSpPr bwMode="auto">
          <a:xfrm>
            <a:off x="404664" y="1387747"/>
            <a:ext cx="6048672" cy="1330995"/>
            <a:chOff x="2520134" y="2099929"/>
            <a:chExt cx="6050949" cy="1331587"/>
          </a:xfrm>
        </p:grpSpPr>
        <p:sp>
          <p:nvSpPr>
            <p:cNvPr id="17" name="Text Box 44"/>
            <p:cNvSpPr txBox="1">
              <a:spLocks noChangeArrowheads="1"/>
            </p:cNvSpPr>
            <p:nvPr/>
          </p:nvSpPr>
          <p:spPr bwMode="auto">
            <a:xfrm>
              <a:off x="2520882" y="2099929"/>
              <a:ext cx="3997325" cy="188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kumimoji="0" lang="en-US" altLang="en-US" sz="1600" b="0" dirty="0">
                  <a:solidFill>
                    <a:srgbClr val="4F81BD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1.4 </a:t>
              </a:r>
              <a:r>
                <a:rPr kumimoji="0" lang="ko-KR" altLang="en-US" sz="1600" b="0" dirty="0">
                  <a:solidFill>
                    <a:srgbClr val="4F81BD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경영성과</a:t>
              </a:r>
              <a:endParaRPr kumimoji="0" lang="en-US" altLang="en-US" sz="1600" b="0" dirty="0">
                <a:solidFill>
                  <a:srgbClr val="4F81B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8" name="직사각형 8"/>
            <p:cNvSpPr>
              <a:spLocks noChangeArrowheads="1"/>
            </p:cNvSpPr>
            <p:nvPr/>
          </p:nvSpPr>
          <p:spPr bwMode="auto">
            <a:xfrm>
              <a:off x="2520134" y="2435040"/>
              <a:ext cx="6050949" cy="996476"/>
            </a:xfrm>
            <a:prstGeom prst="rect">
              <a:avLst/>
            </a:prstGeom>
            <a:solidFill>
              <a:srgbClr val="4F81BD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72000" tIns="36000" rIns="72000" bIns="36000">
              <a:spAutoFit/>
            </a:bodyPr>
            <a:lstStyle/>
            <a:p>
              <a:pPr algn="just" latinLnBrk="0">
                <a:lnSpc>
                  <a:spcPts val="1800"/>
                </a:lnSpc>
                <a:defRPr/>
              </a:pP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 </a:t>
              </a:r>
              <a:r>
                <a:rPr lang="ko-KR" altLang="en-US" sz="1300" kern="0" dirty="0" err="1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오티아이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(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주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)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는 시스템통합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(SI),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응용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SW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개발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, ICT Infra(H/W•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상용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S/W), Data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구축 등의 사업 분야에서 활동하고 있는 공공분야 전문 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SI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기업으로서 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2018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년 매출액은 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245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억 이며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,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최근 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3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년간 총 매출액은 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631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억 으로 매년 성장을 거듭하고 있는 믿을 수 있는 기업 입니다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.</a:t>
              </a:r>
              <a:endParaRPr lang="en-US" altLang="ko-KR" sz="1300" b="0" kern="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404664" y="2815072"/>
            <a:ext cx="3053052" cy="4092658"/>
            <a:chOff x="404664" y="2771800"/>
            <a:chExt cx="6093388" cy="3795158"/>
          </a:xfrm>
        </p:grpSpPr>
        <p:graphicFrame>
          <p:nvGraphicFramePr>
            <p:cNvPr id="19" name="차트 18"/>
            <p:cNvGraphicFramePr/>
            <p:nvPr>
              <p:extLst>
                <p:ext uri="{D42A27DB-BD31-4B8C-83A1-F6EECF244321}">
                  <p14:modId xmlns:p14="http://schemas.microsoft.com/office/powerpoint/2010/main" val="3475934942"/>
                </p:ext>
              </p:extLst>
            </p:nvPr>
          </p:nvGraphicFramePr>
          <p:xfrm>
            <a:off x="404664" y="2771800"/>
            <a:ext cx="6036076" cy="37951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2560405" y="2771800"/>
              <a:ext cx="833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매출액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47295" y="2976028"/>
              <a:ext cx="1350757" cy="235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단위</a:t>
              </a:r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:</a:t>
              </a:r>
              <a:r>
                <a:rPr lang="ko-KR" altLang="en-US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억</a:t>
              </a:r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4" name="Freeform 335"/>
            <p:cNvSpPr>
              <a:spLocks noChangeAspect="1"/>
            </p:cNvSpPr>
            <p:nvPr/>
          </p:nvSpPr>
          <p:spPr bwMode="auto">
            <a:xfrm>
              <a:off x="2176337" y="3604736"/>
              <a:ext cx="3482832" cy="2565875"/>
            </a:xfrm>
            <a:custGeom>
              <a:avLst/>
              <a:gdLst>
                <a:gd name="T0" fmla="*/ 0 w 1679"/>
                <a:gd name="T1" fmla="*/ 2147483646 h 1045"/>
                <a:gd name="T2" fmla="*/ 2147483646 w 1679"/>
                <a:gd name="T3" fmla="*/ 2147483646 h 1045"/>
                <a:gd name="T4" fmla="*/ 2147483646 w 1679"/>
                <a:gd name="T5" fmla="*/ 2147483646 h 1045"/>
                <a:gd name="T6" fmla="*/ 2147483646 w 1679"/>
                <a:gd name="T7" fmla="*/ 0 h 1045"/>
                <a:gd name="T8" fmla="*/ 2147483646 w 1679"/>
                <a:gd name="T9" fmla="*/ 2147483646 h 1045"/>
                <a:gd name="T10" fmla="*/ 2147483646 w 1679"/>
                <a:gd name="T11" fmla="*/ 2147483646 h 1045"/>
                <a:gd name="T12" fmla="*/ 0 w 1679"/>
                <a:gd name="T13" fmla="*/ 2147483646 h 10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9"/>
                <a:gd name="T22" fmla="*/ 0 h 1045"/>
                <a:gd name="T23" fmla="*/ 1679 w 1679"/>
                <a:gd name="T24" fmla="*/ 1045 h 10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9" h="1045">
                  <a:moveTo>
                    <a:pt x="0" y="998"/>
                  </a:moveTo>
                  <a:cubicBezTo>
                    <a:pt x="0" y="998"/>
                    <a:pt x="921" y="941"/>
                    <a:pt x="1134" y="227"/>
                  </a:cubicBezTo>
                  <a:cubicBezTo>
                    <a:pt x="1066" y="227"/>
                    <a:pt x="998" y="227"/>
                    <a:pt x="998" y="227"/>
                  </a:cubicBezTo>
                  <a:lnTo>
                    <a:pt x="1406" y="0"/>
                  </a:lnTo>
                  <a:lnTo>
                    <a:pt x="1679" y="253"/>
                  </a:lnTo>
                  <a:cubicBezTo>
                    <a:pt x="1679" y="253"/>
                    <a:pt x="1619" y="253"/>
                    <a:pt x="1559" y="253"/>
                  </a:cubicBezTo>
                  <a:cubicBezTo>
                    <a:pt x="1049" y="1045"/>
                    <a:pt x="71" y="1002"/>
                    <a:pt x="0" y="998"/>
                  </a:cubicBezTo>
                  <a:close/>
                </a:path>
              </a:pathLst>
            </a:custGeom>
            <a:solidFill>
              <a:srgbClr val="FF0000">
                <a:alpha val="49804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945900"/>
              </p:ext>
            </p:extLst>
          </p:nvPr>
        </p:nvGraphicFramePr>
        <p:xfrm>
          <a:off x="428956" y="7174201"/>
          <a:ext cx="6024380" cy="1502255"/>
        </p:xfrm>
        <a:graphic>
          <a:graphicData uri="http://schemas.openxmlformats.org/drawingml/2006/table">
            <a:tbl>
              <a:tblPr/>
              <a:tblGrid>
                <a:gridCol w="1506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6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구 분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2016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년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2017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년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2018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년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자본금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2,422,929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2,938,903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3,638,086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매출액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19,274,797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19,499,922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24,520,313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영업이익율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3.01%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3.03%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4.29%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733256" y="6927981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단위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천원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3" name="그림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04" y="4211960"/>
            <a:ext cx="2365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그림 27" descr="그리기이(가) 표시된 사진&#10;&#10;자동 생성된 설명">
            <a:extLst>
              <a:ext uri="{FF2B5EF4-FFF2-40B4-BE49-F238E27FC236}">
                <a16:creationId xmlns:a16="http://schemas.microsoft.com/office/drawing/2014/main" id="{92BB83FC-0BB5-4AF1-A3CC-F4D53E8238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15" y="8820472"/>
            <a:ext cx="73633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7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53"/>
          <p:cNvGrpSpPr>
            <a:grpSpLocks/>
          </p:cNvGrpSpPr>
          <p:nvPr/>
        </p:nvGrpSpPr>
        <p:grpSpPr bwMode="auto">
          <a:xfrm>
            <a:off x="523463" y="305005"/>
            <a:ext cx="2846510" cy="548177"/>
            <a:chOff x="1114305" y="353560"/>
            <a:chExt cx="2846346" cy="548339"/>
          </a:xfrm>
        </p:grpSpPr>
        <p:grpSp>
          <p:nvGrpSpPr>
            <p:cNvPr id="11" name="그룹 21"/>
            <p:cNvGrpSpPr>
              <a:grpSpLocks/>
            </p:cNvGrpSpPr>
            <p:nvPr/>
          </p:nvGrpSpPr>
          <p:grpSpPr bwMode="auto">
            <a:xfrm>
              <a:off x="1114305" y="353560"/>
              <a:ext cx="2846346" cy="384835"/>
              <a:chOff x="1114305" y="353560"/>
              <a:chExt cx="2846346" cy="384835"/>
            </a:xfrm>
          </p:grpSpPr>
          <p:sp>
            <p:nvSpPr>
              <p:cNvPr id="13" name="Text Box 53"/>
              <p:cNvSpPr txBox="1">
                <a:spLocks noChangeArrowheads="1"/>
              </p:cNvSpPr>
              <p:nvPr/>
            </p:nvSpPr>
            <p:spPr bwMode="gray">
              <a:xfrm>
                <a:off x="1114305" y="353560"/>
                <a:ext cx="387905" cy="384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latinLnBrk="0" hangingPunct="1"/>
                <a:r>
                  <a:rPr kumimoji="0" lang="en-US" altLang="ko-KR" sz="2500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01</a:t>
                </a:r>
                <a:endParaRPr kumimoji="0" lang="en-US" altLang="en-US" sz="25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4" name="Text Box 43"/>
              <p:cNvSpPr txBox="1">
                <a:spLocks noChangeArrowheads="1"/>
              </p:cNvSpPr>
              <p:nvPr/>
            </p:nvSpPr>
            <p:spPr bwMode="gray">
              <a:xfrm>
                <a:off x="1528076" y="467126"/>
                <a:ext cx="2432575" cy="159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kumimoji="0" lang="ko-KR" altLang="ko-KR" sz="1000" b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  <p:sp>
          <p:nvSpPr>
            <p:cNvPr id="12" name="Text Box 43"/>
            <p:cNvSpPr txBox="1">
              <a:spLocks noChangeArrowheads="1"/>
            </p:cNvSpPr>
            <p:nvPr/>
          </p:nvSpPr>
          <p:spPr bwMode="gray">
            <a:xfrm>
              <a:off x="1528738" y="741515"/>
              <a:ext cx="2431913" cy="160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74788" latinLnBrk="0">
                <a:defRPr/>
              </a:pPr>
              <a:r>
                <a:rPr lang="en-US" altLang="ko-KR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1.5 </a:t>
              </a:r>
              <a:r>
                <a:rPr lang="ko-KR" altLang="en-US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인증</a:t>
              </a:r>
              <a:endParaRPr lang="en-US" altLang="ko-KR" sz="800" b="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5" name="Text Box 43"/>
          <p:cNvSpPr txBox="1">
            <a:spLocks noChangeArrowheads="1"/>
          </p:cNvSpPr>
          <p:nvPr/>
        </p:nvSpPr>
        <p:spPr bwMode="gray">
          <a:xfrm>
            <a:off x="919111" y="418207"/>
            <a:ext cx="24320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ko-KR" altLang="en-US" sz="1100" b="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기업개요</a:t>
            </a:r>
            <a:endParaRPr kumimoji="0" lang="ko-KR" altLang="ko-KR" sz="1100" b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405412" y="1387746"/>
            <a:ext cx="3995821" cy="18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en-US" sz="1600" b="0" dirty="0">
                <a:solidFill>
                  <a:srgbClr val="4F81B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1.5 </a:t>
            </a:r>
            <a:r>
              <a:rPr kumimoji="0" lang="ko-KR" altLang="en-US" sz="1600" b="0" dirty="0">
                <a:solidFill>
                  <a:srgbClr val="4F81B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인증</a:t>
            </a:r>
            <a:endParaRPr kumimoji="0" lang="en-US" altLang="en-US" sz="1600" b="0" dirty="0">
              <a:solidFill>
                <a:srgbClr val="4F81BD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4" y="2263342"/>
            <a:ext cx="1889067" cy="2740706"/>
          </a:xfrm>
          <a:prstGeom prst="rect">
            <a:avLst/>
          </a:prstGeom>
        </p:spPr>
      </p:pic>
      <p:sp>
        <p:nvSpPr>
          <p:cNvPr id="42" name="직사각형 8"/>
          <p:cNvSpPr>
            <a:spLocks noChangeArrowheads="1"/>
          </p:cNvSpPr>
          <p:nvPr/>
        </p:nvSpPr>
        <p:spPr bwMode="auto">
          <a:xfrm>
            <a:off x="415636" y="1820956"/>
            <a:ext cx="6037700" cy="211203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square" lIns="72000" tIns="36000" rIns="72000" bIns="36000">
            <a:spAutoFit/>
          </a:bodyPr>
          <a:lstStyle/>
          <a:p>
            <a:pPr algn="just" latinLnBrk="0">
              <a:defRPr/>
            </a:pPr>
            <a:endParaRPr lang="en-US" altLang="ko-KR" sz="900" kern="0" dirty="0">
              <a:solidFill>
                <a:schemeClr val="bg1"/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pic>
        <p:nvPicPr>
          <p:cNvPr id="45" name="그림 4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36" y="2276627"/>
            <a:ext cx="1890000" cy="2739600"/>
          </a:xfrm>
          <a:prstGeom prst="rect">
            <a:avLst/>
          </a:prstGeom>
        </p:spPr>
      </p:pic>
      <p:sp>
        <p:nvSpPr>
          <p:cNvPr id="46" name="직사각형 8"/>
          <p:cNvSpPr>
            <a:spLocks noChangeArrowheads="1"/>
          </p:cNvSpPr>
          <p:nvPr/>
        </p:nvSpPr>
        <p:spPr bwMode="auto">
          <a:xfrm>
            <a:off x="415636" y="5302418"/>
            <a:ext cx="6037700" cy="211203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square" lIns="72000" tIns="36000" rIns="72000" bIns="36000" anchor="t">
            <a:spAutoFit/>
          </a:bodyPr>
          <a:lstStyle/>
          <a:p>
            <a:pPr algn="just" latinLnBrk="0">
              <a:defRPr/>
            </a:pPr>
            <a:endParaRPr lang="en-US" altLang="ko-KR" sz="900" kern="0" dirty="0">
              <a:solidFill>
                <a:schemeClr val="bg1"/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pic>
        <p:nvPicPr>
          <p:cNvPr id="8" name="그림 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95" y="2259099"/>
            <a:ext cx="1890000" cy="2739600"/>
          </a:xfrm>
          <a:prstGeom prst="rect">
            <a:avLst/>
          </a:prstGeom>
        </p:spPr>
      </p:pic>
      <p:graphicFrame>
        <p:nvGraphicFramePr>
          <p:cNvPr id="9" name="개체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978392"/>
              </p:ext>
            </p:extLst>
          </p:nvPr>
        </p:nvGraphicFramePr>
        <p:xfrm>
          <a:off x="415636" y="5796136"/>
          <a:ext cx="1890000" cy="27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r:id="rId6" imgW="6412320" imgH="8606520" progId="">
                  <p:embed/>
                </p:oleObj>
              </mc:Choice>
              <mc:Fallback>
                <p:oleObj r:id="rId6" imgW="6412320" imgH="8606520" progId="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5636" y="5796136"/>
                        <a:ext cx="1890000" cy="273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8"/>
          <a:srcRect l="7181" t="4970" r="7330" b="5390"/>
          <a:stretch/>
        </p:blipFill>
        <p:spPr>
          <a:xfrm>
            <a:off x="2484000" y="5796136"/>
            <a:ext cx="1890000" cy="273874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그림 6" descr="스크린샷이(가) 표시된 사진&#10;&#10;자동 생성된 설명">
            <a:extLst>
              <a:ext uri="{FF2B5EF4-FFF2-40B4-BE49-F238E27FC236}">
                <a16:creationId xmlns:a16="http://schemas.microsoft.com/office/drawing/2014/main" id="{CE70E125-3EA7-46FA-9097-4EF0B71AEC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56" y="5796136"/>
            <a:ext cx="2038580" cy="2739600"/>
          </a:xfrm>
          <a:prstGeom prst="rect">
            <a:avLst/>
          </a:prstGeom>
        </p:spPr>
      </p:pic>
      <p:pic>
        <p:nvPicPr>
          <p:cNvPr id="18" name="그림 17" descr="그리기이(가) 표시된 사진&#10;&#10;자동 생성된 설명">
            <a:extLst>
              <a:ext uri="{FF2B5EF4-FFF2-40B4-BE49-F238E27FC236}">
                <a16:creationId xmlns:a16="http://schemas.microsoft.com/office/drawing/2014/main" id="{69DDA3A5-06AC-4E44-80F0-437123DE1F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15" y="8820472"/>
            <a:ext cx="73633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0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그룹 14"/>
          <p:cNvGrpSpPr>
            <a:grpSpLocks/>
          </p:cNvGrpSpPr>
          <p:nvPr/>
        </p:nvGrpSpPr>
        <p:grpSpPr bwMode="auto">
          <a:xfrm>
            <a:off x="3706605" y="2294145"/>
            <a:ext cx="2955239" cy="2239846"/>
            <a:chOff x="4104667" y="2682404"/>
            <a:chExt cx="3456596" cy="2620412"/>
          </a:xfrm>
        </p:grpSpPr>
        <p:grpSp>
          <p:nvGrpSpPr>
            <p:cNvPr id="11267" name="그룹 3"/>
            <p:cNvGrpSpPr>
              <a:grpSpLocks/>
            </p:cNvGrpSpPr>
            <p:nvPr/>
          </p:nvGrpSpPr>
          <p:grpSpPr bwMode="auto">
            <a:xfrm>
              <a:off x="4249738" y="2890838"/>
              <a:ext cx="3303588" cy="2237892"/>
              <a:chOff x="3546475" y="2479675"/>
              <a:chExt cx="3303588" cy="2237893"/>
            </a:xfrm>
          </p:grpSpPr>
          <p:sp>
            <p:nvSpPr>
              <p:cNvPr id="11271" name="Text Box 7"/>
              <p:cNvSpPr txBox="1">
                <a:spLocks noChangeArrowheads="1"/>
              </p:cNvSpPr>
              <p:nvPr/>
            </p:nvSpPr>
            <p:spPr bwMode="auto">
              <a:xfrm>
                <a:off x="3578225" y="3355976"/>
                <a:ext cx="3271838" cy="1361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font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kumimoji="0" lang="ko-KR" altLang="en-US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kumimoji="0" lang="en-US" altLang="ko-KR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2.1 </a:t>
                </a:r>
                <a:r>
                  <a:rPr kumimoji="0" lang="ko-KR" altLang="en-US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사업 분야</a:t>
                </a:r>
              </a:p>
              <a:p>
                <a:pPr font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kumimoji="0" lang="ko-KR" altLang="en-US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kumimoji="0" lang="en-US" altLang="ko-KR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2.2 OPEN-M </a:t>
                </a:r>
                <a:r>
                  <a:rPr kumimoji="0" lang="ko-KR" altLang="en-US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통합 방법론</a:t>
                </a:r>
              </a:p>
              <a:p>
                <a:pPr font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kumimoji="0" lang="ko-KR" altLang="en-US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kumimoji="0" lang="en-US" altLang="ko-KR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2.3 PRODUCT</a:t>
                </a:r>
              </a:p>
              <a:p>
                <a:pPr font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kumimoji="0" lang="en-US" altLang="ko-KR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2.4 </a:t>
                </a:r>
                <a:r>
                  <a:rPr kumimoji="0" lang="ko-KR" altLang="en-US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주요 사업실적</a:t>
                </a:r>
              </a:p>
              <a:p>
                <a:pPr font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kumimoji="0" lang="ko-KR" altLang="en-US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kumimoji="0" lang="en-US" altLang="ko-KR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2.5 </a:t>
                </a:r>
                <a:r>
                  <a:rPr kumimoji="0" lang="ko-KR" altLang="en-US" sz="1100" b="0" dirty="0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주요 </a:t>
                </a:r>
                <a:r>
                  <a:rPr kumimoji="0" lang="ko-KR" altLang="en-US" sz="1100" b="0" dirty="0" err="1">
                    <a:solidFill>
                      <a:srgbClr val="777777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고객사</a:t>
                </a:r>
                <a:endParaRPr kumimoji="0" lang="ko-KR" altLang="en-US" sz="1100" b="0" dirty="0">
                  <a:solidFill>
                    <a:srgbClr val="777777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1272" name="Rectangle 19"/>
              <p:cNvSpPr>
                <a:spLocks noChangeArrowheads="1"/>
              </p:cNvSpPr>
              <p:nvPr/>
            </p:nvSpPr>
            <p:spPr bwMode="auto">
              <a:xfrm>
                <a:off x="3546475" y="2479675"/>
                <a:ext cx="3271838" cy="431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kumimoji="0" lang="en-US" altLang="ko-KR" sz="2400" b="0" dirty="0">
                    <a:solidFill>
                      <a:srgbClr val="000000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2. </a:t>
                </a:r>
                <a:r>
                  <a:rPr kumimoji="0" lang="ko-KR" altLang="en-US" sz="2400" b="0" dirty="0">
                    <a:solidFill>
                      <a:srgbClr val="000000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사업내용</a:t>
                </a:r>
              </a:p>
            </p:txBody>
          </p:sp>
        </p:grpSp>
        <p:cxnSp>
          <p:nvCxnSpPr>
            <p:cNvPr id="10" name="직선 연결선 9"/>
            <p:cNvCxnSpPr/>
            <p:nvPr/>
          </p:nvCxnSpPr>
          <p:spPr>
            <a:xfrm>
              <a:off x="4141186" y="5302816"/>
              <a:ext cx="3420077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직사각형 10"/>
            <p:cNvSpPr/>
            <p:nvPr/>
          </p:nvSpPr>
          <p:spPr>
            <a:xfrm>
              <a:off x="4104667" y="2682404"/>
              <a:ext cx="3456596" cy="10799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539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4141186" y="3446294"/>
              <a:ext cx="3420077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587455" y="1209518"/>
            <a:ext cx="920063" cy="236202"/>
            <a:chOff x="3569" y="688"/>
            <a:chExt cx="639" cy="174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3569" y="688"/>
              <a:ext cx="473" cy="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569" y="737"/>
              <a:ext cx="63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spcBef>
                  <a:spcPct val="20000"/>
                </a:spcBef>
              </a:pPr>
              <a:r>
                <a:rPr kumimoji="0" lang="en-US" altLang="ko-KR" sz="1100" dirty="0">
                  <a:solidFill>
                    <a:srgbClr val="000000"/>
                  </a:solidFill>
                  <a:latin typeface="Dinbol" pitchFamily="2" charset="0"/>
                </a:rPr>
                <a:t>CONTENTS - II</a:t>
              </a:r>
              <a:endParaRPr kumimoji="0" lang="ko-KR" altLang="en-US" sz="1100" dirty="0">
                <a:latin typeface="Dinbol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04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53"/>
          <p:cNvGrpSpPr>
            <a:grpSpLocks/>
          </p:cNvGrpSpPr>
          <p:nvPr/>
        </p:nvGrpSpPr>
        <p:grpSpPr bwMode="auto">
          <a:xfrm>
            <a:off x="523463" y="305005"/>
            <a:ext cx="2846510" cy="548177"/>
            <a:chOff x="1114305" y="353560"/>
            <a:chExt cx="2846346" cy="548339"/>
          </a:xfrm>
        </p:grpSpPr>
        <p:grpSp>
          <p:nvGrpSpPr>
            <p:cNvPr id="11" name="그룹 21"/>
            <p:cNvGrpSpPr>
              <a:grpSpLocks/>
            </p:cNvGrpSpPr>
            <p:nvPr/>
          </p:nvGrpSpPr>
          <p:grpSpPr bwMode="auto">
            <a:xfrm>
              <a:off x="1114305" y="353560"/>
              <a:ext cx="2846346" cy="384835"/>
              <a:chOff x="1114305" y="353560"/>
              <a:chExt cx="2846346" cy="384835"/>
            </a:xfrm>
          </p:grpSpPr>
          <p:sp>
            <p:nvSpPr>
              <p:cNvPr id="13" name="Text Box 53"/>
              <p:cNvSpPr txBox="1">
                <a:spLocks noChangeArrowheads="1"/>
              </p:cNvSpPr>
              <p:nvPr/>
            </p:nvSpPr>
            <p:spPr bwMode="gray">
              <a:xfrm>
                <a:off x="1114305" y="353560"/>
                <a:ext cx="387905" cy="384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latinLnBrk="0" hangingPunct="1"/>
                <a:r>
                  <a:rPr kumimoji="0" lang="en-US" altLang="ko-KR" sz="2500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02</a:t>
                </a:r>
                <a:endParaRPr kumimoji="0" lang="en-US" altLang="en-US" sz="25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4" name="Text Box 43"/>
              <p:cNvSpPr txBox="1">
                <a:spLocks noChangeArrowheads="1"/>
              </p:cNvSpPr>
              <p:nvPr/>
            </p:nvSpPr>
            <p:spPr bwMode="gray">
              <a:xfrm>
                <a:off x="1528076" y="467126"/>
                <a:ext cx="2432575" cy="159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1474788" eaLnBrk="0" hangingPunct="0"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1474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kumimoji="0" lang="ko-KR" altLang="ko-KR" sz="1000" b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  <p:sp>
          <p:nvSpPr>
            <p:cNvPr id="12" name="Text Box 43"/>
            <p:cNvSpPr txBox="1">
              <a:spLocks noChangeArrowheads="1"/>
            </p:cNvSpPr>
            <p:nvPr/>
          </p:nvSpPr>
          <p:spPr bwMode="gray">
            <a:xfrm>
              <a:off x="1528738" y="741515"/>
              <a:ext cx="2431913" cy="160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74788" latinLnBrk="0">
                <a:defRPr/>
              </a:pPr>
              <a:r>
                <a:rPr lang="en-US" altLang="ko-KR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2.1 </a:t>
              </a:r>
              <a:r>
                <a:rPr lang="ko-KR" altLang="en-US" sz="800" b="0" dirty="0">
                  <a:solidFill>
                    <a:schemeClr val="accent5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사업분야</a:t>
              </a:r>
              <a:endParaRPr lang="en-US" altLang="ko-KR" sz="800" b="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5" name="Text Box 43"/>
          <p:cNvSpPr txBox="1">
            <a:spLocks noChangeArrowheads="1"/>
          </p:cNvSpPr>
          <p:nvPr/>
        </p:nvSpPr>
        <p:spPr bwMode="gray">
          <a:xfrm>
            <a:off x="919111" y="418207"/>
            <a:ext cx="24320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1474788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ko-KR" altLang="en-US" sz="1100" b="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사업내용</a:t>
            </a:r>
            <a:endParaRPr kumimoji="0" lang="ko-KR" altLang="ko-KR" sz="1100" b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5" name="그룹 9"/>
          <p:cNvGrpSpPr>
            <a:grpSpLocks/>
          </p:cNvGrpSpPr>
          <p:nvPr/>
        </p:nvGrpSpPr>
        <p:grpSpPr bwMode="auto">
          <a:xfrm>
            <a:off x="404664" y="1387746"/>
            <a:ext cx="6048672" cy="1078810"/>
            <a:chOff x="2520134" y="2099929"/>
            <a:chExt cx="6050949" cy="1079290"/>
          </a:xfrm>
        </p:grpSpPr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2520882" y="2099929"/>
              <a:ext cx="3997325" cy="188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defTabSz="1474788" eaLnBrk="0" hangingPunct="0"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kumimoji="0" lang="en-US" altLang="en-US" sz="1600" b="0" dirty="0">
                  <a:solidFill>
                    <a:srgbClr val="4F81BD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2.1 </a:t>
              </a:r>
              <a:r>
                <a:rPr kumimoji="0" lang="ko-KR" altLang="en-US" sz="1600" b="0" dirty="0">
                  <a:solidFill>
                    <a:srgbClr val="4F81BD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사업 분야</a:t>
              </a:r>
              <a:endParaRPr kumimoji="0" lang="en-US" altLang="en-US" sz="1600" b="0" dirty="0">
                <a:solidFill>
                  <a:srgbClr val="4F81B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7" name="직사각형 8"/>
            <p:cNvSpPr>
              <a:spLocks noChangeArrowheads="1"/>
            </p:cNvSpPr>
            <p:nvPr/>
          </p:nvSpPr>
          <p:spPr bwMode="auto">
            <a:xfrm>
              <a:off x="2520134" y="2435039"/>
              <a:ext cx="6050949" cy="744180"/>
            </a:xfrm>
            <a:prstGeom prst="rect">
              <a:avLst/>
            </a:prstGeom>
            <a:solidFill>
              <a:srgbClr val="4F81BD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lIns="72000" tIns="36000" rIns="72000" bIns="36000">
              <a:spAutoFit/>
            </a:bodyPr>
            <a:lstStyle/>
            <a:p>
              <a:pPr algn="just" latinLnBrk="0">
                <a:lnSpc>
                  <a:spcPts val="1800"/>
                </a:lnSpc>
                <a:defRPr/>
              </a:pP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 </a:t>
              </a:r>
              <a:r>
                <a:rPr lang="ko-KR" altLang="en-US" sz="1300" kern="0" dirty="0" err="1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오티아이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(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주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)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는 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14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년 이상의 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ICT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분야 노하우를 기반으로 최고의 기술력과 표준화된 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OPEN-M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방법론을 바탕으로 사업을 성공적으로 수행하고 있는 전문 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SI </a:t>
              </a:r>
              <a:r>
                <a:rPr lang="ko-KR" altLang="en-US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기업입니다</a:t>
              </a:r>
              <a:r>
                <a:rPr lang="en-US" altLang="ko-KR" sz="1300" kern="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.</a:t>
              </a:r>
              <a:endParaRPr lang="en-US" altLang="ko-KR" sz="1300" b="0" kern="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96" name="직사각형 8"/>
          <p:cNvSpPr>
            <a:spLocks noChangeArrowheads="1"/>
          </p:cNvSpPr>
          <p:nvPr/>
        </p:nvSpPr>
        <p:spPr bwMode="auto">
          <a:xfrm>
            <a:off x="404664" y="2644801"/>
            <a:ext cx="1440000" cy="27275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square" lIns="72000" tIns="36000" rIns="72000" bIns="36000" anchor="ctr">
            <a:spAutoFit/>
          </a:bodyPr>
          <a:lstStyle/>
          <a:p>
            <a:pPr algn="r" latinLnBrk="0">
              <a:defRPr/>
            </a:pPr>
            <a:r>
              <a:rPr lang="en-US" altLang="ko-KR" sz="1300" b="0" kern="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Total ICT Service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3043650"/>
            <a:ext cx="2235200" cy="17653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56" y="4935041"/>
            <a:ext cx="6036380" cy="3813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7891" y="3983520"/>
            <a:ext cx="3355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전산정보시스템 응용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SW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개발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ICT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인프라 구축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(Server, Network, Security)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ISP(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정보화 전략계획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컨설팅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8430" y="3030358"/>
            <a:ext cx="3720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SW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개발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SI → IT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인프라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SI</a:t>
            </a:r>
            <a:br>
              <a:rPr lang="en-US" altLang="ko-KR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컨설팅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응용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SW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개발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인프라 환경 구축 등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Total ICT Service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제공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8559" y="5004048"/>
            <a:ext cx="44210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ITO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사업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개발유지보수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→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인프라유지보수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br>
              <a:rPr lang="en-US" altLang="ko-KR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고객사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환경에 맞춰 향상된 서비스 운영과 관리 서비스 제공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8712" y="5712568"/>
            <a:ext cx="4158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전산정보시스템 통합 유지보수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업무시스템 운영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유지보수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인프라 운영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유지보수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상용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SW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등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76707" y="6195591"/>
            <a:ext cx="32976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솔루션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사업</a:t>
            </a:r>
            <a:br>
              <a:rPr lang="en-US" altLang="ko-KR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요구사항에 최적화된 맞춤형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HW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및 상용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SW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구축 및 공급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6860" y="6904111"/>
            <a:ext cx="43027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맞춤형 시스템 인프라 공급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(HW-Server, Network, </a:t>
            </a:r>
            <a:r>
              <a:rPr lang="en-US" altLang="ko-KR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FireWall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SW-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접근제어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WAS, DBMS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28800" y="7380312"/>
            <a:ext cx="45528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Data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구축 및 기타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사업</a:t>
            </a:r>
            <a:br>
              <a:rPr lang="en-US" altLang="ko-KR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정보자원의 수집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발굴 및 종이문서 전자화를 통한 서비스 활성화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/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신규사업 개발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8953" y="8088832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자료정비 서비스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(DB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자료 구축 및 전환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SCAN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자료정비 등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DW(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데이터웨어하우스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클라우드컴퓨팅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빅데이터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4" name="그림 23" descr="그리기이(가) 표시된 사진&#10;&#10;자동 생성된 설명">
            <a:extLst>
              <a:ext uri="{FF2B5EF4-FFF2-40B4-BE49-F238E27FC236}">
                <a16:creationId xmlns:a16="http://schemas.microsoft.com/office/drawing/2014/main" id="{C311764F-E628-4277-BD38-10D28B6EF6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15" y="8820472"/>
            <a:ext cx="73633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5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6129</TotalTime>
  <Words>1580</Words>
  <Application>Microsoft Office PowerPoint</Application>
  <PresentationFormat>화면 슬라이드 쇼(4:3)</PresentationFormat>
  <Paragraphs>302</Paragraphs>
  <Slides>14</Slides>
  <Notes>5</Notes>
  <HiddenSlides>0</HiddenSlides>
  <MMClips>0</MMClips>
  <ScaleCrop>false</ScaleCrop>
  <HeadingPairs>
    <vt:vector size="8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0</vt:i4>
      </vt:variant>
      <vt:variant>
        <vt:lpstr>슬라이드 제목</vt:lpstr>
      </vt:variant>
      <vt:variant>
        <vt:i4>14</vt:i4>
      </vt:variant>
    </vt:vector>
  </HeadingPairs>
  <TitlesOfParts>
    <vt:vector size="26" baseType="lpstr">
      <vt:lpstr>Dinbol</vt:lpstr>
      <vt:lpstr>KT&amp;G 상상제목 B</vt:lpstr>
      <vt:lpstr>Rix고딕 B</vt:lpstr>
      <vt:lpstr>나눔고딕</vt:lpstr>
      <vt:lpstr>나눔고딕 Bold</vt:lpstr>
      <vt:lpstr>나눔고딕 ExtraBold</vt:lpstr>
      <vt:lpstr>맑은 고딕</vt:lpstr>
      <vt:lpstr>Arial</vt:lpstr>
      <vt:lpstr>Calibri</vt:lpstr>
      <vt:lpstr>Symbol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오픈탑(주)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>회사소개서</dc:subject>
  <dc:creator>정일현;박형민</dc:creator>
  <cp:lastModifiedBy>김 지민</cp:lastModifiedBy>
  <cp:revision>280</cp:revision>
  <cp:lastPrinted>2016-03-02T07:30:12Z</cp:lastPrinted>
  <dcterms:created xsi:type="dcterms:W3CDTF">2015-01-21T23:28:36Z</dcterms:created>
  <dcterms:modified xsi:type="dcterms:W3CDTF">2019-12-05T05:08:36Z</dcterms:modified>
</cp:coreProperties>
</file>