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8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9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5717" r:id="rId1"/>
    <p:sldMasterId id="2147485774" r:id="rId2"/>
    <p:sldMasterId id="2147485782" r:id="rId3"/>
    <p:sldMasterId id="2147485797" r:id="rId4"/>
    <p:sldMasterId id="2147485809" r:id="rId5"/>
    <p:sldMasterId id="2147485819" r:id="rId6"/>
    <p:sldMasterId id="2147485825" r:id="rId7"/>
    <p:sldMasterId id="2147485835" r:id="rId8"/>
    <p:sldMasterId id="2147485845" r:id="rId9"/>
    <p:sldMasterId id="2147485855" r:id="rId10"/>
  </p:sldMasterIdLst>
  <p:notesMasterIdLst>
    <p:notesMasterId r:id="rId28"/>
  </p:notesMasterIdLst>
  <p:handoutMasterIdLst>
    <p:handoutMasterId r:id="rId29"/>
  </p:handoutMasterIdLst>
  <p:sldIdLst>
    <p:sldId id="1671" r:id="rId11"/>
    <p:sldId id="1837" r:id="rId12"/>
    <p:sldId id="1816" r:id="rId13"/>
    <p:sldId id="1818" r:id="rId14"/>
    <p:sldId id="1819" r:id="rId15"/>
    <p:sldId id="1827" r:id="rId16"/>
    <p:sldId id="1790" r:id="rId17"/>
    <p:sldId id="1847" r:id="rId18"/>
    <p:sldId id="1833" r:id="rId19"/>
    <p:sldId id="1842" r:id="rId20"/>
    <p:sldId id="1796" r:id="rId21"/>
    <p:sldId id="1839" r:id="rId22"/>
    <p:sldId id="1840" r:id="rId23"/>
    <p:sldId id="1841" r:id="rId24"/>
    <p:sldId id="1845" r:id="rId25"/>
    <p:sldId id="1846" r:id="rId26"/>
    <p:sldId id="1711" r:id="rId27"/>
  </p:sldIdLst>
  <p:sldSz cx="9144000" cy="6858000" type="screen4x3"/>
  <p:notesSz cx="6811963" cy="9945688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나눔고딕" panose="020D0604000000000000" pitchFamily="50" charset="-127"/>
      <p:regular r:id="rId34"/>
      <p:bold r:id="rId35"/>
    </p:embeddedFont>
    <p:embeddedFont>
      <p:font typeface="나눔바른고딕" panose="020B0600000101010101" charset="-127"/>
      <p:regular r:id="rId36"/>
      <p:bold r:id="rId37"/>
    </p:embeddedFont>
    <p:embeddedFont>
      <p:font typeface="맑은 고딕" panose="020B0503020000020004" pitchFamily="50" charset="-127"/>
      <p:regular r:id="rId38"/>
      <p:bold r:id="rId39"/>
    </p:embeddedFont>
  </p:embeddedFontLst>
  <p:custDataLst>
    <p:tags r:id="rId40"/>
  </p:custDataLst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sz="14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sz="14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sz="14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sz="14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sz="14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5pPr>
    <a:lvl6pPr marL="2286000" algn="l" defTabSz="914400" rtl="0" eaLnBrk="1" latinLnBrk="1" hangingPunct="1">
      <a:defRPr sz="14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6pPr>
    <a:lvl7pPr marL="2743200" algn="l" defTabSz="914400" rtl="0" eaLnBrk="1" latinLnBrk="1" hangingPunct="1">
      <a:defRPr sz="14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7pPr>
    <a:lvl8pPr marL="3200400" algn="l" defTabSz="914400" rtl="0" eaLnBrk="1" latinLnBrk="1" hangingPunct="1">
      <a:defRPr sz="14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8pPr>
    <a:lvl9pPr marL="3657600" algn="l" defTabSz="914400" rtl="0" eaLnBrk="1" latinLnBrk="1" hangingPunct="1">
      <a:defRPr sz="14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4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B3E6"/>
    <a:srgbClr val="3A7DCE"/>
    <a:srgbClr val="25D1C1"/>
    <a:srgbClr val="0192FF"/>
    <a:srgbClr val="F1F5F9"/>
    <a:srgbClr val="9C6EA3"/>
    <a:srgbClr val="659AC2"/>
    <a:srgbClr val="519F87"/>
    <a:srgbClr val="DB7E89"/>
    <a:srgbClr val="F49D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84" autoAdjust="0"/>
    <p:restoredTop sz="95400" autoAdjust="0"/>
  </p:normalViewPr>
  <p:slideViewPr>
    <p:cSldViewPr>
      <p:cViewPr varScale="1">
        <p:scale>
          <a:sx n="116" d="100"/>
          <a:sy n="116" d="100"/>
        </p:scale>
        <p:origin x="1584" y="108"/>
      </p:cViewPr>
      <p:guideLst>
        <p:guide orient="horz" pos="161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3720" y="72"/>
      </p:cViewPr>
      <p:guideLst>
        <p:guide orient="horz" pos="3133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font" Target="fonts/font10.fntdata"/><Relationship Id="rId21" Type="http://schemas.openxmlformats.org/officeDocument/2006/relationships/slide" Target="slides/slide11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handoutMaster" Target="handoutMasters/handout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322744063877942E-2"/>
          <c:y val="9.9245182488233732E-2"/>
          <c:w val="0.89535451187224413"/>
          <c:h val="0.677889352632981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spPr>
            <a:solidFill>
              <a:srgbClr val="A8ACB4">
                <a:alpha val="50000"/>
              </a:srgb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A8ACB4">
                  <a:alpha val="50000"/>
                </a:srgbClr>
              </a:solidFill>
            </c:spPr>
          </c:dPt>
          <c:dPt>
            <c:idx val="4"/>
            <c:invertIfNegative val="0"/>
            <c:bubble3D val="0"/>
            <c:spPr>
              <a:solidFill>
                <a:srgbClr val="1073A2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ko-KR" altLang="en-US" sz="1050" kern="1200" spc="-40">
                    <a:ln w="3175">
                      <a:solidFill>
                        <a:prstClr val="white">
                          <a:alpha val="3000"/>
                        </a:prstClr>
                      </a:solidFill>
                    </a:ln>
                    <a:solidFill>
                      <a:srgbClr val="333333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Sheet1!$B$2:$B$6</c:f>
              <c:numCache>
                <c:formatCode>_(* #,##0_);_(* \(#,##0\);_(* "-"_);_(@_)</c:formatCode>
                <c:ptCount val="5"/>
                <c:pt idx="0">
                  <c:v>18686</c:v>
                </c:pt>
                <c:pt idx="1">
                  <c:v>21523</c:v>
                </c:pt>
                <c:pt idx="2">
                  <c:v>24522</c:v>
                </c:pt>
                <c:pt idx="3">
                  <c:v>26720</c:v>
                </c:pt>
                <c:pt idx="4">
                  <c:v>23748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531824"/>
        <c:axId val="198539440"/>
      </c:barChart>
      <c:catAx>
        <c:axId val="198531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ko-KR" altLang="en-US" sz="1200" kern="1200" spc="-4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pPr>
            <a:endParaRPr lang="ko-KR"/>
          </a:p>
        </c:txPr>
        <c:crossAx val="198539440"/>
        <c:crosses val="autoZero"/>
        <c:auto val="1"/>
        <c:lblAlgn val="ctr"/>
        <c:lblOffset val="100"/>
        <c:noMultiLvlLbl val="0"/>
      </c:catAx>
      <c:valAx>
        <c:axId val="198539440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198531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나눔명조" panose="02020603020101020101" pitchFamily="18" charset="-127"/>
          <a:ea typeface="나눔명조" panose="02020603020101020101" pitchFamily="18" charset="-127"/>
        </a:defRPr>
      </a:pPr>
      <a:endParaRPr lang="ko-K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76C96-9989-4F38-8774-50D3D5C395D3}" type="datetimeFigureOut">
              <a:rPr lang="ko-KR" altLang="en-US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pPr/>
              <a:t>2020-02-04</a:t>
            </a:fld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8536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DB344-3C2F-44FD-A82F-98DB09396CAB}" type="slidenum">
              <a:rPr lang="ko-KR" altLang="en-US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pPr/>
              <a:t>‹#›</a:t>
            </a:fld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56411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pPr>
              <a:defRPr/>
            </a:pPr>
            <a:fld id="{3B28456D-927D-451E-B8C8-41596CE5A203}" type="datetimeFigureOut">
              <a:rPr lang="ko-KR" altLang="en-US" smtClean="0"/>
              <a:pPr>
                <a:defRPr/>
              </a:pPr>
              <a:t>2020-02-04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197" y="4724202"/>
            <a:ext cx="544957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8536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pPr>
              <a:defRPr/>
            </a:pPr>
            <a:fld id="{50482F2A-2793-4F6B-A5EC-B53978A34BE7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5706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나눔바른고딕" panose="020B0603020101020101" pitchFamily="50" charset="-127"/>
        <a:ea typeface="나눔바른고딕" panose="020B0603020101020101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나눔바른고딕" panose="020B0603020101020101" pitchFamily="50" charset="-127"/>
        <a:ea typeface="나눔바른고딕" panose="020B0603020101020101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나눔바른고딕" panose="020B0603020101020101" pitchFamily="50" charset="-127"/>
        <a:ea typeface="나눔바른고딕" panose="020B0603020101020101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나눔바른고딕" panose="020B0603020101020101" pitchFamily="50" charset="-127"/>
        <a:ea typeface="나눔바른고딕" panose="020B0603020101020101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나눔바른고딕" panose="020B0603020101020101" pitchFamily="50" charset="-127"/>
        <a:ea typeface="나눔바른고딕" panose="020B0603020101020101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482F2A-2793-4F6B-A5EC-B53978A34BE7}" type="slidenum">
              <a:rPr lang="ko-KR" altLang="en-US" smtClean="0"/>
              <a:pPr>
                <a:defRPr/>
              </a:pPr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311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340468-4B16-4FE2-B33F-69A6B3831B04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99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340468-4B16-4FE2-B33F-69A6B3831B04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50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340468-4B16-4FE2-B33F-69A6B3831B04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69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482F2A-2793-4F6B-A5EC-B53978A34BE7}" type="slidenum">
              <a:rPr lang="ko-KR" altLang="en-US" smtClean="0"/>
              <a:pPr>
                <a:defRPr/>
              </a:pPr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6908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00cov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7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422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0"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pPr>
              <a:defRPr/>
            </a:pPr>
            <a:fld id="{2B8F0523-5618-4B77-A700-E5AFAEFEAD43}" type="datetime1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2020-02-04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422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0"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pPr>
              <a:defRPr/>
            </a:pP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532440" y="6525344"/>
            <a:ext cx="576064" cy="288032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pPr>
              <a:defRPr/>
            </a:pPr>
            <a:fld id="{7182B117-B5D3-4C98-928C-9211A190859D}" type="slidenum">
              <a:rPr lang="ko-KR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텍스트 개체 틀 13"/>
          <p:cNvSpPr>
            <a:spLocks noGrp="1"/>
          </p:cNvSpPr>
          <p:nvPr>
            <p:ph type="body" sz="quarter" idx="10"/>
          </p:nvPr>
        </p:nvSpPr>
        <p:spPr>
          <a:xfrm>
            <a:off x="305998" y="1670050"/>
            <a:ext cx="8532004" cy="4523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ln>
                  <a:solidFill>
                    <a:sysClr val="window" lastClr="FFFFFF">
                      <a:alpha val="0"/>
                    </a:sysClr>
                  </a:solidFill>
                </a:ln>
                <a:latin typeface="나눔바른고딕" panose="020B0600000101010101" charset="-127"/>
                <a:ea typeface="나눔바른고딕" panose="020B0600000101010101" charset="-127"/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20" name="슬라이드 번호 개체 틀 8"/>
          <p:cNvSpPr>
            <a:spLocks noGrp="1"/>
          </p:cNvSpPr>
          <p:nvPr>
            <p:ph type="sldNum" sz="quarter" idx="4"/>
          </p:nvPr>
        </p:nvSpPr>
        <p:spPr>
          <a:xfrm>
            <a:off x="8570860" y="6521152"/>
            <a:ext cx="534284" cy="3013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defRPr>
            </a:lvl1pPr>
          </a:lstStyle>
          <a:p>
            <a:fld id="{BF9F853C-E6AA-4E1C-8BEB-BB39971ED363}" type="slidenum">
              <a:rPr lang="ko-KR" altLang="en-US" smtClean="0">
                <a:ln>
                  <a:solidFill>
                    <a:srgbClr val="797B7E">
                      <a:alpha val="0"/>
                    </a:srgbClr>
                  </a:solidFill>
                </a:ln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 dirty="0">
              <a:ln>
                <a:solidFill>
                  <a:srgbClr val="797B7E">
                    <a:alpha val="0"/>
                  </a:srgbClr>
                </a:solidFill>
              </a:ln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060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404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704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956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텍스트 개체 틀 13"/>
          <p:cNvSpPr>
            <a:spLocks noGrp="1"/>
          </p:cNvSpPr>
          <p:nvPr>
            <p:ph type="body" sz="quarter" idx="10"/>
          </p:nvPr>
        </p:nvSpPr>
        <p:spPr>
          <a:xfrm>
            <a:off x="305998" y="1670050"/>
            <a:ext cx="8532004" cy="4523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ln>
                  <a:solidFill>
                    <a:sysClr val="window" lastClr="FFFFFF">
                      <a:alpha val="0"/>
                    </a:sysClr>
                  </a:solidFill>
                </a:ln>
                <a:latin typeface="나눔바른고딕" panose="020B0600000101010101" charset="-127"/>
                <a:ea typeface="나눔바른고딕" panose="020B0600000101010101" charset="-127"/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20" name="슬라이드 번호 개체 틀 8"/>
          <p:cNvSpPr>
            <a:spLocks noGrp="1"/>
          </p:cNvSpPr>
          <p:nvPr>
            <p:ph type="sldNum" sz="quarter" idx="4"/>
          </p:nvPr>
        </p:nvSpPr>
        <p:spPr>
          <a:xfrm>
            <a:off x="8570860" y="6521152"/>
            <a:ext cx="534284" cy="3013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defRPr>
            </a:lvl1pPr>
          </a:lstStyle>
          <a:p>
            <a:fld id="{BF9F853C-E6AA-4E1C-8BEB-BB39971ED363}" type="slidenum">
              <a:rPr lang="ko-KR" altLang="en-US" smtClean="0">
                <a:ln>
                  <a:solidFill>
                    <a:srgbClr val="797B7E">
                      <a:alpha val="0"/>
                    </a:srgbClr>
                  </a:solidFill>
                </a:ln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 dirty="0">
              <a:ln>
                <a:solidFill>
                  <a:srgbClr val="797B7E">
                    <a:alpha val="0"/>
                  </a:srgbClr>
                </a:solidFill>
              </a:ln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431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058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6883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9926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532440" y="6525344"/>
            <a:ext cx="576064" cy="288032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pPr>
              <a:defRPr/>
            </a:pPr>
            <a:fld id="{7182B117-B5D3-4C98-928C-9211A190859D}" type="slidenum">
              <a:rPr lang="ko-KR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284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207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텍스트 개체 틀 13"/>
          <p:cNvSpPr>
            <a:spLocks noGrp="1"/>
          </p:cNvSpPr>
          <p:nvPr>
            <p:ph type="body" sz="quarter" idx="10"/>
          </p:nvPr>
        </p:nvSpPr>
        <p:spPr>
          <a:xfrm>
            <a:off x="305998" y="1670050"/>
            <a:ext cx="8532004" cy="4523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ln>
                  <a:solidFill>
                    <a:sysClr val="window" lastClr="FFFFFF">
                      <a:alpha val="0"/>
                    </a:sysClr>
                  </a:solidFill>
                </a:ln>
                <a:latin typeface="나눔바른고딕" panose="020B0600000101010101" charset="-127"/>
                <a:ea typeface="나눔바른고딕" panose="020B0600000101010101" charset="-127"/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20" name="슬라이드 번호 개체 틀 8"/>
          <p:cNvSpPr>
            <a:spLocks noGrp="1"/>
          </p:cNvSpPr>
          <p:nvPr>
            <p:ph type="sldNum" sz="quarter" idx="4"/>
          </p:nvPr>
        </p:nvSpPr>
        <p:spPr>
          <a:xfrm>
            <a:off x="8570860" y="6521152"/>
            <a:ext cx="534284" cy="3013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defRPr>
            </a:lvl1pPr>
          </a:lstStyle>
          <a:p>
            <a:fld id="{BF9F853C-E6AA-4E1C-8BEB-BB39971ED363}" type="slidenum">
              <a:rPr lang="ko-KR" altLang="en-US" smtClean="0">
                <a:ln>
                  <a:solidFill>
                    <a:srgbClr val="797B7E">
                      <a:alpha val="0"/>
                    </a:srgbClr>
                  </a:solidFill>
                </a:ln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 dirty="0">
              <a:ln>
                <a:solidFill>
                  <a:srgbClr val="797B7E">
                    <a:alpha val="0"/>
                  </a:srgbClr>
                </a:solidFill>
              </a:ln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82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텍스트 개체 틀 13"/>
          <p:cNvSpPr>
            <a:spLocks noGrp="1"/>
          </p:cNvSpPr>
          <p:nvPr>
            <p:ph type="body" sz="quarter" idx="10"/>
          </p:nvPr>
        </p:nvSpPr>
        <p:spPr>
          <a:xfrm>
            <a:off x="305998" y="1670050"/>
            <a:ext cx="8532004" cy="4523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ln>
                  <a:solidFill>
                    <a:sysClr val="window" lastClr="FFFFFF">
                      <a:alpha val="0"/>
                    </a:sysClr>
                  </a:solidFill>
                </a:ln>
                <a:latin typeface="나눔바른고딕" panose="020B0600000101010101" charset="-127"/>
                <a:ea typeface="나눔바른고딕" panose="020B0600000101010101" charset="-127"/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20" name="슬라이드 번호 개체 틀 8"/>
          <p:cNvSpPr>
            <a:spLocks noGrp="1"/>
          </p:cNvSpPr>
          <p:nvPr>
            <p:ph type="sldNum" sz="quarter" idx="4"/>
          </p:nvPr>
        </p:nvSpPr>
        <p:spPr>
          <a:xfrm>
            <a:off x="8570860" y="6521152"/>
            <a:ext cx="534284" cy="3013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defRPr>
            </a:lvl1pPr>
          </a:lstStyle>
          <a:p>
            <a:fld id="{BF9F853C-E6AA-4E1C-8BEB-BB39971ED363}" type="slidenum">
              <a:rPr lang="ko-KR" altLang="en-US" smtClean="0">
                <a:ln>
                  <a:solidFill>
                    <a:srgbClr val="797B7E">
                      <a:alpha val="0"/>
                    </a:srgbClr>
                  </a:solidFill>
                </a:ln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 dirty="0">
              <a:ln>
                <a:solidFill>
                  <a:srgbClr val="797B7E">
                    <a:alpha val="0"/>
                  </a:srgbClr>
                </a:solidFill>
              </a:ln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07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00cov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7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나눔바른고딕" panose="020B0603020101020101" pitchFamily="50" charset="-12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422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0">
                <a:latin typeface="+mn-lt"/>
                <a:ea typeface="나눔바른고딕" panose="020B0603020101020101" pitchFamily="50" charset="-127"/>
              </a:defRPr>
            </a:lvl1pPr>
          </a:lstStyle>
          <a:p>
            <a:pPr>
              <a:defRPr/>
            </a:pPr>
            <a:fld id="{2B8F0523-5618-4B77-A700-E5AFAEFEAD43}" type="datetime1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2020-02-04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422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0">
                <a:latin typeface="+mn-lt"/>
                <a:ea typeface="나눔바른고딕" panose="020B0603020101020101" pitchFamily="50" charset="-127"/>
              </a:defRPr>
            </a:lvl1pPr>
          </a:lstStyle>
          <a:p>
            <a:pPr>
              <a:defRPr/>
            </a:pP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532440" y="6525344"/>
            <a:ext cx="576064" cy="288032"/>
          </a:xfrm>
          <a:prstGeom prst="rect">
            <a:avLst/>
          </a:prstGeom>
        </p:spPr>
        <p:txBody>
          <a:bodyPr anchor="b"/>
          <a:lstStyle>
            <a:lvl1pPr>
              <a:defRPr sz="1000">
                <a:latin typeface="나눔바른고딕" panose="020B0603020101020101" pitchFamily="50" charset="-127"/>
              </a:defRPr>
            </a:lvl1pPr>
          </a:lstStyle>
          <a:p>
            <a:pPr>
              <a:defRPr/>
            </a:pPr>
            <a:fld id="{7182B117-B5D3-4C98-928C-9211A190859D}" type="slidenum">
              <a:rPr lang="ko-KR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69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텍스트 개체 틀 13"/>
          <p:cNvSpPr>
            <a:spLocks noGrp="1"/>
          </p:cNvSpPr>
          <p:nvPr>
            <p:ph type="body" sz="quarter" idx="10"/>
          </p:nvPr>
        </p:nvSpPr>
        <p:spPr>
          <a:xfrm>
            <a:off x="305998" y="1670050"/>
            <a:ext cx="8532004" cy="4523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ln>
                  <a:solidFill>
                    <a:sysClr val="window" lastClr="FFFFFF">
                      <a:alpha val="0"/>
                    </a:sysClr>
                  </a:solidFill>
                </a:ln>
                <a:latin typeface="나눔바른고딕" panose="020B0600000101010101" charset="-127"/>
                <a:ea typeface="나눔바른고딕" panose="020B0600000101010101" charset="-127"/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20" name="슬라이드 번호 개체 틀 8"/>
          <p:cNvSpPr>
            <a:spLocks noGrp="1"/>
          </p:cNvSpPr>
          <p:nvPr>
            <p:ph type="sldNum" sz="quarter" idx="4"/>
          </p:nvPr>
        </p:nvSpPr>
        <p:spPr>
          <a:xfrm>
            <a:off x="8570860" y="6521152"/>
            <a:ext cx="534284" cy="3013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defRPr>
            </a:lvl1pPr>
          </a:lstStyle>
          <a:p>
            <a:fld id="{BF9F853C-E6AA-4E1C-8BEB-BB39971ED363}" type="slidenum">
              <a:rPr lang="ko-KR" altLang="en-US" smtClean="0">
                <a:ln>
                  <a:solidFill>
                    <a:srgbClr val="797B7E">
                      <a:alpha val="0"/>
                    </a:srgbClr>
                  </a:solidFill>
                </a:ln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 dirty="0">
              <a:ln>
                <a:solidFill>
                  <a:srgbClr val="797B7E">
                    <a:alpha val="0"/>
                  </a:srgbClr>
                </a:solidFill>
              </a:ln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1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744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0536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5136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833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532440" y="6525344"/>
            <a:ext cx="576064" cy="288032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pPr>
              <a:defRPr/>
            </a:pPr>
            <a:fld id="{7182B117-B5D3-4C98-928C-9211A190859D}" type="slidenum">
              <a:rPr lang="ko-KR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83D29B1-EF07-49AF-A9A0-CB40BB2E3490}" type="datetimeFigureOut">
              <a:rPr lang="ko-KR" altLang="en-US"/>
              <a:pPr>
                <a:defRPr/>
              </a:pPr>
              <a:t>2020-02-04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8F057-CAC0-40F0-BD42-48139EFEDCD7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832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2156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7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422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2B8F0523-5618-4B77-A700-E5AFAEFEAD43}" type="datetime1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2020-02-04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422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532440" y="6525344"/>
            <a:ext cx="576064" cy="288032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pPr>
              <a:defRPr/>
            </a:pPr>
            <a:fld id="{7182B117-B5D3-4C98-928C-9211A190859D}" type="slidenum">
              <a:rPr lang="ko-KR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1702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00cov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7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422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0"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pPr>
              <a:defRPr/>
            </a:pPr>
            <a:fld id="{2B8F0523-5618-4B77-A700-E5AFAEFEAD43}" type="datetime1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2020-02-04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422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0"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pPr>
              <a:defRPr/>
            </a:pP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532440" y="6525344"/>
            <a:ext cx="576064" cy="288032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pPr>
              <a:defRPr/>
            </a:pPr>
            <a:fld id="{7182B117-B5D3-4C98-928C-9211A190859D}" type="slidenum">
              <a:rPr lang="ko-KR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22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532440" y="6525344"/>
            <a:ext cx="576064" cy="288032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pPr>
              <a:defRPr/>
            </a:pPr>
            <a:fld id="{7182B117-B5D3-4C98-928C-9211A190859D}" type="slidenum">
              <a:rPr lang="ko-KR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14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532440" y="6525344"/>
            <a:ext cx="576064" cy="288032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pPr>
              <a:defRPr/>
            </a:pPr>
            <a:fld id="{7182B117-B5D3-4C98-928C-9211A190859D}" type="slidenum">
              <a:rPr lang="ko-KR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536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351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8187"/>
          </a:xfrm>
          <a:prstGeom prst="rect">
            <a:avLst/>
          </a:prstGeom>
        </p:spPr>
        <p:txBody>
          <a:bodyPr/>
          <a:lstStyle>
            <a:lvl1pPr>
              <a:defRPr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pPr eaLnBrk="0" latinLnBrk="0" hangingPunct="0">
              <a:defRPr/>
            </a:pPr>
            <a:fld id="{65BE84DC-9903-4899-A81F-C122B94692C3}" type="datetime1">
              <a:rPr lang="ko-KR" altLang="en-US" smtClean="0"/>
              <a:pPr eaLnBrk="0" latinLnBrk="0" hangingPunct="0">
                <a:defRPr/>
              </a:pPr>
              <a:t>2020-02-04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pPr eaLnBrk="0" latinLnBrk="0" hangingPunct="0"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631D8-8176-4931-A2D1-D6211F4939A6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949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텍스트 개체 틀 13"/>
          <p:cNvSpPr>
            <a:spLocks noGrp="1"/>
          </p:cNvSpPr>
          <p:nvPr>
            <p:ph type="body" sz="quarter" idx="10"/>
          </p:nvPr>
        </p:nvSpPr>
        <p:spPr>
          <a:xfrm>
            <a:off x="305998" y="1670050"/>
            <a:ext cx="8532004" cy="4523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ln>
                  <a:solidFill>
                    <a:sysClr val="window" lastClr="FFFFFF">
                      <a:alpha val="0"/>
                    </a:sysClr>
                  </a:solidFill>
                </a:ln>
                <a:latin typeface="나눔바른고딕" panose="020B0600000101010101" charset="-127"/>
                <a:ea typeface="나눔바른고딕" panose="020B0600000101010101" charset="-127"/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20" name="슬라이드 번호 개체 틀 8"/>
          <p:cNvSpPr>
            <a:spLocks noGrp="1"/>
          </p:cNvSpPr>
          <p:nvPr>
            <p:ph type="sldNum" sz="quarter" idx="4"/>
          </p:nvPr>
        </p:nvSpPr>
        <p:spPr>
          <a:xfrm>
            <a:off x="8570860" y="6521152"/>
            <a:ext cx="534284" cy="3013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defRPr>
            </a:lvl1pPr>
          </a:lstStyle>
          <a:p>
            <a:fld id="{BF9F853C-E6AA-4E1C-8BEB-BB39971ED363}" type="slidenum">
              <a:rPr lang="ko-KR" altLang="en-US" smtClean="0">
                <a:ln>
                  <a:solidFill>
                    <a:srgbClr val="797B7E">
                      <a:alpha val="0"/>
                    </a:srgbClr>
                  </a:solidFill>
                </a:ln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 dirty="0">
              <a:ln>
                <a:solidFill>
                  <a:srgbClr val="797B7E">
                    <a:alpha val="0"/>
                  </a:srgbClr>
                </a:solidFill>
              </a:ln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062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681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97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073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2229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6919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8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868DAA8-C273-4400-A8B2-FA762B97304E}" type="datetimeFigureOut">
              <a:rPr lang="ko-KR" altLang="en-US"/>
              <a:pPr>
                <a:defRPr/>
              </a:pPr>
              <a:t>2020-02-04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631D8-8176-4931-A2D1-D6211F4939A6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4601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텍스트 개체 틀 13"/>
          <p:cNvSpPr>
            <a:spLocks noGrp="1"/>
          </p:cNvSpPr>
          <p:nvPr>
            <p:ph type="body" sz="quarter" idx="10"/>
          </p:nvPr>
        </p:nvSpPr>
        <p:spPr>
          <a:xfrm>
            <a:off x="305998" y="1670050"/>
            <a:ext cx="8532004" cy="4523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ln>
                  <a:solidFill>
                    <a:sysClr val="window" lastClr="FFFFFF">
                      <a:alpha val="0"/>
                    </a:sysClr>
                  </a:solidFill>
                </a:ln>
                <a:latin typeface="나눔바른고딕" panose="020B0600000101010101" charset="-127"/>
                <a:ea typeface="나눔바른고딕" panose="020B0600000101010101" charset="-127"/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20" name="슬라이드 번호 개체 틀 8"/>
          <p:cNvSpPr>
            <a:spLocks noGrp="1"/>
          </p:cNvSpPr>
          <p:nvPr>
            <p:ph type="sldNum" sz="quarter" idx="4"/>
          </p:nvPr>
        </p:nvSpPr>
        <p:spPr>
          <a:xfrm>
            <a:off x="8570860" y="6521152"/>
            <a:ext cx="534284" cy="3013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defRPr>
            </a:lvl1pPr>
          </a:lstStyle>
          <a:p>
            <a:fld id="{BF9F853C-E6AA-4E1C-8BEB-BB39971ED363}" type="slidenum">
              <a:rPr lang="ko-KR" altLang="en-US" smtClean="0">
                <a:ln>
                  <a:solidFill>
                    <a:srgbClr val="797B7E">
                      <a:alpha val="0"/>
                    </a:srgbClr>
                  </a:solidFill>
                </a:ln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 dirty="0">
              <a:ln>
                <a:solidFill>
                  <a:srgbClr val="797B7E">
                    <a:alpha val="0"/>
                  </a:srgbClr>
                </a:solidFill>
              </a:ln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214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0483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07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3497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7210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607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8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868DAA8-C273-4400-A8B2-FA762B97304E}" type="datetimeFigureOut">
              <a:rPr lang="ko-KR" altLang="en-US"/>
              <a:pPr>
                <a:defRPr/>
              </a:pPr>
              <a:t>2020-02-04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631D8-8176-4931-A2D1-D6211F4939A6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377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8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868DAA8-C273-4400-A8B2-FA762B97304E}" type="datetimeFigureOut">
              <a:rPr lang="ko-KR" altLang="en-US"/>
              <a:pPr>
                <a:defRPr/>
              </a:pPr>
              <a:t>2020-02-04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631D8-8176-4931-A2D1-D6211F4939A6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175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83D29B1-EF07-49AF-A9A0-CB40BB2E3490}" type="datetimeFigureOut">
              <a:rPr lang="ko-KR" altLang="en-US"/>
              <a:pPr>
                <a:defRPr/>
              </a:pPr>
              <a:t>2020-02-04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8F057-CAC0-40F0-BD42-48139EFEDCD7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1987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텍스트 개체 틀 13"/>
          <p:cNvSpPr>
            <a:spLocks noGrp="1"/>
          </p:cNvSpPr>
          <p:nvPr>
            <p:ph type="body" sz="quarter" idx="10"/>
          </p:nvPr>
        </p:nvSpPr>
        <p:spPr>
          <a:xfrm>
            <a:off x="305998" y="1670050"/>
            <a:ext cx="8532004" cy="4523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ln>
                  <a:solidFill>
                    <a:sysClr val="window" lastClr="FFFFFF">
                      <a:alpha val="0"/>
                    </a:sysClr>
                  </a:solidFill>
                </a:ln>
                <a:latin typeface="나눔바른고딕" panose="020B0600000101010101" charset="-127"/>
                <a:ea typeface="나눔바른고딕" panose="020B0600000101010101" charset="-127"/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20" name="슬라이드 번호 개체 틀 8"/>
          <p:cNvSpPr>
            <a:spLocks noGrp="1"/>
          </p:cNvSpPr>
          <p:nvPr>
            <p:ph type="sldNum" sz="quarter" idx="4"/>
          </p:nvPr>
        </p:nvSpPr>
        <p:spPr>
          <a:xfrm>
            <a:off x="8570860" y="6521152"/>
            <a:ext cx="534284" cy="3013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defRPr>
            </a:lvl1pPr>
          </a:lstStyle>
          <a:p>
            <a:fld id="{BF9F853C-E6AA-4E1C-8BEB-BB39971ED363}" type="slidenum">
              <a:rPr lang="ko-KR" altLang="en-US" smtClean="0">
                <a:ln>
                  <a:solidFill>
                    <a:srgbClr val="797B7E">
                      <a:alpha val="0"/>
                    </a:srgbClr>
                  </a:solidFill>
                </a:ln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 dirty="0">
              <a:ln>
                <a:solidFill>
                  <a:srgbClr val="797B7E">
                    <a:alpha val="0"/>
                  </a:srgbClr>
                </a:solidFill>
              </a:ln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53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78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222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647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3662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3087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5795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8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868DAA8-C273-4400-A8B2-FA762B97304E}" type="datetimeFigureOut">
              <a:rPr lang="ko-KR" altLang="en-US"/>
              <a:pPr>
                <a:defRPr/>
              </a:pPr>
              <a:t>2020-02-04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631D8-8176-4931-A2D1-D6211F4939A6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8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텍스트 개체 틀 13"/>
          <p:cNvSpPr>
            <a:spLocks noGrp="1"/>
          </p:cNvSpPr>
          <p:nvPr>
            <p:ph type="body" sz="quarter" idx="10"/>
          </p:nvPr>
        </p:nvSpPr>
        <p:spPr>
          <a:xfrm>
            <a:off x="305998" y="1670050"/>
            <a:ext cx="8532004" cy="4523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ln>
                  <a:solidFill>
                    <a:sysClr val="window" lastClr="FFFFFF">
                      <a:alpha val="0"/>
                    </a:sysClr>
                  </a:solidFill>
                </a:ln>
                <a:latin typeface="나눔바른고딕" panose="020B0600000101010101" charset="-127"/>
                <a:ea typeface="나눔바른고딕" panose="020B0600000101010101" charset="-127"/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20" name="슬라이드 번호 개체 틀 8"/>
          <p:cNvSpPr>
            <a:spLocks noGrp="1"/>
          </p:cNvSpPr>
          <p:nvPr>
            <p:ph type="sldNum" sz="quarter" idx="4"/>
          </p:nvPr>
        </p:nvSpPr>
        <p:spPr>
          <a:xfrm>
            <a:off x="8570860" y="6521152"/>
            <a:ext cx="534284" cy="3013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defRPr>
            </a:lvl1pPr>
          </a:lstStyle>
          <a:p>
            <a:fld id="{BF9F853C-E6AA-4E1C-8BEB-BB39971ED363}" type="slidenum">
              <a:rPr lang="ko-KR" altLang="en-US" smtClean="0">
                <a:ln>
                  <a:solidFill>
                    <a:srgbClr val="797B7E">
                      <a:alpha val="0"/>
                    </a:srgbClr>
                  </a:solidFill>
                </a:ln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 dirty="0">
              <a:ln>
                <a:solidFill>
                  <a:srgbClr val="797B7E">
                    <a:alpha val="0"/>
                  </a:srgbClr>
                </a:solidFill>
              </a:ln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955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05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707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18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2512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86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fld id="{E2464C05-3C7E-4FEE-BE43-AA9AB8F51102}" type="datetimeFigureOut">
              <a:rPr lang="ko-KR" altLang="en-US" smtClean="0"/>
              <a:pPr/>
              <a:t>2020-02-04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fld id="{C01FEF60-C40C-49E6-B4B7-BC6AD7BFA0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2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0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9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4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7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5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2296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</p:txBody>
      </p:sp>
      <p:pic>
        <p:nvPicPr>
          <p:cNvPr id="12" name="그림 11" descr="Group 3.png"/>
          <p:cNvPicPr>
            <a:picLocks noChangeAspect="1"/>
          </p:cNvPicPr>
          <p:nvPr userDrawn="1"/>
        </p:nvPicPr>
        <p:blipFill>
          <a:blip r:embed="rId7" cstate="print"/>
          <a:srcRect t="38459"/>
          <a:stretch>
            <a:fillRect/>
          </a:stretch>
        </p:blipFill>
        <p:spPr>
          <a:xfrm>
            <a:off x="1" y="476672"/>
            <a:ext cx="9143999" cy="806584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9" t="13691" r="57856" b="75352"/>
          <a:stretch/>
        </p:blipFill>
        <p:spPr>
          <a:xfrm>
            <a:off x="88900" y="80628"/>
            <a:ext cx="1584176" cy="396044"/>
          </a:xfrm>
          <a:prstGeom prst="rect">
            <a:avLst/>
          </a:prstGeom>
        </p:spPr>
      </p:pic>
      <p:sp>
        <p:nvSpPr>
          <p:cNvPr id="15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532440" y="6525344"/>
            <a:ext cx="576064" cy="288032"/>
          </a:xfrm>
          <a:prstGeom prst="rect">
            <a:avLst/>
          </a:prstGeom>
        </p:spPr>
        <p:txBody>
          <a:bodyPr anchor="b"/>
          <a:lstStyle>
            <a:lvl1pPr>
              <a:defRPr sz="1000"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pPr>
              <a:defRPr/>
            </a:pPr>
            <a:fld id="{7182B117-B5D3-4C98-928C-9211A190859D}" type="slidenum">
              <a:rPr lang="ko-KR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19" r:id="rId1"/>
    <p:sldLayoutId id="2147485720" r:id="rId2"/>
    <p:sldLayoutId id="2147485721" r:id="rId3"/>
    <p:sldLayoutId id="2147485793" r:id="rId4"/>
    <p:sldLayoutId id="214748586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2400" kern="1200">
          <a:solidFill>
            <a:srgbClr val="595959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나눔바른고딕" panose="020B0603020101020101" pitchFamily="50" charset="-127"/>
          <a:ea typeface="나눔바른고딕" panose="020B0603020101020101" pitchFamily="50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chemeClr val="tx1"/>
          </a:solidFill>
          <a:latin typeface="나눔바른고딕" panose="020B0603020101020101" pitchFamily="50" charset="-127"/>
          <a:ea typeface="나눔바른고딕" panose="020B0603020101020101" pitchFamily="50" charset="-127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200" kern="1200">
          <a:solidFill>
            <a:schemeClr val="tx1"/>
          </a:solidFill>
          <a:latin typeface="나눔바른고딕" panose="020B0603020101020101" pitchFamily="50" charset="-127"/>
          <a:ea typeface="나눔바른고딕" panose="020B0603020101020101" pitchFamily="50" charset="-127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000" kern="1200">
          <a:solidFill>
            <a:schemeClr val="tx1"/>
          </a:solidFill>
          <a:latin typeface="나눔바른고딕" panose="020B0603020101020101" pitchFamily="50" charset="-127"/>
          <a:ea typeface="나눔바른고딕" panose="020B0603020101020101" pitchFamily="50" charset="-127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8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F9F853C-E6AA-4E1C-8BEB-BB39971ED363}" type="slidenum">
              <a:rPr lang="ko-KR" altLang="en-US" smtClean="0">
                <a:solidFill>
                  <a:srgbClr val="000000">
                    <a:tint val="75000"/>
                  </a:srgbClr>
                </a:solidFill>
                <a:latin typeface="Arial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dirty="0">
              <a:solidFill>
                <a:srgbClr val="000000">
                  <a:tint val="75000"/>
                </a:srgbClr>
              </a:solidFill>
              <a:latin typeface="Arial"/>
              <a:ea typeface="맑은 고딕"/>
            </a:endParaRPr>
          </a:p>
        </p:txBody>
      </p:sp>
      <p:pic>
        <p:nvPicPr>
          <p:cNvPr id="5" name="그림 4" descr="Group 3.png"/>
          <p:cNvPicPr>
            <a:picLocks noChangeAspect="1"/>
          </p:cNvPicPr>
          <p:nvPr userDrawn="1"/>
        </p:nvPicPr>
        <p:blipFill>
          <a:blip r:embed="rId8" cstate="print"/>
          <a:srcRect t="38459"/>
          <a:stretch>
            <a:fillRect/>
          </a:stretch>
        </p:blipFill>
        <p:spPr>
          <a:xfrm>
            <a:off x="1" y="476672"/>
            <a:ext cx="9143999" cy="80658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9" t="13691" r="57856" b="75352"/>
          <a:stretch/>
        </p:blipFill>
        <p:spPr>
          <a:xfrm>
            <a:off x="88900" y="80628"/>
            <a:ext cx="1584176" cy="39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1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56" r:id="rId1"/>
    <p:sldLayoutId id="2147485857" r:id="rId2"/>
    <p:sldLayoutId id="2147485858" r:id="rId3"/>
    <p:sldLayoutId id="2147485859" r:id="rId4"/>
    <p:sldLayoutId id="2147485861" r:id="rId5"/>
    <p:sldLayoutId id="2147485862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44083" rtl="0" eaLnBrk="1" latinLnBrk="1" hangingPunct="1">
        <a:spcBef>
          <a:spcPct val="0"/>
        </a:spcBef>
        <a:buNone/>
        <a:defRPr sz="3600" kern="1200">
          <a:solidFill>
            <a:srgbClr val="00B050"/>
          </a:solidFill>
          <a:latin typeface="나눔바른고딕" panose="020B0600000101010101" charset="-127"/>
          <a:ea typeface="나눔바른고딕" panose="020B0600000101010101" charset="-127"/>
          <a:cs typeface="+mj-cs"/>
        </a:defRPr>
      </a:lvl1pPr>
    </p:titleStyle>
    <p:bodyStyle>
      <a:lvl1pPr marL="316531" indent="-316531" algn="l" defTabSz="844083" rtl="0" eaLnBrk="1" latinLnBrk="1" hangingPunct="1">
        <a:spcBef>
          <a:spcPct val="20000"/>
        </a:spcBef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1" hangingPunct="1">
        <a:spcBef>
          <a:spcPct val="20000"/>
        </a:spcBef>
        <a:buFont typeface="Arial" panose="020B0604020202020204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1" hangingPunct="1">
        <a:spcBef>
          <a:spcPct val="20000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1" hangingPunct="1">
        <a:spcBef>
          <a:spcPct val="20000"/>
        </a:spcBef>
        <a:buFont typeface="Arial" panose="020B0604020202020204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1" hangingPunct="1">
        <a:spcBef>
          <a:spcPct val="20000"/>
        </a:spcBef>
        <a:buFont typeface="Arial" panose="020B0604020202020204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1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1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1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1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18fin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11112" y="0"/>
            <a:ext cx="9144000" cy="6858000"/>
          </a:xfrm>
          <a:prstGeom prst="rect">
            <a:avLst/>
          </a:prstGeom>
        </p:spPr>
      </p:pic>
      <p:sp>
        <p:nvSpPr>
          <p:cNvPr id="8" name="직사각형 7"/>
          <p:cNvSpPr/>
          <p:nvPr userDrawn="1"/>
        </p:nvSpPr>
        <p:spPr bwMode="gray">
          <a:xfrm>
            <a:off x="2987824" y="3861048"/>
            <a:ext cx="309634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75" r:id="rId1"/>
    <p:sldLayoutId id="2147485776" r:id="rId2"/>
    <p:sldLayoutId id="2147485778" r:id="rId3"/>
    <p:sldLayoutId id="2147485781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8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나눔바른고딕" panose="020B0603020101020101" pitchFamily="50" charset="-127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F9F853C-E6AA-4E1C-8BEB-BB39971ED363}" type="slidenum">
              <a:rPr lang="ko-KR" alt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pic>
        <p:nvPicPr>
          <p:cNvPr id="5" name="그림 4" descr="Group 3.png"/>
          <p:cNvPicPr>
            <a:picLocks noChangeAspect="1"/>
          </p:cNvPicPr>
          <p:nvPr userDrawn="1"/>
        </p:nvPicPr>
        <p:blipFill>
          <a:blip r:embed="rId8" cstate="print"/>
          <a:srcRect t="38459"/>
          <a:stretch>
            <a:fillRect/>
          </a:stretch>
        </p:blipFill>
        <p:spPr>
          <a:xfrm>
            <a:off x="1" y="476672"/>
            <a:ext cx="9143999" cy="80658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9" t="13691" r="57856" b="75352"/>
          <a:stretch/>
        </p:blipFill>
        <p:spPr>
          <a:xfrm>
            <a:off x="88900" y="80628"/>
            <a:ext cx="1584176" cy="39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6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83" r:id="rId1"/>
    <p:sldLayoutId id="2147485784" r:id="rId2"/>
    <p:sldLayoutId id="2147485785" r:id="rId3"/>
    <p:sldLayoutId id="2147485786" r:id="rId4"/>
    <p:sldLayoutId id="2147485788" r:id="rId5"/>
    <p:sldLayoutId id="2147485789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44083" rtl="0" eaLnBrk="1" latinLnBrk="1" hangingPunct="1">
        <a:spcBef>
          <a:spcPct val="0"/>
        </a:spcBef>
        <a:buNone/>
        <a:defRPr sz="3600" kern="1200">
          <a:solidFill>
            <a:srgbClr val="00B050"/>
          </a:solidFill>
          <a:latin typeface="나눔바른고딕" panose="020B0600000101010101" charset="-127"/>
          <a:ea typeface="나눔바른고딕" panose="020B0600000101010101" charset="-127"/>
          <a:cs typeface="+mj-cs"/>
        </a:defRPr>
      </a:lvl1pPr>
    </p:titleStyle>
    <p:bodyStyle>
      <a:lvl1pPr marL="316531" indent="-316531" algn="l" defTabSz="844083" rtl="0" eaLnBrk="1" latinLnBrk="1" hangingPunct="1">
        <a:spcBef>
          <a:spcPct val="20000"/>
        </a:spcBef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1" hangingPunct="1">
        <a:spcBef>
          <a:spcPct val="20000"/>
        </a:spcBef>
        <a:buFont typeface="Arial" panose="020B0604020202020204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1" hangingPunct="1">
        <a:spcBef>
          <a:spcPct val="20000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1" hangingPunct="1">
        <a:spcBef>
          <a:spcPct val="20000"/>
        </a:spcBef>
        <a:buFont typeface="Arial" panose="020B0604020202020204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1" hangingPunct="1">
        <a:spcBef>
          <a:spcPct val="20000"/>
        </a:spcBef>
        <a:buFont typeface="Arial" panose="020B0604020202020204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1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1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1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1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8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나눔바른고딕" panose="020B0603020101020101" pitchFamily="50" charset="-127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F9F853C-E6AA-4E1C-8BEB-BB39971ED363}" type="slidenum">
              <a:rPr lang="ko-KR" alt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pic>
        <p:nvPicPr>
          <p:cNvPr id="4" name="그림 3" descr="Group 3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9143999" cy="1310640"/>
          </a:xfrm>
          <a:prstGeom prst="rect">
            <a:avLst/>
          </a:prstGeom>
        </p:spPr>
      </p:pic>
      <p:pic>
        <p:nvPicPr>
          <p:cNvPr id="6" name="그림 5" descr="Group 3.png"/>
          <p:cNvPicPr>
            <a:picLocks noChangeAspect="1"/>
          </p:cNvPicPr>
          <p:nvPr userDrawn="1"/>
        </p:nvPicPr>
        <p:blipFill>
          <a:blip r:embed="rId11" cstate="print"/>
          <a:srcRect l="46063" r="21650" b="61541"/>
          <a:stretch>
            <a:fillRect/>
          </a:stretch>
        </p:blipFill>
        <p:spPr>
          <a:xfrm>
            <a:off x="6191672" y="0"/>
            <a:ext cx="295232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4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98" r:id="rId1"/>
    <p:sldLayoutId id="2147485799" r:id="rId2"/>
    <p:sldLayoutId id="2147485800" r:id="rId3"/>
    <p:sldLayoutId id="2147485801" r:id="rId4"/>
    <p:sldLayoutId id="2147485802" r:id="rId5"/>
    <p:sldLayoutId id="2147485803" r:id="rId6"/>
    <p:sldLayoutId id="2147485804" r:id="rId7"/>
    <p:sldLayoutId id="2147485805" r:id="rId8"/>
    <p:sldLayoutId id="214748580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44083" rtl="0" eaLnBrk="1" latinLnBrk="1" hangingPunct="1">
        <a:spcBef>
          <a:spcPct val="0"/>
        </a:spcBef>
        <a:buNone/>
        <a:defRPr sz="3600" kern="1200">
          <a:solidFill>
            <a:srgbClr val="00B050"/>
          </a:solidFill>
          <a:latin typeface="나눔바른고딕" panose="020B0600000101010101" charset="-127"/>
          <a:ea typeface="나눔바른고딕" panose="020B0600000101010101" charset="-127"/>
          <a:cs typeface="+mj-cs"/>
        </a:defRPr>
      </a:lvl1pPr>
    </p:titleStyle>
    <p:bodyStyle>
      <a:lvl1pPr marL="316531" indent="-316531" algn="l" defTabSz="844083" rtl="0" eaLnBrk="1" latinLnBrk="1" hangingPunct="1">
        <a:spcBef>
          <a:spcPct val="20000"/>
        </a:spcBef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1" hangingPunct="1">
        <a:spcBef>
          <a:spcPct val="20000"/>
        </a:spcBef>
        <a:buFont typeface="Arial" panose="020B0604020202020204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1" hangingPunct="1">
        <a:spcBef>
          <a:spcPct val="20000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1" hangingPunct="1">
        <a:spcBef>
          <a:spcPct val="20000"/>
        </a:spcBef>
        <a:buFont typeface="Arial" panose="020B0604020202020204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1" hangingPunct="1">
        <a:spcBef>
          <a:spcPct val="20000"/>
        </a:spcBef>
        <a:buFont typeface="Arial" panose="020B0604020202020204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1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1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1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1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8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F9F853C-E6AA-4E1C-8BEB-BB39971ED363}" type="slidenum">
              <a:rPr lang="ko-KR" altLang="en-US" smtClean="0">
                <a:solidFill>
                  <a:srgbClr val="000000">
                    <a:tint val="75000"/>
                  </a:srgbClr>
                </a:solidFill>
                <a:latin typeface="Arial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dirty="0">
              <a:solidFill>
                <a:srgbClr val="000000">
                  <a:tint val="75000"/>
                </a:srgbClr>
              </a:solidFill>
              <a:latin typeface="Arial"/>
              <a:ea typeface="맑은 고딕"/>
            </a:endParaRPr>
          </a:p>
        </p:txBody>
      </p:sp>
      <p:pic>
        <p:nvPicPr>
          <p:cNvPr id="5" name="그림 4" descr="Group 3.png"/>
          <p:cNvPicPr>
            <a:picLocks noChangeAspect="1"/>
          </p:cNvPicPr>
          <p:nvPr userDrawn="1"/>
        </p:nvPicPr>
        <p:blipFill>
          <a:blip r:embed="rId10" cstate="print"/>
          <a:srcRect t="38459"/>
          <a:stretch>
            <a:fillRect/>
          </a:stretch>
        </p:blipFill>
        <p:spPr>
          <a:xfrm>
            <a:off x="1" y="476672"/>
            <a:ext cx="9143999" cy="80658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9" t="13691" r="57856" b="75352"/>
          <a:stretch/>
        </p:blipFill>
        <p:spPr>
          <a:xfrm>
            <a:off x="88900" y="80628"/>
            <a:ext cx="1584176" cy="39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3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10" r:id="rId1"/>
    <p:sldLayoutId id="2147485811" r:id="rId2"/>
    <p:sldLayoutId id="2147485812" r:id="rId3"/>
    <p:sldLayoutId id="2147485813" r:id="rId4"/>
    <p:sldLayoutId id="2147485814" r:id="rId5"/>
    <p:sldLayoutId id="2147485816" r:id="rId6"/>
    <p:sldLayoutId id="2147485817" r:id="rId7"/>
    <p:sldLayoutId id="2147485818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44083" rtl="0" eaLnBrk="1" latinLnBrk="1" hangingPunct="1">
        <a:spcBef>
          <a:spcPct val="0"/>
        </a:spcBef>
        <a:buNone/>
        <a:defRPr sz="3600" kern="1200">
          <a:solidFill>
            <a:srgbClr val="00B050"/>
          </a:solidFill>
          <a:latin typeface="나눔바른고딕" panose="020B0600000101010101" charset="-127"/>
          <a:ea typeface="나눔바른고딕" panose="020B0600000101010101" charset="-127"/>
          <a:cs typeface="+mj-cs"/>
        </a:defRPr>
      </a:lvl1pPr>
    </p:titleStyle>
    <p:bodyStyle>
      <a:lvl1pPr marL="316531" indent="-316531" algn="l" defTabSz="844083" rtl="0" eaLnBrk="1" latinLnBrk="1" hangingPunct="1">
        <a:spcBef>
          <a:spcPct val="20000"/>
        </a:spcBef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1" hangingPunct="1">
        <a:spcBef>
          <a:spcPct val="20000"/>
        </a:spcBef>
        <a:buFont typeface="Arial" panose="020B0604020202020204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1" hangingPunct="1">
        <a:spcBef>
          <a:spcPct val="20000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1" hangingPunct="1">
        <a:spcBef>
          <a:spcPct val="20000"/>
        </a:spcBef>
        <a:buFont typeface="Arial" panose="020B0604020202020204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1" hangingPunct="1">
        <a:spcBef>
          <a:spcPct val="20000"/>
        </a:spcBef>
        <a:buFont typeface="Arial" panose="020B0604020202020204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1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1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1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1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2296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</p:txBody>
      </p:sp>
      <p:pic>
        <p:nvPicPr>
          <p:cNvPr id="12" name="그림 11" descr="Group 3.png"/>
          <p:cNvPicPr>
            <a:picLocks noChangeAspect="1"/>
          </p:cNvPicPr>
          <p:nvPr userDrawn="1"/>
        </p:nvPicPr>
        <p:blipFill>
          <a:blip r:embed="rId7" cstate="print"/>
          <a:srcRect t="38459"/>
          <a:stretch>
            <a:fillRect/>
          </a:stretch>
        </p:blipFill>
        <p:spPr>
          <a:xfrm>
            <a:off x="1" y="476672"/>
            <a:ext cx="9143999" cy="806584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9" t="13691" r="57856" b="75352"/>
          <a:stretch/>
        </p:blipFill>
        <p:spPr>
          <a:xfrm>
            <a:off x="88900" y="80628"/>
            <a:ext cx="1584176" cy="396044"/>
          </a:xfrm>
          <a:prstGeom prst="rect">
            <a:avLst/>
          </a:prstGeom>
        </p:spPr>
      </p:pic>
      <p:sp>
        <p:nvSpPr>
          <p:cNvPr id="15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532440" y="6525344"/>
            <a:ext cx="576064" cy="288032"/>
          </a:xfrm>
          <a:prstGeom prst="rect">
            <a:avLst/>
          </a:prstGeom>
        </p:spPr>
        <p:txBody>
          <a:bodyPr anchor="b"/>
          <a:lstStyle>
            <a:lvl1pPr>
              <a:defRPr sz="1000"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pPr>
              <a:defRPr/>
            </a:pPr>
            <a:fld id="{7182B117-B5D3-4C98-928C-9211A190859D}" type="slidenum">
              <a:rPr lang="ko-KR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10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20" r:id="rId1"/>
    <p:sldLayoutId id="2147485821" r:id="rId2"/>
    <p:sldLayoutId id="2147485822" r:id="rId3"/>
    <p:sldLayoutId id="2147485823" r:id="rId4"/>
    <p:sldLayoutId id="214748582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2400" kern="1200">
          <a:solidFill>
            <a:srgbClr val="595959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나눔바른고딕" panose="020B0603020101020101" pitchFamily="50" charset="-127"/>
          <a:ea typeface="나눔바른고딕" panose="020B0603020101020101" pitchFamily="50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chemeClr val="tx1"/>
          </a:solidFill>
          <a:latin typeface="나눔바른고딕" panose="020B0603020101020101" pitchFamily="50" charset="-127"/>
          <a:ea typeface="나눔바른고딕" panose="020B0603020101020101" pitchFamily="50" charset="-127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200" kern="1200">
          <a:solidFill>
            <a:schemeClr val="tx1"/>
          </a:solidFill>
          <a:latin typeface="나눔바른고딕" panose="020B0603020101020101" pitchFamily="50" charset="-127"/>
          <a:ea typeface="나눔바른고딕" panose="020B0603020101020101" pitchFamily="50" charset="-127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000" kern="1200">
          <a:solidFill>
            <a:schemeClr val="tx1"/>
          </a:solidFill>
          <a:latin typeface="나눔바른고딕" panose="020B0603020101020101" pitchFamily="50" charset="-127"/>
          <a:ea typeface="나눔바른고딕" panose="020B0603020101020101" pitchFamily="50" charset="-127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8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F9F853C-E6AA-4E1C-8BEB-BB39971ED363}" type="slidenum">
              <a:rPr lang="ko-KR" altLang="en-US" smtClean="0">
                <a:solidFill>
                  <a:srgbClr val="000000">
                    <a:tint val="75000"/>
                  </a:srgbClr>
                </a:solidFill>
                <a:latin typeface="Arial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dirty="0">
              <a:solidFill>
                <a:srgbClr val="000000">
                  <a:tint val="75000"/>
                </a:srgbClr>
              </a:solidFill>
              <a:latin typeface="Arial"/>
              <a:ea typeface="맑은 고딕"/>
            </a:endParaRPr>
          </a:p>
        </p:txBody>
      </p:sp>
      <p:pic>
        <p:nvPicPr>
          <p:cNvPr id="5" name="그림 4" descr="Group 3.png"/>
          <p:cNvPicPr>
            <a:picLocks noChangeAspect="1"/>
          </p:cNvPicPr>
          <p:nvPr userDrawn="1"/>
        </p:nvPicPr>
        <p:blipFill>
          <a:blip r:embed="rId8" cstate="print"/>
          <a:srcRect t="38459"/>
          <a:stretch>
            <a:fillRect/>
          </a:stretch>
        </p:blipFill>
        <p:spPr>
          <a:xfrm>
            <a:off x="1" y="476672"/>
            <a:ext cx="9143999" cy="80658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9" t="13691" r="57856" b="75352"/>
          <a:stretch/>
        </p:blipFill>
        <p:spPr>
          <a:xfrm>
            <a:off x="88900" y="80628"/>
            <a:ext cx="1584176" cy="39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26" r:id="rId1"/>
    <p:sldLayoutId id="2147485827" r:id="rId2"/>
    <p:sldLayoutId id="2147485828" r:id="rId3"/>
    <p:sldLayoutId id="2147485830" r:id="rId4"/>
    <p:sldLayoutId id="2147485831" r:id="rId5"/>
    <p:sldLayoutId id="2147485832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44083" rtl="0" eaLnBrk="1" latinLnBrk="1" hangingPunct="1">
        <a:spcBef>
          <a:spcPct val="0"/>
        </a:spcBef>
        <a:buNone/>
        <a:defRPr sz="3600" kern="1200">
          <a:solidFill>
            <a:srgbClr val="00B050"/>
          </a:solidFill>
          <a:latin typeface="나눔바른고딕" panose="020B0600000101010101" charset="-127"/>
          <a:ea typeface="나눔바른고딕" panose="020B0600000101010101" charset="-127"/>
          <a:cs typeface="+mj-cs"/>
        </a:defRPr>
      </a:lvl1pPr>
    </p:titleStyle>
    <p:bodyStyle>
      <a:lvl1pPr marL="316531" indent="-316531" algn="l" defTabSz="844083" rtl="0" eaLnBrk="1" latinLnBrk="1" hangingPunct="1">
        <a:spcBef>
          <a:spcPct val="20000"/>
        </a:spcBef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1" hangingPunct="1">
        <a:spcBef>
          <a:spcPct val="20000"/>
        </a:spcBef>
        <a:buFont typeface="Arial" panose="020B0604020202020204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1" hangingPunct="1">
        <a:spcBef>
          <a:spcPct val="20000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1" hangingPunct="1">
        <a:spcBef>
          <a:spcPct val="20000"/>
        </a:spcBef>
        <a:buFont typeface="Arial" panose="020B0604020202020204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1" hangingPunct="1">
        <a:spcBef>
          <a:spcPct val="20000"/>
        </a:spcBef>
        <a:buFont typeface="Arial" panose="020B0604020202020204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1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1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1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1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8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F9F853C-E6AA-4E1C-8BEB-BB39971ED363}" type="slidenum">
              <a:rPr lang="ko-KR" altLang="en-US" smtClean="0">
                <a:solidFill>
                  <a:srgbClr val="000000">
                    <a:tint val="75000"/>
                  </a:srgbClr>
                </a:solidFill>
                <a:latin typeface="Arial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dirty="0">
              <a:solidFill>
                <a:srgbClr val="000000">
                  <a:tint val="75000"/>
                </a:srgbClr>
              </a:solidFill>
              <a:latin typeface="Arial"/>
              <a:ea typeface="맑은 고딕"/>
            </a:endParaRPr>
          </a:p>
        </p:txBody>
      </p:sp>
      <p:pic>
        <p:nvPicPr>
          <p:cNvPr id="5" name="그림 4" descr="Group 3.png"/>
          <p:cNvPicPr>
            <a:picLocks noChangeAspect="1"/>
          </p:cNvPicPr>
          <p:nvPr userDrawn="1"/>
        </p:nvPicPr>
        <p:blipFill>
          <a:blip r:embed="rId10" cstate="print"/>
          <a:srcRect t="38459"/>
          <a:stretch>
            <a:fillRect/>
          </a:stretch>
        </p:blipFill>
        <p:spPr>
          <a:xfrm>
            <a:off x="1" y="476672"/>
            <a:ext cx="9143999" cy="80658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9" t="13691" r="57856" b="75352"/>
          <a:stretch/>
        </p:blipFill>
        <p:spPr>
          <a:xfrm>
            <a:off x="88900" y="80628"/>
            <a:ext cx="1584176" cy="39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36" r:id="rId1"/>
    <p:sldLayoutId id="2147485837" r:id="rId2"/>
    <p:sldLayoutId id="2147485838" r:id="rId3"/>
    <p:sldLayoutId id="2147485839" r:id="rId4"/>
    <p:sldLayoutId id="2147485840" r:id="rId5"/>
    <p:sldLayoutId id="2147485841" r:id="rId6"/>
    <p:sldLayoutId id="2147485842" r:id="rId7"/>
    <p:sldLayoutId id="214748584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44083" rtl="0" eaLnBrk="1" latinLnBrk="1" hangingPunct="1">
        <a:spcBef>
          <a:spcPct val="0"/>
        </a:spcBef>
        <a:buNone/>
        <a:defRPr sz="3600" kern="1200">
          <a:solidFill>
            <a:srgbClr val="00B050"/>
          </a:solidFill>
          <a:latin typeface="나눔바른고딕" panose="020B0600000101010101" charset="-127"/>
          <a:ea typeface="나눔바른고딕" panose="020B0600000101010101" charset="-127"/>
          <a:cs typeface="+mj-cs"/>
        </a:defRPr>
      </a:lvl1pPr>
    </p:titleStyle>
    <p:bodyStyle>
      <a:lvl1pPr marL="316531" indent="-316531" algn="l" defTabSz="844083" rtl="0" eaLnBrk="1" latinLnBrk="1" hangingPunct="1">
        <a:spcBef>
          <a:spcPct val="20000"/>
        </a:spcBef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1" hangingPunct="1">
        <a:spcBef>
          <a:spcPct val="20000"/>
        </a:spcBef>
        <a:buFont typeface="Arial" panose="020B0604020202020204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1" hangingPunct="1">
        <a:spcBef>
          <a:spcPct val="20000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1" hangingPunct="1">
        <a:spcBef>
          <a:spcPct val="20000"/>
        </a:spcBef>
        <a:buFont typeface="Arial" panose="020B0604020202020204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1" hangingPunct="1">
        <a:spcBef>
          <a:spcPct val="20000"/>
        </a:spcBef>
        <a:buFont typeface="Arial" panose="020B0604020202020204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1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1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1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1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8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F9F853C-E6AA-4E1C-8BEB-BB39971ED363}" type="slidenum">
              <a:rPr lang="ko-KR" altLang="en-US" smtClean="0">
                <a:solidFill>
                  <a:srgbClr val="000000">
                    <a:tint val="75000"/>
                  </a:srgbClr>
                </a:solidFill>
                <a:latin typeface="Arial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dirty="0">
              <a:solidFill>
                <a:srgbClr val="000000">
                  <a:tint val="75000"/>
                </a:srgbClr>
              </a:solidFill>
              <a:latin typeface="Arial"/>
              <a:ea typeface="맑은 고딕"/>
            </a:endParaRPr>
          </a:p>
        </p:txBody>
      </p:sp>
      <p:pic>
        <p:nvPicPr>
          <p:cNvPr id="5" name="그림 4" descr="Group 3.png"/>
          <p:cNvPicPr>
            <a:picLocks noChangeAspect="1"/>
          </p:cNvPicPr>
          <p:nvPr userDrawn="1"/>
        </p:nvPicPr>
        <p:blipFill>
          <a:blip r:embed="rId10" cstate="print"/>
          <a:srcRect t="38459"/>
          <a:stretch>
            <a:fillRect/>
          </a:stretch>
        </p:blipFill>
        <p:spPr>
          <a:xfrm>
            <a:off x="1" y="476672"/>
            <a:ext cx="9143999" cy="80658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9" t="13691" r="57856" b="75352"/>
          <a:stretch/>
        </p:blipFill>
        <p:spPr>
          <a:xfrm>
            <a:off x="88900" y="80628"/>
            <a:ext cx="1584176" cy="39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46" r:id="rId1"/>
    <p:sldLayoutId id="2147485847" r:id="rId2"/>
    <p:sldLayoutId id="2147485848" r:id="rId3"/>
    <p:sldLayoutId id="2147485849" r:id="rId4"/>
    <p:sldLayoutId id="2147485850" r:id="rId5"/>
    <p:sldLayoutId id="2147485851" r:id="rId6"/>
    <p:sldLayoutId id="2147485852" r:id="rId7"/>
    <p:sldLayoutId id="214748585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44083" rtl="0" eaLnBrk="1" latinLnBrk="1" hangingPunct="1">
        <a:spcBef>
          <a:spcPct val="0"/>
        </a:spcBef>
        <a:buNone/>
        <a:defRPr sz="3600" kern="1200">
          <a:solidFill>
            <a:srgbClr val="00B050"/>
          </a:solidFill>
          <a:latin typeface="나눔바른고딕" panose="020B0600000101010101" charset="-127"/>
          <a:ea typeface="나눔바른고딕" panose="020B0600000101010101" charset="-127"/>
          <a:cs typeface="+mj-cs"/>
        </a:defRPr>
      </a:lvl1pPr>
    </p:titleStyle>
    <p:bodyStyle>
      <a:lvl1pPr marL="316531" indent="-316531" algn="l" defTabSz="844083" rtl="0" eaLnBrk="1" latinLnBrk="1" hangingPunct="1">
        <a:spcBef>
          <a:spcPct val="20000"/>
        </a:spcBef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1" hangingPunct="1">
        <a:spcBef>
          <a:spcPct val="20000"/>
        </a:spcBef>
        <a:buFont typeface="Arial" panose="020B0604020202020204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1" hangingPunct="1">
        <a:spcBef>
          <a:spcPct val="20000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1" hangingPunct="1">
        <a:spcBef>
          <a:spcPct val="20000"/>
        </a:spcBef>
        <a:buFont typeface="Arial" panose="020B0604020202020204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1" hangingPunct="1">
        <a:spcBef>
          <a:spcPct val="20000"/>
        </a:spcBef>
        <a:buFont typeface="Arial" panose="020B0604020202020204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1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1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1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1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kar@enuri.com" TargetMode="Externa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gray">
          <a:xfrm>
            <a:off x="953852" y="3114623"/>
            <a:ext cx="723629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3600" b="1" spc="-80" dirty="0" err="1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써머스플랫폼</a:t>
            </a:r>
            <a:r>
              <a:rPr lang="ko-KR" altLang="en-US" sz="3600" b="1" spc="-80" dirty="0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소개서</a:t>
            </a:r>
            <a:endParaRPr lang="en-US" altLang="ko-KR" sz="3600" b="1" spc="-80" dirty="0" smtClean="0">
              <a:ln w="3175">
                <a:solidFill>
                  <a:schemeClr val="bg1">
                    <a:alpha val="1000"/>
                  </a:schemeClr>
                </a:solidFill>
              </a:ln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8" name="그룹 7"/>
          <p:cNvGrpSpPr/>
          <p:nvPr/>
        </p:nvGrpSpPr>
        <p:grpSpPr bwMode="gray">
          <a:xfrm>
            <a:off x="1547664" y="2886100"/>
            <a:ext cx="6048672" cy="216024"/>
            <a:chOff x="1547664" y="2924944"/>
            <a:chExt cx="6048672" cy="216024"/>
          </a:xfrm>
        </p:grpSpPr>
        <p:grpSp>
          <p:nvGrpSpPr>
            <p:cNvPr id="9" name="그룹 17"/>
            <p:cNvGrpSpPr/>
            <p:nvPr/>
          </p:nvGrpSpPr>
          <p:grpSpPr bwMode="gray">
            <a:xfrm>
              <a:off x="1547664" y="2924944"/>
              <a:ext cx="360040" cy="216024"/>
              <a:chOff x="827584" y="1772816"/>
              <a:chExt cx="360040" cy="216024"/>
            </a:xfrm>
          </p:grpSpPr>
          <p:cxnSp>
            <p:nvCxnSpPr>
              <p:cNvPr id="13" name="직선 연결선 12"/>
              <p:cNvCxnSpPr/>
              <p:nvPr/>
            </p:nvCxnSpPr>
            <p:spPr bwMode="gray">
              <a:xfrm>
                <a:off x="827584" y="1772816"/>
                <a:ext cx="360040" cy="0"/>
              </a:xfrm>
              <a:prstGeom prst="line">
                <a:avLst/>
              </a:prstGeom>
              <a:ln w="19050">
                <a:solidFill>
                  <a:srgbClr val="56BCC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직선 연결선 13"/>
              <p:cNvCxnSpPr/>
              <p:nvPr/>
            </p:nvCxnSpPr>
            <p:spPr bwMode="gray">
              <a:xfrm>
                <a:off x="835968" y="1772816"/>
                <a:ext cx="0" cy="216024"/>
              </a:xfrm>
              <a:prstGeom prst="line">
                <a:avLst/>
              </a:prstGeom>
              <a:ln w="19050">
                <a:solidFill>
                  <a:srgbClr val="56BCC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그룹 18"/>
            <p:cNvGrpSpPr/>
            <p:nvPr/>
          </p:nvGrpSpPr>
          <p:grpSpPr bwMode="gray">
            <a:xfrm flipH="1">
              <a:off x="7236296" y="2924944"/>
              <a:ext cx="360040" cy="216024"/>
              <a:chOff x="827584" y="1772816"/>
              <a:chExt cx="360040" cy="216024"/>
            </a:xfrm>
          </p:grpSpPr>
          <p:cxnSp>
            <p:nvCxnSpPr>
              <p:cNvPr id="11" name="직선 연결선 10"/>
              <p:cNvCxnSpPr/>
              <p:nvPr/>
            </p:nvCxnSpPr>
            <p:spPr bwMode="gray">
              <a:xfrm>
                <a:off x="827584" y="1772816"/>
                <a:ext cx="360040" cy="0"/>
              </a:xfrm>
              <a:prstGeom prst="line">
                <a:avLst/>
              </a:prstGeom>
              <a:ln w="19050">
                <a:solidFill>
                  <a:srgbClr val="56BCC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직선 연결선 11"/>
              <p:cNvCxnSpPr/>
              <p:nvPr/>
            </p:nvCxnSpPr>
            <p:spPr bwMode="gray">
              <a:xfrm>
                <a:off x="835968" y="1772816"/>
                <a:ext cx="0" cy="216024"/>
              </a:xfrm>
              <a:prstGeom prst="line">
                <a:avLst/>
              </a:prstGeom>
              <a:ln w="19050">
                <a:solidFill>
                  <a:srgbClr val="56BCC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그룹 14"/>
          <p:cNvGrpSpPr/>
          <p:nvPr/>
        </p:nvGrpSpPr>
        <p:grpSpPr bwMode="gray">
          <a:xfrm>
            <a:off x="1547664" y="4044769"/>
            <a:ext cx="6048672" cy="216024"/>
            <a:chOff x="1547664" y="4293096"/>
            <a:chExt cx="6048672" cy="216024"/>
          </a:xfrm>
        </p:grpSpPr>
        <p:grpSp>
          <p:nvGrpSpPr>
            <p:cNvPr id="16" name="그룹 21"/>
            <p:cNvGrpSpPr/>
            <p:nvPr/>
          </p:nvGrpSpPr>
          <p:grpSpPr bwMode="gray">
            <a:xfrm flipV="1">
              <a:off x="1547664" y="4293096"/>
              <a:ext cx="360040" cy="216024"/>
              <a:chOff x="827584" y="1772816"/>
              <a:chExt cx="360040" cy="216024"/>
            </a:xfrm>
          </p:grpSpPr>
          <p:cxnSp>
            <p:nvCxnSpPr>
              <p:cNvPr id="20" name="직선 연결선 19"/>
              <p:cNvCxnSpPr/>
              <p:nvPr/>
            </p:nvCxnSpPr>
            <p:spPr bwMode="gray">
              <a:xfrm>
                <a:off x="827584" y="1772816"/>
                <a:ext cx="36004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/>
              <p:cNvCxnSpPr/>
              <p:nvPr/>
            </p:nvCxnSpPr>
            <p:spPr bwMode="gray">
              <a:xfrm>
                <a:off x="835968" y="1772816"/>
                <a:ext cx="0" cy="21602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그룹 24"/>
            <p:cNvGrpSpPr/>
            <p:nvPr/>
          </p:nvGrpSpPr>
          <p:grpSpPr bwMode="gray">
            <a:xfrm flipH="1" flipV="1">
              <a:off x="7236296" y="4293096"/>
              <a:ext cx="360040" cy="216024"/>
              <a:chOff x="827584" y="1772816"/>
              <a:chExt cx="360040" cy="216024"/>
            </a:xfrm>
          </p:grpSpPr>
          <p:cxnSp>
            <p:nvCxnSpPr>
              <p:cNvPr id="18" name="직선 연결선 17"/>
              <p:cNvCxnSpPr/>
              <p:nvPr/>
            </p:nvCxnSpPr>
            <p:spPr bwMode="gray">
              <a:xfrm>
                <a:off x="827584" y="1772816"/>
                <a:ext cx="36004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/>
              <p:cNvCxnSpPr/>
              <p:nvPr/>
            </p:nvCxnSpPr>
            <p:spPr bwMode="gray">
              <a:xfrm>
                <a:off x="835968" y="1772816"/>
                <a:ext cx="0" cy="21602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TextBox 21"/>
          <p:cNvSpPr txBox="1"/>
          <p:nvPr/>
        </p:nvSpPr>
        <p:spPr bwMode="gray">
          <a:xfrm>
            <a:off x="1043608" y="4044011"/>
            <a:ext cx="723629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spc="-80" dirty="0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2020.01.01</a:t>
            </a:r>
            <a:r>
              <a:rPr lang="en-US" altLang="ko-KR" sz="1800" b="1" spc="-80" dirty="0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en-US" altLang="ko-KR" sz="1800" b="1" spc="-80" dirty="0" smtClean="0">
              <a:ln w="3175">
                <a:solidFill>
                  <a:schemeClr val="bg1">
                    <a:alpha val="1000"/>
                  </a:schemeClr>
                </a:solidFill>
              </a:ln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87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31D8-8176-4931-A2D1-D6211F4939A6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-3381" y="1276017"/>
            <a:ext cx="9144000" cy="5580339"/>
          </a:xfrm>
          <a:prstGeom prst="rect">
            <a:avLst/>
          </a:prstGeom>
          <a:solidFill>
            <a:srgbClr val="F4F4F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dirty="0">
              <a:ln w="3175">
                <a:solidFill>
                  <a:schemeClr val="bg1">
                    <a:alpha val="1000"/>
                  </a:schemeClr>
                </a:solidFill>
              </a:ln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2322902" y="676936"/>
            <a:ext cx="465031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atinLnBrk="0">
              <a:defRPr/>
            </a:pPr>
            <a:r>
              <a:rPr lang="en-US" altLang="ko-KR" b="1" kern="0" spc="-80" dirty="0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ysClr val="window" lastClr="FFFFF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[</a:t>
            </a:r>
            <a:r>
              <a:rPr lang="ko-KR" altLang="en-US" b="1" kern="0" spc="-80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ysClr val="window" lastClr="FFFFF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참고</a:t>
            </a:r>
            <a:r>
              <a:rPr lang="en-US" altLang="ko-KR" b="1" kern="0" spc="-80" dirty="0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ysClr val="window" lastClr="FFFFF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] Big Data</a:t>
            </a:r>
            <a:r>
              <a:rPr lang="ko-KR" altLang="en-US" b="1" kern="0" spc="-80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ysClr val="window" lastClr="FFFFF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주요 </a:t>
            </a:r>
            <a:r>
              <a:rPr lang="en-US" altLang="ko-KR" b="1" kern="0" spc="-80" dirty="0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ysClr val="window" lastClr="FFFFF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Client </a:t>
            </a:r>
            <a:r>
              <a:rPr lang="ko-KR" altLang="en-US" b="1" kern="0" spc="-80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ysClr val="window" lastClr="FFFFF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보도자료</a:t>
            </a:r>
            <a:endParaRPr lang="ko-KR" altLang="en-US" b="1" kern="0" spc="-80" dirty="0">
              <a:ln w="3175">
                <a:solidFill>
                  <a:schemeClr val="bg1">
                    <a:alpha val="1000"/>
                  </a:schemeClr>
                </a:solidFill>
              </a:ln>
              <a:solidFill>
                <a:sysClr val="window" lastClr="FFFFFF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425085" y="1545906"/>
            <a:ext cx="4048575" cy="5040560"/>
            <a:chOff x="2646847" y="1484784"/>
            <a:chExt cx="4048575" cy="5040560"/>
          </a:xfrm>
        </p:grpSpPr>
        <p:sp>
          <p:nvSpPr>
            <p:cNvPr id="9" name="모서리가 접힌 도형 8"/>
            <p:cNvSpPr/>
            <p:nvPr/>
          </p:nvSpPr>
          <p:spPr>
            <a:xfrm>
              <a:off x="2646847" y="1484784"/>
              <a:ext cx="4048575" cy="5040560"/>
            </a:xfrm>
            <a:prstGeom prst="foldedCorner">
              <a:avLst>
                <a:gd name="adj" fmla="val 9004"/>
              </a:avLst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바른고딕" panose="020B0600000101010101" charset="-127"/>
                <a:ea typeface="나눔바른고딕" panose="020B0600000101010101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3039922" y="1607547"/>
              <a:ext cx="32624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써머스플랫폼</a:t>
              </a:r>
              <a:r>
                <a:rPr lang="en-US" altLang="ko-KR" b="1" dirty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, </a:t>
              </a:r>
              <a:r>
                <a:rPr lang="ko-KR" altLang="en-US" b="1" dirty="0" err="1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빅데이터</a:t>
              </a:r>
              <a:r>
                <a:rPr lang="ko-KR" altLang="en-US" b="1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 </a:t>
              </a:r>
              <a:r>
                <a:rPr lang="en-US" altLang="ko-KR" b="1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AI</a:t>
              </a:r>
              <a:r>
                <a:rPr lang="ko-KR" altLang="en-US" b="1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쇼핑으로 </a:t>
              </a:r>
              <a:r>
                <a:rPr lang="ko-KR" altLang="en-US" b="1" dirty="0" err="1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새도약</a:t>
              </a:r>
              <a:endParaRPr lang="ko-KR" altLang="en-US" b="1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726918" y="4139495"/>
              <a:ext cx="3888432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가격 비교 전문 업체 </a:t>
              </a:r>
              <a:r>
                <a:rPr lang="ko-KR" altLang="en-US" sz="900" dirty="0" err="1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써머스플랫폼</a:t>
              </a:r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(</a:t>
              </a:r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대표 김기범</a:t>
              </a:r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)</a:t>
              </a:r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이 전문 </a:t>
              </a:r>
              <a:r>
                <a:rPr lang="ko-KR" altLang="en-US" sz="900" dirty="0" err="1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빅데이터</a:t>
              </a:r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 기업으로 도약에 나선다</a:t>
              </a:r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. </a:t>
              </a:r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지난 </a:t>
              </a:r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20</a:t>
              </a:r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년 동안 축적한 데이터베이스와 모기업 코리아센터의 </a:t>
              </a:r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E</a:t>
              </a:r>
              <a:r>
                <a:rPr lang="ko-KR" altLang="en-US" sz="900" dirty="0" err="1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커머스</a:t>
              </a:r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 데이터를 융합</a:t>
              </a:r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, </a:t>
              </a:r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한층 고도화된 인공지능 쇼핑 환경을 구축한다는 계획이다</a:t>
              </a:r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.</a:t>
              </a:r>
              <a:endParaRPr lang="en-US" altLang="ko-KR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endParaRPr>
            </a:p>
            <a:p>
              <a:endParaRPr lang="en-US" altLang="ko-KR" sz="900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endParaRPr>
            </a:p>
            <a:p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- </a:t>
              </a:r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중략 </a:t>
              </a:r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-</a:t>
              </a:r>
            </a:p>
            <a:p>
              <a:endParaRPr lang="en-US" altLang="ko-KR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endParaRPr>
            </a:p>
            <a:p>
              <a:pPr algn="l"/>
              <a:r>
                <a:rPr lang="ko-KR" altLang="en-US" sz="900" dirty="0" err="1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써머스플랫폼은</a:t>
              </a:r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 </a:t>
              </a:r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AI</a:t>
              </a:r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중심으로 사업 구조를 개편하고 있다</a:t>
              </a:r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. </a:t>
              </a:r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지난 </a:t>
              </a:r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2017</a:t>
              </a:r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년부터 팀 단위로 유용한 </a:t>
              </a:r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AI</a:t>
              </a:r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조직을 센터로 승격한 것이 대표 사례다</a:t>
              </a:r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.</a:t>
              </a:r>
            </a:p>
            <a:p>
              <a:pPr algn="l"/>
              <a:endParaRPr lang="en-US" altLang="ko-KR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endParaRPr>
            </a:p>
            <a:p>
              <a:pPr algn="l"/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센터는 </a:t>
              </a:r>
              <a:r>
                <a:rPr lang="ko-KR" altLang="en-US" sz="900" dirty="0" err="1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빅데이터</a:t>
              </a:r>
              <a:r>
                <a:rPr lang="en-US" altLang="ko-KR" sz="900" dirty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 </a:t>
              </a:r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엔지니어</a:t>
              </a:r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, </a:t>
              </a:r>
              <a:r>
                <a:rPr lang="ko-KR" altLang="en-US" sz="900" dirty="0" err="1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관계형</a:t>
              </a:r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 </a:t>
              </a:r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DB</a:t>
              </a:r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관리자</a:t>
              </a:r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(DBA), </a:t>
              </a:r>
              <a:r>
                <a:rPr lang="ko-KR" altLang="en-US" sz="900" dirty="0" err="1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머신러닝</a:t>
              </a:r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, </a:t>
              </a:r>
              <a:r>
                <a:rPr lang="ko-KR" altLang="en-US" sz="900" dirty="0" err="1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딥러닝등</a:t>
              </a:r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 </a:t>
              </a:r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AI</a:t>
              </a:r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전문가 </a:t>
              </a:r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6</a:t>
              </a:r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명으로 구성됐다</a:t>
              </a:r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. AI </a:t>
              </a:r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디바이스 및 데이터 플랫폼 구축부터 서비스 확산까지 </a:t>
              </a:r>
              <a:r>
                <a:rPr lang="ko-KR" altLang="en-US" sz="900" dirty="0" err="1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선순환</a:t>
              </a:r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 구조를 만드는 것이 목표다</a:t>
              </a:r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. </a:t>
              </a:r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특히 시장정밀분석서비스</a:t>
              </a:r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(MIRS) </a:t>
              </a:r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데이터 사업에 주력한다</a:t>
              </a:r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. E</a:t>
              </a:r>
              <a:r>
                <a:rPr lang="ko-KR" altLang="en-US" sz="900" dirty="0" err="1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커머스</a:t>
              </a:r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 현장에서 수집한 </a:t>
              </a:r>
              <a:r>
                <a:rPr lang="ko-KR" altLang="en-US" sz="900" dirty="0" err="1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빅데이터를</a:t>
              </a:r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 기반으로 </a:t>
              </a:r>
              <a:r>
                <a:rPr lang="ko-KR" altLang="en-US" sz="900" dirty="0" err="1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트렌드</a:t>
              </a:r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, </a:t>
              </a:r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경쟁사</a:t>
              </a:r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, </a:t>
              </a:r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고객</a:t>
              </a:r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, </a:t>
              </a:r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제품 등 분석자료를 제공한다</a:t>
              </a:r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. </a:t>
              </a:r>
              <a:r>
                <a:rPr lang="ko-KR" altLang="en-US" sz="900" dirty="0" err="1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써머스플랫폼은</a:t>
              </a:r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 코리아센터의 국내 </a:t>
              </a:r>
              <a:r>
                <a:rPr lang="ko-KR" altLang="en-US" sz="900" dirty="0" err="1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소호몰</a:t>
              </a:r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, </a:t>
              </a:r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해외직접구매 상품데이터를 추가해 시너지를 낸다는 계획이다</a:t>
              </a:r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.</a:t>
              </a:r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 </a:t>
              </a:r>
              <a:endParaRPr lang="en-US" altLang="ko-KR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2726918" y="6267157"/>
              <a:ext cx="2065492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800" spc="-40" dirty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4D4D4D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※</a:t>
              </a:r>
              <a:r>
                <a:rPr lang="ko-KR" altLang="en-US" sz="800" spc="-40" dirty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4D4D4D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 출처 </a:t>
              </a:r>
              <a:r>
                <a:rPr lang="en-US" altLang="ko-KR" sz="800" spc="-4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4D4D4D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: </a:t>
              </a:r>
              <a:r>
                <a:rPr lang="ko-KR" altLang="en-US" sz="800" spc="-4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4D4D4D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미래기업포커스</a:t>
              </a:r>
              <a:r>
                <a:rPr lang="en-US" altLang="ko-KR" sz="800" spc="-4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4D4D4D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, 2019.04.17</a:t>
              </a:r>
              <a:endParaRPr lang="en-US" altLang="ko-KR" sz="800" spc="-4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4D4D4D"/>
                </a:solidFill>
                <a:latin typeface="나눔바른고딕" panose="020B0600000101010101" charset="-127"/>
                <a:ea typeface="나눔바른고딕" panose="020B0600000101010101" charset="-127"/>
              </a:endParaRPr>
            </a:p>
          </p:txBody>
        </p:sp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9076" y="2064136"/>
              <a:ext cx="2873333" cy="1916924"/>
            </a:xfrm>
            <a:prstGeom prst="rect">
              <a:avLst/>
            </a:prstGeom>
          </p:spPr>
        </p:pic>
      </p:grpSp>
      <p:grpSp>
        <p:nvGrpSpPr>
          <p:cNvPr id="17" name="그룹 16"/>
          <p:cNvGrpSpPr/>
          <p:nvPr/>
        </p:nvGrpSpPr>
        <p:grpSpPr>
          <a:xfrm>
            <a:off x="4754548" y="1545906"/>
            <a:ext cx="4048575" cy="5040560"/>
            <a:chOff x="2646847" y="1484784"/>
            <a:chExt cx="4048575" cy="5040560"/>
          </a:xfrm>
        </p:grpSpPr>
        <p:sp>
          <p:nvSpPr>
            <p:cNvPr id="18" name="모서리가 접힌 도형 17"/>
            <p:cNvSpPr/>
            <p:nvPr/>
          </p:nvSpPr>
          <p:spPr>
            <a:xfrm>
              <a:off x="2646847" y="1484784"/>
              <a:ext cx="4048575" cy="5040560"/>
            </a:xfrm>
            <a:prstGeom prst="foldedCorner">
              <a:avLst>
                <a:gd name="adj" fmla="val 9004"/>
              </a:avLst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바른고딕" panose="020B0600000101010101" charset="-127"/>
                <a:ea typeface="나눔바른고딕" panose="020B0600000101010101" charset="-127"/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3188205" y="1607547"/>
              <a:ext cx="296587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‘</a:t>
              </a:r>
              <a:r>
                <a:rPr lang="ko-KR" altLang="en-US" b="1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에누리 가격비교</a:t>
              </a:r>
              <a:r>
                <a:rPr lang="en-US" altLang="ko-KR" b="1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’</a:t>
              </a:r>
              <a:r>
                <a:rPr lang="ko-KR" altLang="en-US" b="1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로 </a:t>
              </a:r>
              <a:r>
                <a:rPr lang="en-US" altLang="ko-KR" b="1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‘</a:t>
              </a:r>
              <a:r>
                <a:rPr lang="ko-KR" altLang="en-US" b="1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스마트 쇼핑</a:t>
              </a:r>
              <a:r>
                <a:rPr lang="en-US" altLang="ko-KR" b="1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’</a:t>
              </a:r>
              <a:r>
                <a:rPr lang="ko-KR" altLang="en-US" b="1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 준비</a:t>
              </a:r>
              <a:endParaRPr lang="ko-KR" altLang="en-US" b="1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2726918" y="4139495"/>
              <a:ext cx="3888432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국내 </a:t>
              </a:r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1100</a:t>
              </a:r>
              <a:r>
                <a:rPr lang="ko-KR" altLang="en-US" sz="900" dirty="0" err="1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여개</a:t>
              </a:r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 쇼핑몰의 </a:t>
              </a:r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4</a:t>
              </a:r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억</a:t>
              </a:r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3000</a:t>
              </a:r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만개 상품들이 모이는 </a:t>
              </a:r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‘</a:t>
              </a:r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에누리 가격비교</a:t>
              </a:r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’</a:t>
              </a:r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가 점점 똑똑해지고 있다</a:t>
              </a:r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. ‘</a:t>
              </a:r>
              <a:r>
                <a:rPr lang="ko-KR" altLang="en-US" sz="900" dirty="0" err="1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하기스</a:t>
              </a:r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 기저귀 남아용 </a:t>
              </a:r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3</a:t>
              </a:r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단계</a:t>
              </a:r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’</a:t>
              </a:r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를 검색했을 때 다른 쇼핑몰에서 중복되는 </a:t>
              </a:r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650</a:t>
              </a:r>
              <a:r>
                <a:rPr lang="ko-KR" altLang="en-US" sz="900" dirty="0" err="1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여개의</a:t>
              </a:r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 상품들을 일일이 비교</a:t>
              </a:r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. </a:t>
              </a:r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낮은 가격 순서로 보여준다</a:t>
              </a:r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. </a:t>
              </a:r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여기에 </a:t>
              </a:r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‘</a:t>
              </a:r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스마트 쇼핑</a:t>
              </a:r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’</a:t>
              </a:r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이 시작되면 더욱 똑똑한 </a:t>
              </a:r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‘</a:t>
              </a:r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에누리</a:t>
              </a:r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’</a:t>
              </a:r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가 만들어질 전망이다</a:t>
              </a:r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.</a:t>
              </a:r>
              <a:endParaRPr lang="en-US" altLang="ko-KR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endParaRPr>
            </a:p>
            <a:p>
              <a:endParaRPr lang="en-US" altLang="ko-KR" sz="900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endParaRPr>
            </a:p>
            <a:p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- </a:t>
              </a:r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중략 </a:t>
              </a:r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-</a:t>
              </a:r>
            </a:p>
            <a:p>
              <a:endParaRPr lang="en-US" altLang="ko-KR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endParaRPr>
            </a:p>
            <a:p>
              <a:pPr algn="l"/>
              <a:r>
                <a:rPr lang="ko-KR" altLang="en-US" sz="900" dirty="0" err="1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써머스</a:t>
              </a:r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 플랫폼의 올해 목표는 코리아 센터와 함께 된 이후 가장 기대했던 것은 중장기적 전략을 세워가는 것이다</a:t>
              </a:r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.</a:t>
              </a:r>
            </a:p>
            <a:p>
              <a:pPr algn="l"/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이를 위해서는 기초체력을 잘 다져 </a:t>
              </a:r>
              <a:r>
                <a:rPr lang="ko-KR" altLang="en-US" sz="900" dirty="0" err="1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놔야한다</a:t>
              </a:r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. </a:t>
              </a:r>
              <a:r>
                <a:rPr lang="ko-KR" altLang="en-US" sz="900" dirty="0" err="1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빅데이터</a:t>
              </a:r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 확대를 위해서 연구개발이나 인프라 확충</a:t>
              </a:r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, </a:t>
              </a:r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사업기획이나 서비스 준비가 중요할 것이다</a:t>
              </a:r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. </a:t>
              </a:r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회사를 운영하는 개인적 목표로는 회사의 성장과 직원들 개인의 성과를 연결시키는 것이다</a:t>
              </a:r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. </a:t>
              </a:r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성과를 나눌 수 있는 시스템을 만들고 싶다</a:t>
              </a:r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. </a:t>
              </a:r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기업공개</a:t>
              </a:r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(IPO)</a:t>
              </a:r>
              <a:r>
                <a:rPr lang="ko-KR" altLang="en-US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처럼 객관적 평가를 받을 수 있는 기회를 만든다는 계획이다</a:t>
              </a:r>
              <a:r>
                <a:rPr lang="en-US" altLang="ko-KR" sz="90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333333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.</a:t>
              </a:r>
              <a:endParaRPr lang="en-US" altLang="ko-KR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2726918" y="6267157"/>
              <a:ext cx="2065492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800" spc="-40" dirty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4D4D4D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※</a:t>
              </a:r>
              <a:r>
                <a:rPr lang="ko-KR" altLang="en-US" sz="800" spc="-40" dirty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4D4D4D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 출처 </a:t>
              </a:r>
              <a:r>
                <a:rPr lang="en-US" altLang="ko-KR" sz="800" spc="-4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4D4D4D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: </a:t>
              </a:r>
              <a:r>
                <a:rPr lang="ko-KR" altLang="en-US" sz="800" spc="-4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4D4D4D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일간스포츠</a:t>
              </a:r>
              <a:r>
                <a:rPr lang="en-US" altLang="ko-KR" sz="800" spc="-40" dirty="0" smtClean="0">
                  <a:ln w="9525">
                    <a:solidFill>
                      <a:srgbClr val="000000">
                        <a:alpha val="3000"/>
                      </a:srgbClr>
                    </a:solidFill>
                  </a:ln>
                  <a:solidFill>
                    <a:srgbClr val="4D4D4D"/>
                  </a:solidFill>
                  <a:latin typeface="나눔바른고딕" panose="020B0600000101010101" charset="-127"/>
                  <a:ea typeface="나눔바른고딕" panose="020B0600000101010101" charset="-127"/>
                </a:rPr>
                <a:t>, 2019.07.12</a:t>
              </a:r>
              <a:endParaRPr lang="en-US" altLang="ko-KR" sz="800" spc="-4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4D4D4D"/>
                </a:solidFill>
                <a:latin typeface="나눔바른고딕" panose="020B0600000101010101" charset="-127"/>
                <a:ea typeface="나눔바른고딕" panose="020B0600000101010101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906" y="2120565"/>
            <a:ext cx="3004360" cy="191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88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9592" y="2758862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ko-KR" altLang="en-US" sz="3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/>
              </a:rPr>
              <a:t>상품 관리지원 시스템</a:t>
            </a:r>
            <a:endParaRPr lang="en-US" altLang="ko-KR" sz="3000" b="1" dirty="0" smtClean="0">
              <a:solidFill>
                <a:srgbClr val="000000">
                  <a:lumMod val="75000"/>
                  <a:lumOff val="25000"/>
                </a:srgbClr>
              </a:solidFill>
              <a:latin typeface="맑은 고딕"/>
            </a:endParaRPr>
          </a:p>
          <a:p>
            <a:pPr marL="342900" indent="-342900" algn="ctr"/>
            <a:r>
              <a:rPr lang="en-US" altLang="ko-KR" sz="3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/>
              </a:rPr>
              <a:t>(MCSS) </a:t>
            </a:r>
            <a:r>
              <a:rPr lang="ko-KR" altLang="en-US" sz="3000" b="1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/>
              </a:rPr>
              <a:t>소개</a:t>
            </a:r>
            <a:endParaRPr lang="en-US" altLang="ko-KR" sz="3000" b="1" dirty="0" smtClean="0">
              <a:solidFill>
                <a:srgbClr val="000000">
                  <a:lumMod val="75000"/>
                  <a:lumOff val="25000"/>
                </a:srgbClr>
              </a:solidFill>
              <a:latin typeface="맑은 고딕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A7DC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b="1" dirty="0" smtClean="0">
              <a:solidFill>
                <a:prstClr val="white"/>
              </a:solidFill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1363144" y="2870176"/>
            <a:ext cx="6417713" cy="1062880"/>
          </a:xfrm>
          <a:prstGeom prst="roundRect">
            <a:avLst>
              <a:gd name="adj" fmla="val 50000"/>
            </a:avLst>
          </a:prstGeom>
          <a:solidFill>
            <a:srgbClr val="3A7DCE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ko-KR" altLang="en-US" sz="2800" b="1" spc="-150" dirty="0" err="1" smtClean="0">
                <a:ln w="3175">
                  <a:solidFill>
                    <a:prstClr val="white">
                      <a:alpha val="1000"/>
                    </a:prstClr>
                  </a:solidFill>
                </a:ln>
                <a:solidFill>
                  <a:prstClr val="white"/>
                </a:solidFill>
              </a:rPr>
              <a:t>써머스플랫폼</a:t>
            </a:r>
            <a:r>
              <a:rPr lang="ko-KR" altLang="en-US" sz="2800" b="1" spc="-150" dirty="0" smtClean="0">
                <a:ln w="3175">
                  <a:solidFill>
                    <a:prstClr val="white">
                      <a:alpha val="1000"/>
                    </a:prstClr>
                  </a:solidFill>
                </a:ln>
                <a:solidFill>
                  <a:prstClr val="white"/>
                </a:solidFill>
              </a:rPr>
              <a:t> 복지</a:t>
            </a:r>
            <a:endParaRPr lang="en-US" altLang="ko-KR" sz="2800" b="1" spc="-150" dirty="0">
              <a:ln w="3175">
                <a:solidFill>
                  <a:prstClr val="white">
                    <a:alpha val="1000"/>
                  </a:prstClr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3134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31D8-8176-4931-A2D1-D6211F4939A6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12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3339677" y="696682"/>
            <a:ext cx="2618024" cy="461665"/>
          </a:xfrm>
          <a:noFill/>
        </p:spPr>
        <p:txBody>
          <a:bodyPr wrap="none" rtlCol="0" anchor="ctr">
            <a:spAutoFit/>
          </a:bodyPr>
          <a:lstStyle/>
          <a:p>
            <a:pPr algn="ctr" defTabSz="914400" latinLnBrk="0">
              <a:defRPr/>
            </a:pPr>
            <a:r>
              <a:rPr lang="ko-KR" altLang="en-US" sz="2400" b="1" kern="0" spc="-80" dirty="0" err="1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ysClr val="window" lastClr="FFFFF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써머플랫폼</a:t>
            </a:r>
            <a:r>
              <a:rPr lang="ko-KR" altLang="en-US" sz="2400" b="1" kern="0" spc="-80" dirty="0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ysClr val="window" lastClr="FFFFF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 복지제도</a:t>
            </a:r>
            <a:endParaRPr lang="ko-KR" altLang="en-US" sz="2400" b="1" kern="0" spc="-80" dirty="0">
              <a:ln w="3175">
                <a:solidFill>
                  <a:schemeClr val="bg1">
                    <a:alpha val="1000"/>
                  </a:schemeClr>
                </a:solidFill>
              </a:ln>
              <a:solidFill>
                <a:sysClr val="window" lastClr="FFFFFF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129" y="1303881"/>
            <a:ext cx="9144000" cy="5544594"/>
          </a:xfrm>
          <a:prstGeom prst="rect">
            <a:avLst/>
          </a:prstGeom>
          <a:solidFill>
            <a:srgbClr val="F4F4F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dirty="0">
              <a:ln w="3175">
                <a:solidFill>
                  <a:prstClr val="white">
                    <a:alpha val="1000"/>
                  </a:prstClr>
                </a:solidFill>
              </a:ln>
              <a:solidFill>
                <a:prstClr val="black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23787"/>
              </p:ext>
            </p:extLst>
          </p:nvPr>
        </p:nvGraphicFramePr>
        <p:xfrm>
          <a:off x="484184" y="1862451"/>
          <a:ext cx="8234871" cy="3928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4957"/>
                <a:gridCol w="2744957"/>
                <a:gridCol w="2744957"/>
              </a:tblGrid>
              <a:tr h="189868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1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2400" b="1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HAPPY</a:t>
                      </a:r>
                      <a:r>
                        <a:rPr lang="ko-KR" altLang="en-US" sz="2400" b="1" spc="-40" dirty="0" err="1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데이</a:t>
                      </a: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생일케이크를 책상으로 </a:t>
                      </a:r>
                      <a:endParaRPr lang="en-US" altLang="ko-KR" sz="1400" b="0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333333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배달해드립니다</a:t>
                      </a:r>
                      <a:r>
                        <a:rPr lang="en-US" altLang="ko-KR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ko-KR" altLang="en-US" sz="600" b="0" spc="-40" dirty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333333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2400" b="1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Health</a:t>
                      </a:r>
                      <a:r>
                        <a:rPr lang="ko-KR" altLang="en-US" sz="2400" b="1" spc="-40" dirty="0" err="1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데이</a:t>
                      </a: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전 직원 종합검진 지원</a:t>
                      </a:r>
                      <a:endParaRPr lang="ko-KR" altLang="en-US" sz="1400" b="0" spc="-40" dirty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333333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11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2400" b="1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Nuri</a:t>
                      </a:r>
                      <a:r>
                        <a:rPr lang="ko-KR" altLang="en-US" sz="2400" b="1" spc="-40" dirty="0" err="1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데이</a:t>
                      </a: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매주 </a:t>
                      </a:r>
                      <a:r>
                        <a:rPr lang="ko-KR" altLang="en-US" sz="1400" b="0" spc="-40" dirty="0" err="1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셋째주</a:t>
                      </a:r>
                      <a:r>
                        <a:rPr lang="ko-KR" altLang="en-US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금요일 조기퇴근 </a:t>
                      </a:r>
                      <a:endParaRPr lang="en-US" altLang="ko-KR" sz="1400" b="0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333333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분기별 영화 단체관람 후 퇴근</a:t>
                      </a:r>
                      <a:endParaRPr lang="ko-KR" altLang="en-US" sz="1400" b="0" spc="-40" dirty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333333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9868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6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2400" b="1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Play</a:t>
                      </a:r>
                      <a:r>
                        <a:rPr lang="ko-KR" altLang="en-US" sz="2400" b="1" spc="-40" dirty="0" err="1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데이</a:t>
                      </a: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사내</a:t>
                      </a:r>
                      <a:r>
                        <a:rPr lang="en-US" altLang="ko-KR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동호회 및 체육대회</a:t>
                      </a:r>
                      <a:endParaRPr lang="en-US" altLang="ko-KR" sz="1400" b="0" spc="-40" baseline="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333333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400" b="0" spc="-40" dirty="0" err="1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워크샵</a:t>
                      </a:r>
                      <a:r>
                        <a:rPr lang="ko-KR" altLang="en-US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지원</a:t>
                      </a:r>
                      <a:endParaRPr lang="ko-KR" altLang="en-US" sz="1400" b="0" spc="-40" dirty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333333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16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2400" b="1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Refresh</a:t>
                      </a:r>
                      <a:r>
                        <a:rPr lang="ko-KR" altLang="en-US" sz="2400" b="1" spc="-40" dirty="0" err="1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데이</a:t>
                      </a: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본인 입사일이 속한 주 하루  유급휴가</a:t>
                      </a:r>
                      <a:endParaRPr lang="ko-KR" altLang="en-US" sz="1400" b="0" spc="-40" dirty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333333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2400" b="1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\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2000" b="1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Blind</a:t>
                      </a:r>
                      <a:r>
                        <a:rPr lang="en-US" altLang="ko-KR" sz="2000" b="1" spc="-40" baseline="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2000" b="1" spc="-40" baseline="0" dirty="0" err="1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런치데이</a:t>
                      </a:r>
                      <a:endParaRPr lang="en-US" altLang="ko-KR" sz="20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타 부서원들과 친해져요</a:t>
                      </a:r>
                      <a:r>
                        <a:rPr lang="en-US" altLang="ko-KR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!</a:t>
                      </a:r>
                      <a:endParaRPr lang="ko-KR" altLang="en-US" sz="1400" b="0" spc="-40" dirty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333333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4" name="그룹 33"/>
          <p:cNvGrpSpPr/>
          <p:nvPr/>
        </p:nvGrpSpPr>
        <p:grpSpPr>
          <a:xfrm>
            <a:off x="6864686" y="4149080"/>
            <a:ext cx="1045378" cy="722825"/>
            <a:chOff x="1604962" y="1129977"/>
            <a:chExt cx="5934075" cy="4580260"/>
          </a:xfrm>
        </p:grpSpPr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4962" y="1147762"/>
              <a:ext cx="5934075" cy="4562475"/>
            </a:xfrm>
            <a:prstGeom prst="rect">
              <a:avLst/>
            </a:prstGeom>
          </p:spPr>
        </p:pic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41941" y="1129977"/>
              <a:ext cx="1381125" cy="1152525"/>
            </a:xfrm>
            <a:prstGeom prst="rect">
              <a:avLst/>
            </a:prstGeom>
          </p:spPr>
        </p:pic>
      </p:grpSp>
      <p:pic>
        <p:nvPicPr>
          <p:cNvPr id="42" name="그림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802" y="3972813"/>
            <a:ext cx="965994" cy="792088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9520" y="1739875"/>
            <a:ext cx="827003" cy="847707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6182" y="1793341"/>
            <a:ext cx="922386" cy="865036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7841" y="4006915"/>
            <a:ext cx="838682" cy="79208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0802" y="1720851"/>
            <a:ext cx="899040" cy="86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8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31D8-8176-4931-A2D1-D6211F4939A6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13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3339677" y="696682"/>
            <a:ext cx="2618024" cy="461665"/>
          </a:xfrm>
          <a:noFill/>
        </p:spPr>
        <p:txBody>
          <a:bodyPr wrap="none" rtlCol="0" anchor="ctr">
            <a:spAutoFit/>
          </a:bodyPr>
          <a:lstStyle/>
          <a:p>
            <a:pPr algn="ctr" defTabSz="914400" latinLnBrk="0">
              <a:defRPr/>
            </a:pPr>
            <a:r>
              <a:rPr lang="ko-KR" altLang="en-US" sz="2400" b="1" kern="0" spc="-80" dirty="0" err="1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ysClr val="window" lastClr="FFFFF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써머플랫폼</a:t>
            </a:r>
            <a:r>
              <a:rPr lang="ko-KR" altLang="en-US" sz="2400" b="1" kern="0" spc="-80" dirty="0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ysClr val="window" lastClr="FFFFF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 복지제도</a:t>
            </a:r>
            <a:endParaRPr lang="ko-KR" altLang="en-US" sz="2400" b="1" kern="0" spc="-80" dirty="0">
              <a:ln w="3175">
                <a:solidFill>
                  <a:schemeClr val="bg1">
                    <a:alpha val="1000"/>
                  </a:schemeClr>
                </a:solidFill>
              </a:ln>
              <a:solidFill>
                <a:sysClr val="window" lastClr="FFFFFF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129" y="1303881"/>
            <a:ext cx="9144000" cy="5544594"/>
          </a:xfrm>
          <a:prstGeom prst="rect">
            <a:avLst/>
          </a:prstGeom>
          <a:solidFill>
            <a:srgbClr val="F4F4F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dirty="0">
              <a:ln w="3175">
                <a:solidFill>
                  <a:prstClr val="white">
                    <a:alpha val="1000"/>
                  </a:prstClr>
                </a:solidFill>
              </a:ln>
              <a:solidFill>
                <a:prstClr val="black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422689"/>
              </p:ext>
            </p:extLst>
          </p:nvPr>
        </p:nvGraphicFramePr>
        <p:xfrm>
          <a:off x="484184" y="1862451"/>
          <a:ext cx="8234871" cy="4187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4957"/>
                <a:gridCol w="2744957"/>
                <a:gridCol w="2744957"/>
              </a:tblGrid>
              <a:tr h="189868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2400" b="1" spc="-40" dirty="0" err="1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리조트</a:t>
                      </a:r>
                      <a:r>
                        <a:rPr lang="ko-KR" altLang="en-US" sz="2400" b="1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사용</a:t>
                      </a: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편하게 쉬어요</a:t>
                      </a:r>
                      <a:r>
                        <a:rPr lang="en-US" altLang="ko-KR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!</a:t>
                      </a:r>
                      <a:endParaRPr lang="ko-KR" altLang="en-US" sz="1400" b="0" spc="-40" dirty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333333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2400" b="1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자녀입학축하금 지원</a:t>
                      </a: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사랑하는 자녀의 입학</a:t>
                      </a:r>
                      <a:r>
                        <a:rPr lang="en-US" altLang="ko-KR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b="0" spc="-40" dirty="0" err="1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축하드려요</a:t>
                      </a:r>
                      <a:r>
                        <a:rPr lang="en-US" altLang="ko-KR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!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0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3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2400" b="1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Monday</a:t>
                      </a:r>
                      <a:r>
                        <a:rPr lang="en-US" altLang="ko-KR" sz="2400" b="1" spc="-40" baseline="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2400" b="1" spc="-40" baseline="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런치</a:t>
                      </a: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월요병 극복 프로젝트</a:t>
                      </a:r>
                      <a:r>
                        <a:rPr lang="en-US" altLang="ko-KR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! 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점심시간 </a:t>
                      </a:r>
                      <a:r>
                        <a:rPr lang="en-US" altLang="ko-KR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11:30~13:00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9868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7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2400" b="1" spc="-40" dirty="0" err="1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책누리</a:t>
                      </a: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자기개발을 위한 에누리 </a:t>
                      </a:r>
                      <a:r>
                        <a:rPr lang="en-US" altLang="ko-KR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e-</a:t>
                      </a:r>
                      <a:r>
                        <a:rPr lang="en-US" altLang="ko-KR" sz="1400" b="0" spc="-40" baseline="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book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400" b="0" spc="-40" baseline="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매월 신간 업데이트</a:t>
                      </a:r>
                      <a:endParaRPr lang="ko-KR" altLang="en-US" sz="1400" b="0" spc="-40" dirty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333333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1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9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2400" b="1" spc="-40" dirty="0" err="1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예비엄마아빠힘내요</a:t>
                      </a:r>
                      <a:r>
                        <a:rPr lang="en-US" altLang="ko-KR" sz="2400" b="1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!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spc="-40" baseline="0" dirty="0" err="1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임신기</a:t>
                      </a:r>
                      <a:r>
                        <a:rPr lang="ko-KR" altLang="en-US" sz="1400" b="0" spc="-40" baseline="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근로시간 단축</a:t>
                      </a:r>
                      <a:endParaRPr lang="en-US" altLang="ko-KR" sz="1400" b="0" spc="-40" baseline="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333333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spc="-40" baseline="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탄력근무제도 운영</a:t>
                      </a:r>
                      <a:endParaRPr lang="ko-KR" altLang="en-US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2400" b="1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\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0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2400" b="1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임직원구매지원</a:t>
                      </a: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에누리 가격비교 사이트 애용하면</a:t>
                      </a:r>
                      <a:endParaRPr lang="en-US" altLang="ko-KR" sz="1400" b="0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333333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E</a:t>
                      </a:r>
                      <a:r>
                        <a:rPr lang="ko-KR" altLang="en-US" sz="1400" b="0" spc="-40" dirty="0" err="1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머니를</a:t>
                      </a:r>
                      <a:r>
                        <a:rPr lang="ko-KR" altLang="en-US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적립해드려요</a:t>
                      </a:r>
                      <a:endParaRPr lang="en-US" altLang="ko-KR" sz="1400" b="0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333333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" name="그림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660" y="1833458"/>
            <a:ext cx="1079638" cy="95898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lum contrast="-34000"/>
          </a:blip>
          <a:stretch>
            <a:fillRect/>
          </a:stretch>
        </p:blipFill>
        <p:spPr>
          <a:xfrm>
            <a:off x="1403648" y="4053020"/>
            <a:ext cx="871650" cy="89855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1539" y="4041723"/>
            <a:ext cx="758199" cy="80939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6899" y="4059054"/>
            <a:ext cx="903609" cy="815308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9345" y="1878653"/>
            <a:ext cx="1012404" cy="940432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7">
            <a:lum contrast="-67000"/>
          </a:blip>
          <a:stretch>
            <a:fillRect/>
          </a:stretch>
        </p:blipFill>
        <p:spPr>
          <a:xfrm>
            <a:off x="6935374" y="4041723"/>
            <a:ext cx="892827" cy="1024170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9306" y="1805272"/>
            <a:ext cx="926803" cy="84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7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31D8-8176-4931-A2D1-D6211F4939A6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14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3339677" y="696682"/>
            <a:ext cx="2618024" cy="461665"/>
          </a:xfrm>
          <a:noFill/>
        </p:spPr>
        <p:txBody>
          <a:bodyPr wrap="none" rtlCol="0" anchor="ctr">
            <a:spAutoFit/>
          </a:bodyPr>
          <a:lstStyle/>
          <a:p>
            <a:pPr algn="ctr" defTabSz="914400" latinLnBrk="0">
              <a:defRPr/>
            </a:pPr>
            <a:r>
              <a:rPr lang="ko-KR" altLang="en-US" sz="2400" b="1" kern="0" spc="-80" dirty="0" err="1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ysClr val="window" lastClr="FFFFF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써머플랫폼</a:t>
            </a:r>
            <a:r>
              <a:rPr lang="ko-KR" altLang="en-US" sz="2400" b="1" kern="0" spc="-80" dirty="0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ysClr val="window" lastClr="FFFFF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 복지제도</a:t>
            </a:r>
            <a:endParaRPr lang="ko-KR" altLang="en-US" sz="2400" b="1" kern="0" spc="-80" dirty="0">
              <a:ln w="3175">
                <a:solidFill>
                  <a:schemeClr val="bg1">
                    <a:alpha val="1000"/>
                  </a:schemeClr>
                </a:solidFill>
              </a:ln>
              <a:solidFill>
                <a:sysClr val="window" lastClr="FFFFFF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129" y="1303881"/>
            <a:ext cx="9144000" cy="5544594"/>
          </a:xfrm>
          <a:prstGeom prst="rect">
            <a:avLst/>
          </a:prstGeom>
          <a:solidFill>
            <a:srgbClr val="F4F4F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dirty="0">
              <a:ln w="3175">
                <a:solidFill>
                  <a:prstClr val="white">
                    <a:alpha val="1000"/>
                  </a:prstClr>
                </a:solidFill>
              </a:ln>
              <a:solidFill>
                <a:prstClr val="black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468460"/>
              </p:ext>
            </p:extLst>
          </p:nvPr>
        </p:nvGraphicFramePr>
        <p:xfrm>
          <a:off x="484184" y="1862451"/>
          <a:ext cx="8234871" cy="4014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4957"/>
                <a:gridCol w="2744957"/>
                <a:gridCol w="2744957"/>
              </a:tblGrid>
              <a:tr h="189868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2400" b="1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회식비지원</a:t>
                      </a: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팀 회식으로 단합</a:t>
                      </a:r>
                      <a:r>
                        <a:rPr lang="en-US" altLang="ko-KR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!</a:t>
                      </a:r>
                      <a:endParaRPr lang="ko-KR" altLang="en-US" sz="1400" b="0" spc="-40" dirty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333333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2400" b="1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명절선물</a:t>
                      </a: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설</a:t>
                      </a:r>
                      <a:r>
                        <a:rPr lang="en-US" altLang="ko-KR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/</a:t>
                      </a:r>
                      <a:r>
                        <a:rPr lang="ko-KR" altLang="en-US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추석명절 선물 지급</a:t>
                      </a:r>
                      <a:endParaRPr lang="en-US" altLang="ko-KR" sz="1400" b="0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333333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2400" b="1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경조사지원</a:t>
                      </a: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400" b="0" spc="-40" dirty="0" err="1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기쁜일도</a:t>
                      </a:r>
                      <a:r>
                        <a:rPr lang="ko-KR" altLang="en-US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1400" b="0" spc="-40" dirty="0" err="1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슬픈일도</a:t>
                      </a:r>
                      <a:r>
                        <a:rPr lang="ko-KR" altLang="en-US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함께해요</a:t>
                      </a:r>
                      <a:r>
                        <a:rPr lang="en-US" altLang="ko-KR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!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1613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2400" b="1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성과보상제도</a:t>
                      </a: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PI</a:t>
                      </a:r>
                      <a:r>
                        <a:rPr lang="ko-KR" altLang="en-US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제도를 통해 일한만큼 성과급 지급</a:t>
                      </a: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2400" b="1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1:1</a:t>
                      </a:r>
                      <a:r>
                        <a:rPr lang="ko-KR" altLang="en-US" sz="2400" b="1" spc="-40" dirty="0" err="1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멘토링</a:t>
                      </a: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빠른 조직문화 적응을 위해</a:t>
                      </a:r>
                      <a:endParaRPr lang="en-US" altLang="ko-KR" sz="1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2400" b="1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\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2400" b="1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어버이날 감사선물 </a:t>
                      </a: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부모님께 감사의 마음을 전달합니다</a:t>
                      </a:r>
                      <a:r>
                        <a:rPr lang="en-US" altLang="ko-KR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</a:t>
                      </a:r>
                      <a:endParaRPr lang="en-US" altLang="ko-KR" sz="1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6" name="그룹 15"/>
          <p:cNvGrpSpPr/>
          <p:nvPr/>
        </p:nvGrpSpPr>
        <p:grpSpPr>
          <a:xfrm>
            <a:off x="1331640" y="1888942"/>
            <a:ext cx="975172" cy="1002798"/>
            <a:chOff x="3452812" y="1962248"/>
            <a:chExt cx="2238375" cy="2671664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52812" y="2224087"/>
              <a:ext cx="2238375" cy="2409825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3928" y="2060401"/>
              <a:ext cx="942975" cy="600075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865084">
              <a:off x="4100511" y="1962248"/>
              <a:ext cx="942975" cy="600076"/>
            </a:xfrm>
            <a:prstGeom prst="rect">
              <a:avLst/>
            </a:prstGeom>
          </p:spPr>
        </p:pic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338247">
              <a:off x="4327630" y="2109068"/>
              <a:ext cx="942975" cy="600075"/>
            </a:xfrm>
            <a:prstGeom prst="rect">
              <a:avLst/>
            </a:prstGeom>
          </p:spPr>
        </p:pic>
      </p:grpSp>
      <p:pic>
        <p:nvPicPr>
          <p:cNvPr id="13" name="그림 12"/>
          <p:cNvPicPr>
            <a:picLocks noChangeAspect="1"/>
          </p:cNvPicPr>
          <p:nvPr/>
        </p:nvPicPr>
        <p:blipFill>
          <a:blip r:embed="rId6">
            <a:lum contrast="-61000"/>
          </a:blip>
          <a:stretch>
            <a:fillRect/>
          </a:stretch>
        </p:blipFill>
        <p:spPr>
          <a:xfrm>
            <a:off x="4222635" y="1925783"/>
            <a:ext cx="710789" cy="935249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4905" y="3969566"/>
            <a:ext cx="940239" cy="844733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9910" y="3969566"/>
            <a:ext cx="1008112" cy="916212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4248" y="2067505"/>
            <a:ext cx="1008112" cy="862812"/>
          </a:xfrm>
          <a:prstGeom prst="rect">
            <a:avLst/>
          </a:prstGeom>
        </p:spPr>
      </p:pic>
      <p:grpSp>
        <p:nvGrpSpPr>
          <p:cNvPr id="23" name="그룹 22"/>
          <p:cNvGrpSpPr/>
          <p:nvPr/>
        </p:nvGrpSpPr>
        <p:grpSpPr>
          <a:xfrm>
            <a:off x="6924246" y="4048627"/>
            <a:ext cx="879324" cy="765672"/>
            <a:chOff x="7023781" y="4260618"/>
            <a:chExt cx="879324" cy="765672"/>
          </a:xfrm>
        </p:grpSpPr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23781" y="4260618"/>
              <a:ext cx="569045" cy="765672"/>
            </a:xfrm>
            <a:prstGeom prst="rect">
              <a:avLst/>
            </a:prstGeom>
          </p:spPr>
        </p:pic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410435" y="4339153"/>
              <a:ext cx="492670" cy="6629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989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31D8-8176-4931-A2D1-D6211F4939A6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15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슬라이드 번호 개체 틀 6"/>
          <p:cNvSpPr txBox="1">
            <a:spLocks/>
          </p:cNvSpPr>
          <p:nvPr/>
        </p:nvSpPr>
        <p:spPr>
          <a:xfrm>
            <a:off x="8532440" y="6525344"/>
            <a:ext cx="576064" cy="288032"/>
          </a:xfrm>
          <a:prstGeom prst="rect">
            <a:avLst/>
          </a:prstGeom>
        </p:spPr>
        <p:txBody>
          <a:bodyPr anchor="b"/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sz="1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sz="1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sz="1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sz="14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>
              <a:defRPr/>
            </a:pPr>
            <a:fld id="{5A5631D8-8176-4931-A2D1-D6211F4939A6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15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3339677" y="696682"/>
            <a:ext cx="2618024" cy="461665"/>
          </a:xfrm>
          <a:noFill/>
        </p:spPr>
        <p:txBody>
          <a:bodyPr wrap="none" rtlCol="0" anchor="ctr">
            <a:spAutoFit/>
          </a:bodyPr>
          <a:lstStyle/>
          <a:p>
            <a:pPr algn="ctr" defTabSz="914400" latinLnBrk="0">
              <a:defRPr/>
            </a:pPr>
            <a:r>
              <a:rPr lang="ko-KR" altLang="en-US" sz="2400" b="1" kern="0" spc="-80" dirty="0" err="1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ysClr val="window" lastClr="FFFFF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써머플랫폼</a:t>
            </a:r>
            <a:r>
              <a:rPr lang="ko-KR" altLang="en-US" sz="2400" b="1" kern="0" spc="-80" dirty="0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ysClr val="window" lastClr="FFFFF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 복지제도</a:t>
            </a:r>
            <a:endParaRPr lang="ko-KR" altLang="en-US" sz="2400" b="1" kern="0" spc="-80" dirty="0">
              <a:ln w="3175">
                <a:solidFill>
                  <a:schemeClr val="bg1">
                    <a:alpha val="1000"/>
                  </a:schemeClr>
                </a:solidFill>
              </a:ln>
              <a:solidFill>
                <a:sysClr val="window" lastClr="FFFFFF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129" y="1303881"/>
            <a:ext cx="9144000" cy="5544594"/>
          </a:xfrm>
          <a:prstGeom prst="rect">
            <a:avLst/>
          </a:prstGeom>
          <a:solidFill>
            <a:srgbClr val="F4F4F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dirty="0">
              <a:ln w="3175">
                <a:solidFill>
                  <a:prstClr val="white">
                    <a:alpha val="1000"/>
                  </a:prstClr>
                </a:solidFill>
              </a:ln>
              <a:solidFill>
                <a:prstClr val="black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731602"/>
              </p:ext>
            </p:extLst>
          </p:nvPr>
        </p:nvGraphicFramePr>
        <p:xfrm>
          <a:off x="484184" y="1862451"/>
          <a:ext cx="8234871" cy="4036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4957"/>
                <a:gridCol w="2744957"/>
                <a:gridCol w="2744957"/>
              </a:tblGrid>
              <a:tr h="189868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2400" b="1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카페테리아</a:t>
                      </a: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캡슐커피부터 음료수까지</a:t>
                      </a:r>
                      <a:r>
                        <a:rPr lang="en-US" altLang="ko-KR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~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입맛에 따라 골라 마시는 재미</a:t>
                      </a:r>
                      <a:endParaRPr lang="ko-KR" altLang="en-US" sz="1400" b="0" spc="-40" dirty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333333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12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11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2400" b="1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안마의자</a:t>
                      </a: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책상에서 쌓인 피로</a:t>
                      </a:r>
                      <a:r>
                        <a:rPr lang="en-US" altLang="ko-KR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안마의자로 해결하세요 </a:t>
                      </a:r>
                      <a:endParaRPr lang="en-US" altLang="ko-KR" sz="1400" b="0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333333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2400" b="1" spc="-40" dirty="0" err="1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청년내일채움공제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국가지원금 받고 일석이조</a:t>
                      </a:r>
                      <a:r>
                        <a:rPr lang="ko-KR" altLang="en-US" sz="2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1613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1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1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5" name="그림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869316"/>
            <a:ext cx="864096" cy="902183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565" y="1942729"/>
            <a:ext cx="781936" cy="814735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322" y="1813263"/>
            <a:ext cx="786408" cy="101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21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31D8-8176-4931-A2D1-D6211F4939A6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16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129" y="1303881"/>
            <a:ext cx="9144000" cy="5544594"/>
          </a:xfrm>
          <a:prstGeom prst="rect">
            <a:avLst/>
          </a:prstGeom>
          <a:solidFill>
            <a:srgbClr val="F4F4F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dirty="0">
              <a:ln w="3175">
                <a:solidFill>
                  <a:prstClr val="white">
                    <a:alpha val="1000"/>
                  </a:prstClr>
                </a:solidFill>
              </a:ln>
              <a:solidFill>
                <a:prstClr val="black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3" name="모서리가 접힌 도형 12"/>
          <p:cNvSpPr/>
          <p:nvPr/>
        </p:nvSpPr>
        <p:spPr>
          <a:xfrm>
            <a:off x="456076" y="1484784"/>
            <a:ext cx="4048575" cy="5040560"/>
          </a:xfrm>
          <a:prstGeom prst="foldedCorner">
            <a:avLst>
              <a:gd name="adj" fmla="val 9004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담당자 연락처</a:t>
            </a:r>
            <a:endParaRPr lang="en-US" altLang="ko-KR" b="1">
              <a:ln w="9525">
                <a:solidFill>
                  <a:srgbClr val="000000">
                    <a:alpha val="3000"/>
                  </a:srgbClr>
                </a:solidFill>
              </a:ln>
              <a:solidFill>
                <a:srgbClr val="333333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endParaRPr lang="en-US" altLang="ko-KR" b="1">
              <a:ln w="9525">
                <a:solidFill>
                  <a:srgbClr val="000000">
                    <a:alpha val="3000"/>
                  </a:srgbClr>
                </a:solidFill>
              </a:ln>
              <a:solidFill>
                <a:srgbClr val="333333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r>
              <a:rPr lang="ko-KR" altLang="en-US" b="1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경영지원팀  고아라 대리</a:t>
            </a:r>
            <a:endParaRPr lang="en-US" altLang="ko-KR" b="1">
              <a:ln w="9525">
                <a:solidFill>
                  <a:srgbClr val="000000">
                    <a:alpha val="3000"/>
                  </a:srgbClr>
                </a:solidFill>
              </a:ln>
              <a:solidFill>
                <a:srgbClr val="333333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endParaRPr lang="en-US" altLang="ko-KR" b="1">
              <a:ln w="9525">
                <a:solidFill>
                  <a:srgbClr val="000000">
                    <a:alpha val="3000"/>
                  </a:srgbClr>
                </a:solidFill>
              </a:ln>
              <a:solidFill>
                <a:srgbClr val="333333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r>
              <a:rPr lang="ko-KR" altLang="en-US" b="1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서울시 중구 퇴계로 </a:t>
            </a:r>
            <a:r>
              <a:rPr lang="en-US" altLang="ko-KR" b="1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18, 9</a:t>
            </a:r>
            <a:r>
              <a:rPr lang="ko-KR" altLang="en-US" b="1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층 </a:t>
            </a:r>
            <a:r>
              <a:rPr lang="en-US" altLang="ko-KR" b="1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(</a:t>
            </a:r>
            <a:r>
              <a:rPr lang="ko-KR" altLang="en-US" b="1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대우재단빌딩</a:t>
            </a:r>
            <a:r>
              <a:rPr lang="en-US" altLang="ko-KR" b="1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)</a:t>
            </a:r>
          </a:p>
          <a:p>
            <a:r>
              <a:rPr lang="en-US" altLang="ko-KR" b="1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TEL: 070-8661-2304</a:t>
            </a:r>
          </a:p>
          <a:p>
            <a:r>
              <a:rPr lang="en-US" altLang="ko-KR" b="1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FAX : 02-6354-3600</a:t>
            </a:r>
          </a:p>
          <a:p>
            <a:r>
              <a:rPr lang="en-US" altLang="ko-KR" b="1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E-mail : </a:t>
            </a:r>
            <a:r>
              <a:rPr lang="en-US" altLang="ko-KR" b="1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  <a:hlinkClick r:id="rId2"/>
              </a:rPr>
              <a:t>kar@enuri.com</a:t>
            </a:r>
            <a:endParaRPr lang="en-US" altLang="ko-KR" b="1">
              <a:ln w="9525">
                <a:solidFill>
                  <a:srgbClr val="000000">
                    <a:alpha val="3000"/>
                  </a:srgbClr>
                </a:solidFill>
              </a:ln>
              <a:solidFill>
                <a:srgbClr val="333333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r>
              <a:rPr lang="en-US" altLang="ko-KR" b="1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www.summerce.com</a:t>
            </a:r>
            <a:r>
              <a:rPr lang="ko-KR" altLang="en-US" b="1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 </a:t>
            </a:r>
            <a:endParaRPr lang="en-US" altLang="ko-KR" b="1" dirty="0">
              <a:ln w="9525">
                <a:solidFill>
                  <a:srgbClr val="000000">
                    <a:alpha val="3000"/>
                  </a:srgbClr>
                </a:solidFill>
              </a:ln>
              <a:solidFill>
                <a:srgbClr val="333333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35368" y="1772816"/>
            <a:ext cx="4089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b="1" dirty="0" smtClean="0">
              <a:ln w="9525">
                <a:solidFill>
                  <a:srgbClr val="000000">
                    <a:alpha val="3000"/>
                  </a:srgbClr>
                </a:solidFill>
              </a:ln>
              <a:solidFill>
                <a:srgbClr val="333333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endParaRPr lang="ko-KR" altLang="en-US" b="1" dirty="0">
              <a:ln w="9525">
                <a:solidFill>
                  <a:srgbClr val="000000">
                    <a:alpha val="3000"/>
                  </a:srgbClr>
                </a:solidFill>
              </a:ln>
              <a:solidFill>
                <a:srgbClr val="333333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</p:txBody>
      </p:sp>
      <p:sp>
        <p:nvSpPr>
          <p:cNvPr id="15" name="모서리가 접힌 도형 14"/>
          <p:cNvSpPr/>
          <p:nvPr/>
        </p:nvSpPr>
        <p:spPr>
          <a:xfrm>
            <a:off x="4716016" y="1484784"/>
            <a:ext cx="4048575" cy="5040560"/>
          </a:xfrm>
          <a:prstGeom prst="foldedCorner">
            <a:avLst>
              <a:gd name="adj" fmla="val 9004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anose="020B0600000101010101" charset="-127"/>
              <a:ea typeface="나눔바른고딕" panose="020B0600000101010101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695308" y="2683506"/>
            <a:ext cx="408999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담당자 연락처</a:t>
            </a:r>
            <a:endParaRPr lang="en-US" altLang="ko-KR" b="1" dirty="0" smtClean="0">
              <a:ln w="9525">
                <a:solidFill>
                  <a:srgbClr val="000000">
                    <a:alpha val="3000"/>
                  </a:srgbClr>
                </a:solidFill>
              </a:ln>
              <a:solidFill>
                <a:srgbClr val="333333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endParaRPr lang="en-US" altLang="ko-KR" b="1" dirty="0">
              <a:ln w="9525">
                <a:solidFill>
                  <a:srgbClr val="000000">
                    <a:alpha val="3000"/>
                  </a:srgbClr>
                </a:solidFill>
              </a:ln>
              <a:solidFill>
                <a:srgbClr val="333333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r>
              <a:rPr lang="ko-KR" altLang="en-US" b="1" dirty="0" err="1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경영지원팀</a:t>
            </a:r>
            <a:r>
              <a:rPr lang="ko-KR" altLang="en-US" b="1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  이규리 사원</a:t>
            </a:r>
            <a:endParaRPr lang="en-US" altLang="ko-KR" b="1" dirty="0" smtClean="0">
              <a:ln w="9525">
                <a:solidFill>
                  <a:srgbClr val="000000">
                    <a:alpha val="3000"/>
                  </a:srgbClr>
                </a:solidFill>
              </a:ln>
              <a:solidFill>
                <a:srgbClr val="333333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endParaRPr lang="en-US" altLang="ko-KR" b="1" dirty="0">
              <a:ln w="9525">
                <a:solidFill>
                  <a:srgbClr val="000000">
                    <a:alpha val="3000"/>
                  </a:srgbClr>
                </a:solidFill>
              </a:ln>
              <a:solidFill>
                <a:srgbClr val="333333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r>
              <a:rPr lang="ko-KR" altLang="en-US" b="1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서울시 중구 퇴계로 </a:t>
            </a:r>
            <a:r>
              <a:rPr lang="en-US" altLang="ko-KR" b="1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18, 9</a:t>
            </a:r>
            <a:r>
              <a:rPr lang="ko-KR" altLang="en-US" b="1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층 </a:t>
            </a:r>
            <a:r>
              <a:rPr lang="en-US" altLang="ko-KR" b="1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(</a:t>
            </a:r>
            <a:r>
              <a:rPr lang="ko-KR" altLang="en-US" b="1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대우재단빌딩</a:t>
            </a:r>
            <a:r>
              <a:rPr lang="en-US" altLang="ko-KR" b="1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)</a:t>
            </a:r>
          </a:p>
          <a:p>
            <a:r>
              <a:rPr lang="en-US" altLang="ko-KR" b="1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TEL: 070-8661-2416</a:t>
            </a:r>
          </a:p>
          <a:p>
            <a:r>
              <a:rPr lang="en-US" altLang="ko-KR" b="1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FAX : 02-6354-3600</a:t>
            </a:r>
          </a:p>
          <a:p>
            <a:r>
              <a:rPr lang="en-US" altLang="ko-KR" b="1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E-mail : </a:t>
            </a:r>
            <a:r>
              <a:rPr lang="en-US" altLang="ko-KR" b="1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  <a:hlinkClick r:id="rId2"/>
              </a:rPr>
              <a:t>gyuri12@enuri.com</a:t>
            </a:r>
            <a:endParaRPr lang="en-US" altLang="ko-KR" b="1" dirty="0" smtClean="0">
              <a:ln w="9525">
                <a:solidFill>
                  <a:srgbClr val="000000">
                    <a:alpha val="3000"/>
                  </a:srgbClr>
                </a:solidFill>
              </a:ln>
              <a:solidFill>
                <a:srgbClr val="333333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r>
              <a:rPr lang="en-US" altLang="ko-KR" b="1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www.summerce.com</a:t>
            </a:r>
            <a:r>
              <a:rPr lang="ko-KR" altLang="en-US" b="1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 </a:t>
            </a:r>
            <a:endParaRPr lang="en-US" altLang="ko-KR" b="1" dirty="0" smtClean="0">
              <a:ln w="9525">
                <a:solidFill>
                  <a:srgbClr val="000000">
                    <a:alpha val="3000"/>
                  </a:srgbClr>
                </a:solidFill>
              </a:ln>
              <a:solidFill>
                <a:srgbClr val="333333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endParaRPr lang="en-US" altLang="ko-KR" b="1" dirty="0" smtClean="0">
              <a:ln w="9525">
                <a:solidFill>
                  <a:srgbClr val="000000">
                    <a:alpha val="3000"/>
                  </a:srgbClr>
                </a:solidFill>
              </a:ln>
              <a:solidFill>
                <a:srgbClr val="333333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endParaRPr lang="ko-KR" altLang="en-US" b="1" dirty="0">
              <a:ln w="9525">
                <a:solidFill>
                  <a:srgbClr val="000000">
                    <a:alpha val="3000"/>
                  </a:srgbClr>
                </a:solidFill>
              </a:ln>
              <a:solidFill>
                <a:srgbClr val="333333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0971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718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9592" y="2758862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ko-KR" altLang="en-US" sz="3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/>
              </a:rPr>
              <a:t>상품 관리지원 시스템</a:t>
            </a:r>
            <a:endParaRPr lang="en-US" altLang="ko-KR" sz="3000" b="1" dirty="0" smtClean="0">
              <a:solidFill>
                <a:srgbClr val="000000">
                  <a:lumMod val="75000"/>
                  <a:lumOff val="25000"/>
                </a:srgbClr>
              </a:solidFill>
              <a:latin typeface="맑은 고딕"/>
            </a:endParaRPr>
          </a:p>
          <a:p>
            <a:pPr marL="342900" indent="-342900" algn="ctr"/>
            <a:r>
              <a:rPr lang="en-US" altLang="ko-KR" sz="3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/>
              </a:rPr>
              <a:t>(MCSS) </a:t>
            </a:r>
            <a:r>
              <a:rPr lang="ko-KR" altLang="en-US" sz="3000" b="1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/>
              </a:rPr>
              <a:t>소개</a:t>
            </a:r>
            <a:endParaRPr lang="en-US" altLang="ko-KR" sz="3000" b="1" dirty="0" smtClean="0">
              <a:solidFill>
                <a:srgbClr val="000000">
                  <a:lumMod val="75000"/>
                  <a:lumOff val="25000"/>
                </a:srgbClr>
              </a:solidFill>
              <a:latin typeface="맑은 고딕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A7DC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b="1" dirty="0" smtClean="0">
              <a:solidFill>
                <a:prstClr val="white"/>
              </a:solidFill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1363144" y="2870176"/>
            <a:ext cx="6417713" cy="1062880"/>
          </a:xfrm>
          <a:prstGeom prst="roundRect">
            <a:avLst>
              <a:gd name="adj" fmla="val 50000"/>
            </a:avLst>
          </a:prstGeom>
          <a:solidFill>
            <a:srgbClr val="3A7DCE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ko-KR" altLang="en-US" sz="2800" b="1" spc="-150" dirty="0" err="1" smtClean="0">
                <a:ln w="3175">
                  <a:solidFill>
                    <a:prstClr val="white">
                      <a:alpha val="1000"/>
                    </a:prstClr>
                  </a:solidFill>
                </a:ln>
                <a:solidFill>
                  <a:prstClr val="white"/>
                </a:solidFill>
              </a:rPr>
              <a:t>써머스플랫폼</a:t>
            </a:r>
            <a:r>
              <a:rPr lang="ko-KR" altLang="en-US" sz="2800" b="1" spc="-150" dirty="0" smtClean="0">
                <a:ln w="3175">
                  <a:solidFill>
                    <a:prstClr val="white">
                      <a:alpha val="1000"/>
                    </a:prstClr>
                  </a:solidFill>
                </a:ln>
                <a:solidFill>
                  <a:prstClr val="white"/>
                </a:solidFill>
              </a:rPr>
              <a:t> 소개</a:t>
            </a:r>
            <a:endParaRPr lang="en-US" altLang="ko-KR" sz="2800" b="1" spc="-150" dirty="0">
              <a:ln w="3175">
                <a:solidFill>
                  <a:prstClr val="white">
                    <a:alpha val="1000"/>
                  </a:prstClr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589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3922626" y="692696"/>
            <a:ext cx="1298753" cy="461665"/>
          </a:xfrm>
          <a:noFill/>
        </p:spPr>
        <p:txBody>
          <a:bodyPr wrap="none" rtlCol="0" anchor="ctr">
            <a:spAutoFit/>
          </a:bodyPr>
          <a:lstStyle/>
          <a:p>
            <a:pPr algn="ctr" defTabSz="914400" latinLnBrk="0">
              <a:defRPr/>
            </a:pPr>
            <a:r>
              <a:rPr lang="ko-KR" altLang="en-US" b="1" kern="0" spc="-80" dirty="0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ysClr val="window" lastClr="FFFFF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회사 개요</a:t>
            </a:r>
            <a:endParaRPr lang="ko-KR" altLang="en-US" sz="2400" b="1" kern="0" spc="-80" dirty="0">
              <a:ln w="3175">
                <a:solidFill>
                  <a:schemeClr val="bg1">
                    <a:alpha val="1000"/>
                  </a:schemeClr>
                </a:solidFill>
              </a:ln>
              <a:solidFill>
                <a:sysClr val="window" lastClr="FFFFFF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-3381" y="1276017"/>
            <a:ext cx="9144000" cy="5580339"/>
          </a:xfrm>
          <a:prstGeom prst="rect">
            <a:avLst/>
          </a:prstGeom>
          <a:solidFill>
            <a:srgbClr val="F4F4F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dirty="0">
              <a:ln w="3175">
                <a:solidFill>
                  <a:schemeClr val="bg1">
                    <a:alpha val="1000"/>
                  </a:schemeClr>
                </a:solidFill>
              </a:ln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67544" y="3085936"/>
            <a:ext cx="4284476" cy="1944216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80000"/>
              </a:lnSpc>
              <a:buSzPct val="100000"/>
              <a:defRPr/>
            </a:pPr>
            <a:r>
              <a:rPr lang="ko-KR" altLang="en-US" sz="12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회사명 </a:t>
            </a:r>
            <a:r>
              <a:rPr lang="en-US" altLang="ko-KR" sz="12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12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주식회사 </a:t>
            </a:r>
            <a:r>
              <a:rPr lang="ko-KR" altLang="en-US" sz="1200" spc="-40" dirty="0" err="1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써머스플랫폼</a:t>
            </a:r>
            <a:endParaRPr lang="en-US" altLang="ko-KR" sz="1200" spc="-40" dirty="0" smtClean="0">
              <a:ln w="3175">
                <a:solidFill>
                  <a:prstClr val="white">
                    <a:alpha val="3000"/>
                  </a:prstClr>
                </a:solidFill>
              </a:ln>
              <a:solidFill>
                <a:srgbClr val="333333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l">
              <a:lnSpc>
                <a:spcPct val="180000"/>
              </a:lnSpc>
              <a:buSzPct val="100000"/>
              <a:defRPr/>
            </a:pPr>
            <a:r>
              <a:rPr lang="ko-KR" altLang="en-US" sz="12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대표이사 </a:t>
            </a:r>
            <a:r>
              <a:rPr lang="en-US" altLang="ko-KR" sz="12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12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김 기 범</a:t>
            </a:r>
            <a:endParaRPr lang="en-US" altLang="ko-KR" sz="1200" spc="-40" dirty="0" smtClean="0">
              <a:ln w="3175">
                <a:solidFill>
                  <a:prstClr val="white">
                    <a:alpha val="3000"/>
                  </a:prstClr>
                </a:solidFill>
              </a:ln>
              <a:solidFill>
                <a:srgbClr val="333333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l">
              <a:lnSpc>
                <a:spcPct val="180000"/>
              </a:lnSpc>
              <a:buSzPct val="100000"/>
              <a:defRPr/>
            </a:pPr>
            <a:r>
              <a:rPr lang="ko-KR" altLang="en-US" sz="12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설립일 </a:t>
            </a:r>
            <a:r>
              <a:rPr lang="en-US" altLang="ko-KR" sz="12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1999</a:t>
            </a:r>
            <a:r>
              <a:rPr lang="ko-KR" altLang="en-US" sz="12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</a:t>
            </a:r>
            <a:r>
              <a:rPr lang="en-US" altLang="ko-KR" sz="12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10</a:t>
            </a:r>
            <a:r>
              <a:rPr lang="ko-KR" altLang="en-US" sz="12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 </a:t>
            </a:r>
            <a:r>
              <a:rPr lang="en-US" altLang="ko-KR" sz="12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15</a:t>
            </a:r>
            <a:r>
              <a:rPr lang="ko-KR" altLang="en-US" sz="12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</a:t>
            </a:r>
            <a:endParaRPr lang="en-US" altLang="ko-KR" sz="1200" spc="-40" dirty="0" smtClean="0">
              <a:ln w="3175">
                <a:solidFill>
                  <a:prstClr val="white">
                    <a:alpha val="3000"/>
                  </a:prstClr>
                </a:solidFill>
              </a:ln>
              <a:solidFill>
                <a:srgbClr val="333333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l">
              <a:lnSpc>
                <a:spcPct val="180000"/>
              </a:lnSpc>
              <a:buSzPct val="100000"/>
              <a:defRPr/>
            </a:pPr>
            <a:r>
              <a:rPr lang="ko-KR" altLang="en-US" sz="12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임직원 수 </a:t>
            </a:r>
            <a:r>
              <a:rPr lang="en-US" altLang="ko-KR" sz="12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177</a:t>
            </a:r>
            <a:r>
              <a:rPr lang="ko-KR" altLang="en-US" sz="12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명</a:t>
            </a:r>
            <a:endParaRPr lang="en-US" altLang="ko-KR" sz="1200" spc="-40" dirty="0" smtClean="0">
              <a:ln w="3175">
                <a:solidFill>
                  <a:prstClr val="white">
                    <a:alpha val="3000"/>
                  </a:prstClr>
                </a:solidFill>
              </a:ln>
              <a:solidFill>
                <a:srgbClr val="333333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l">
              <a:lnSpc>
                <a:spcPct val="180000"/>
              </a:lnSpc>
              <a:buSzPct val="100000"/>
              <a:defRPr/>
            </a:pPr>
            <a:r>
              <a:rPr lang="ko-KR" altLang="en-US" sz="12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본 사 </a:t>
            </a:r>
            <a:r>
              <a:rPr lang="en-US" altLang="ko-KR" sz="12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12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서울시 중구 퇴계로 </a:t>
            </a:r>
            <a:r>
              <a:rPr lang="en-US" altLang="ko-KR" sz="12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18, 9</a:t>
            </a:r>
            <a:r>
              <a:rPr lang="ko-KR" altLang="en-US" sz="12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층</a:t>
            </a:r>
            <a:r>
              <a:rPr lang="en-US" altLang="ko-KR" sz="12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2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남대문로</a:t>
            </a:r>
            <a:r>
              <a:rPr lang="en-US" altLang="ko-KR" sz="12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</a:t>
            </a:r>
            <a:r>
              <a:rPr lang="ko-KR" altLang="en-US" sz="12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 대우재단 빌딩</a:t>
            </a:r>
            <a:r>
              <a:rPr lang="en-US" altLang="ko-KR" sz="12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</a:p>
          <a:p>
            <a:pPr algn="l">
              <a:lnSpc>
                <a:spcPct val="180000"/>
              </a:lnSpc>
              <a:buSzPct val="100000"/>
              <a:defRPr/>
            </a:pPr>
            <a:r>
              <a:rPr lang="ko-KR" altLang="en-US" sz="12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자본금 </a:t>
            </a:r>
            <a:r>
              <a:rPr lang="en-US" altLang="ko-KR" sz="12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1,169</a:t>
            </a:r>
            <a:r>
              <a:rPr lang="ko-KR" altLang="en-US" sz="1200" spc="-40" dirty="0" err="1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백만원</a:t>
            </a:r>
            <a:endParaRPr lang="en-US" altLang="ko-KR" sz="1200" spc="-40" dirty="0" smtClean="0">
              <a:ln w="3175">
                <a:solidFill>
                  <a:prstClr val="white">
                    <a:alpha val="3000"/>
                  </a:prstClr>
                </a:solidFill>
              </a:ln>
              <a:solidFill>
                <a:srgbClr val="333333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l">
              <a:lnSpc>
                <a:spcPct val="180000"/>
              </a:lnSpc>
              <a:buSzPct val="100000"/>
              <a:defRPr/>
            </a:pPr>
            <a:r>
              <a:rPr lang="ko-KR" altLang="en-US" sz="12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주요사업</a:t>
            </a:r>
            <a:r>
              <a:rPr lang="en-US" altLang="ko-KR" sz="12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12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데이터베이스</a:t>
            </a:r>
            <a:r>
              <a:rPr lang="en-US" altLang="ko-KR" sz="12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(DB) </a:t>
            </a:r>
            <a:r>
              <a:rPr lang="ko-KR" altLang="en-US" sz="12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및 온라인 정보 제공</a:t>
            </a:r>
            <a:endParaRPr lang="en-US" altLang="ko-KR" sz="1200" spc="-40" dirty="0" smtClean="0">
              <a:ln w="3175">
                <a:solidFill>
                  <a:prstClr val="white">
                    <a:alpha val="3000"/>
                  </a:prstClr>
                </a:solidFill>
              </a:ln>
              <a:solidFill>
                <a:srgbClr val="333333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l">
              <a:lnSpc>
                <a:spcPct val="180000"/>
              </a:lnSpc>
              <a:buSzPct val="100000"/>
              <a:defRPr/>
            </a:pPr>
            <a:r>
              <a:rPr lang="ko-KR" altLang="en-US" sz="1200" spc="-40" dirty="0" err="1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업종명</a:t>
            </a:r>
            <a:r>
              <a:rPr lang="ko-KR" altLang="en-US" sz="12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2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12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포털</a:t>
            </a:r>
            <a:r>
              <a:rPr lang="en-US" altLang="ko-KR" sz="12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2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인터넷</a:t>
            </a:r>
            <a:r>
              <a:rPr lang="en-US" altLang="ko-KR" sz="12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200" spc="-40" dirty="0" err="1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콘텐츠</a:t>
            </a:r>
            <a:endParaRPr lang="en-US" altLang="ko-KR" sz="1200" spc="-40" dirty="0" smtClean="0">
              <a:ln w="3175">
                <a:solidFill>
                  <a:prstClr val="white">
                    <a:alpha val="3000"/>
                  </a:prstClr>
                </a:solidFill>
              </a:ln>
              <a:solidFill>
                <a:srgbClr val="333333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l">
              <a:lnSpc>
                <a:spcPct val="180000"/>
              </a:lnSpc>
              <a:buSzPct val="100000"/>
              <a:defRPr/>
            </a:pPr>
            <a:r>
              <a:rPr lang="ko-KR" altLang="en-US" sz="12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홈페이지 주소</a:t>
            </a:r>
            <a:r>
              <a:rPr lang="en-US" altLang="ko-KR" sz="1200" spc="-40" dirty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2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www.enuri.com / www.summerce.com</a:t>
            </a:r>
            <a:endParaRPr lang="en-US" altLang="ko-KR" sz="1200" spc="-40" dirty="0">
              <a:ln w="3175">
                <a:solidFill>
                  <a:prstClr val="white">
                    <a:alpha val="3000"/>
                  </a:prstClr>
                </a:solidFill>
              </a:ln>
              <a:solidFill>
                <a:srgbClr val="333333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1012" y="1603825"/>
            <a:ext cx="8485484" cy="6093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pc="-40" dirty="0" err="1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써머스플랫폼은</a:t>
            </a:r>
            <a:r>
              <a:rPr lang="ko-KR" altLang="en-US" spc="-40" dirty="0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pc="-40" dirty="0" err="1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모바일과</a:t>
            </a:r>
            <a:r>
              <a:rPr lang="ko-KR" altLang="en-US" spc="-40" dirty="0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pc="-40" dirty="0" err="1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커머스</a:t>
            </a:r>
            <a:r>
              <a:rPr lang="ko-KR" altLang="en-US" spc="-40" dirty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영역의 대표 플랫폼 </a:t>
            </a:r>
            <a:r>
              <a:rPr lang="ko-KR" altLang="en-US" spc="-40" dirty="0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기업들이  모여서</a:t>
            </a:r>
            <a:endParaRPr lang="en-US" altLang="ko-KR" spc="-40" dirty="0" smtClean="0">
              <a:ln w="3175">
                <a:solidFill>
                  <a:schemeClr val="bg1">
                    <a:alpha val="1000"/>
                  </a:schemeClr>
                </a:solidFill>
              </a:ln>
              <a:solidFill>
                <a:srgbClr val="333333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pc="-40" dirty="0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다양한 시너지를 </a:t>
            </a:r>
            <a:r>
              <a:rPr lang="ko-KR" altLang="en-US" spc="-40" dirty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창출하는 </a:t>
            </a:r>
            <a:r>
              <a:rPr lang="ko-KR" altLang="en-US" spc="-40" dirty="0" err="1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토탈</a:t>
            </a:r>
            <a:r>
              <a:rPr lang="ko-KR" altLang="en-US" spc="-40" dirty="0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pc="-40" dirty="0" err="1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커머스</a:t>
            </a:r>
            <a:r>
              <a:rPr lang="ko-KR" altLang="en-US" spc="-40" dirty="0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pc="-40" dirty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플랫폼 기업입니다</a:t>
            </a:r>
            <a:r>
              <a:rPr lang="en-US" altLang="ko-KR" spc="-40" dirty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467544" y="1670500"/>
            <a:ext cx="72000" cy="432000"/>
          </a:xfrm>
          <a:prstGeom prst="rect">
            <a:avLst/>
          </a:prstGeom>
          <a:solidFill>
            <a:srgbClr val="107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a typeface="나눔바른고딕" panose="020B0603020101020101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076056" y="2132856"/>
            <a:ext cx="3600400" cy="4248472"/>
          </a:xfrm>
          <a:prstGeom prst="rect">
            <a:avLst/>
          </a:prstGeom>
          <a:solidFill>
            <a:srgbClr val="0070C0">
              <a:alpha val="13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 smtClean="0"/>
          </a:p>
        </p:txBody>
      </p:sp>
      <p:graphicFrame>
        <p:nvGraphicFramePr>
          <p:cNvPr id="18" name="차트 17"/>
          <p:cNvGraphicFramePr/>
          <p:nvPr>
            <p:extLst>
              <p:ext uri="{D42A27DB-BD31-4B8C-83A1-F6EECF244321}">
                <p14:modId xmlns:p14="http://schemas.microsoft.com/office/powerpoint/2010/main" val="4034774412"/>
              </p:ext>
            </p:extLst>
          </p:nvPr>
        </p:nvGraphicFramePr>
        <p:xfrm>
          <a:off x="5248320" y="2477157"/>
          <a:ext cx="3395899" cy="1759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직사각형 18"/>
          <p:cNvSpPr/>
          <p:nvPr/>
        </p:nvSpPr>
        <p:spPr>
          <a:xfrm>
            <a:off x="5828846" y="2132856"/>
            <a:ext cx="2099755" cy="30284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80000"/>
              </a:lnSpc>
              <a:buSzPct val="100000"/>
              <a:defRPr/>
            </a:pPr>
            <a:r>
              <a:rPr lang="en-US" altLang="ko-KR" sz="12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[5</a:t>
            </a:r>
            <a:r>
              <a:rPr lang="ko-KR" altLang="en-US" sz="1200" spc="-4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개년 매출현황</a:t>
            </a:r>
            <a:r>
              <a:rPr lang="en-US" altLang="ko-KR" sz="12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]</a:t>
            </a:r>
            <a:endParaRPr lang="en-US" altLang="ko-KR" sz="1200" spc="-40" dirty="0">
              <a:ln w="3175">
                <a:solidFill>
                  <a:prstClr val="white">
                    <a:alpha val="3000"/>
                  </a:prstClr>
                </a:solidFill>
              </a:ln>
              <a:solidFill>
                <a:srgbClr val="333333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620817" y="4058044"/>
            <a:ext cx="1235659" cy="30284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80000"/>
              </a:lnSpc>
              <a:buSzPct val="100000"/>
              <a:defRPr/>
            </a:pPr>
            <a:r>
              <a:rPr lang="en-US" altLang="ko-KR" sz="10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000" spc="-4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단위</a:t>
            </a:r>
            <a:r>
              <a:rPr lang="en-US" altLang="ko-KR" sz="10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</a:t>
            </a:r>
            <a:r>
              <a:rPr lang="ko-KR" altLang="en-US" sz="1000" spc="-4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백만원</a:t>
            </a:r>
            <a:r>
              <a:rPr lang="en-US" altLang="ko-KR" sz="10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en-US" altLang="ko-KR" sz="1000" spc="-40" dirty="0">
              <a:ln w="3175">
                <a:solidFill>
                  <a:prstClr val="white">
                    <a:alpha val="3000"/>
                  </a:prstClr>
                </a:solidFill>
              </a:ln>
              <a:solidFill>
                <a:srgbClr val="333333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aphicFrame>
        <p:nvGraphicFramePr>
          <p:cNvPr id="21" name="표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112854"/>
              </p:ext>
            </p:extLst>
          </p:nvPr>
        </p:nvGraphicFramePr>
        <p:xfrm>
          <a:off x="5150048" y="4807750"/>
          <a:ext cx="3457351" cy="14295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1636"/>
                <a:gridCol w="533143"/>
                <a:gridCol w="533143"/>
                <a:gridCol w="533143"/>
                <a:gridCol w="533143"/>
                <a:gridCol w="533143"/>
              </a:tblGrid>
              <a:tr h="320299">
                <a:tc>
                  <a:txBody>
                    <a:bodyPr/>
                    <a:lstStyle/>
                    <a:p>
                      <a:pPr algn="ctr" fontAlgn="ctr">
                        <a:defRPr lang="ko-KR" altLang="en-US" sz="1200" b="0" i="0" u="none" strike="noStrike" kern="1200" spc="-40" baseline="0">
                          <a:ln w="3175">
                            <a:solidFill>
                              <a:prstClr val="white">
                                <a:alpha val="3000"/>
                              </a:prst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defRPr>
                      </a:pPr>
                      <a:endParaRPr lang="ko-KR" altLang="en-US" sz="1200" b="0" i="0" u="none" strike="noStrike" kern="1200" spc="-40" baseline="0" dirty="0">
                        <a:ln w="3175">
                          <a:solidFill>
                            <a:prstClr val="white">
                              <a:alpha val="3000"/>
                            </a:prstClr>
                          </a:solidFill>
                        </a:ln>
                        <a:solidFill>
                          <a:srgbClr val="333333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kern="1200" spc="-40" dirty="0">
                          <a:ln w="3175">
                            <a:solidFill>
                              <a:prstClr val="white">
                                <a:alpha val="3000"/>
                              </a:prst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kern="1200" spc="-40" dirty="0">
                          <a:ln w="3175">
                            <a:solidFill>
                              <a:prstClr val="white">
                                <a:alpha val="3000"/>
                              </a:prst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kern="1200" spc="-40" dirty="0">
                          <a:ln w="3175">
                            <a:solidFill>
                              <a:prstClr val="white">
                                <a:alpha val="3000"/>
                              </a:prst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kern="1200" spc="-40" dirty="0">
                          <a:ln w="3175">
                            <a:solidFill>
                              <a:prstClr val="white">
                                <a:alpha val="3000"/>
                              </a:prst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kern="1200" spc="-40" dirty="0">
                          <a:ln w="3175">
                            <a:solidFill>
                              <a:prstClr val="white">
                                <a:alpha val="3000"/>
                              </a:prst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7095">
                <a:tc>
                  <a:txBody>
                    <a:bodyPr/>
                    <a:lstStyle/>
                    <a:p>
                      <a:pPr algn="ctr" fontAlgn="ctr">
                        <a:defRPr lang="ko-KR" altLang="en-US" sz="1200" b="0" i="0" u="none" strike="noStrike" kern="1200" spc="-40" baseline="0">
                          <a:ln w="3175">
                            <a:solidFill>
                              <a:prstClr val="white">
                                <a:alpha val="3000"/>
                              </a:prst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defRPr>
                      </a:pPr>
                      <a:r>
                        <a:rPr lang="ko-KR" altLang="en-US" sz="1200" b="0" i="0" u="none" strike="noStrike" kern="1200" spc="-40" baseline="0" dirty="0">
                          <a:ln w="3175">
                            <a:solidFill>
                              <a:prstClr val="white">
                                <a:alpha val="3000"/>
                              </a:prstClr>
                            </a:solidFill>
                          </a:ln>
                          <a:solidFill>
                            <a:srgbClr val="333333"/>
                          </a:solidFill>
                          <a:latin typeface="나눔고딕" panose="020D0804000000000000" pitchFamily="50" charset="-127"/>
                          <a:ea typeface="나눔고딕" panose="020D0804000000000000" pitchFamily="50" charset="-127"/>
                          <a:cs typeface="+mn-cs"/>
                        </a:rPr>
                        <a:t>매출액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kern="1200" spc="-40" dirty="0" smtClean="0">
                          <a:ln w="3175">
                            <a:solidFill>
                              <a:prstClr val="white">
                                <a:alpha val="3000"/>
                              </a:prst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18,686</a:t>
                      </a:r>
                      <a:endParaRPr lang="en-US" altLang="ko-KR" sz="1100" kern="1200" spc="-40" dirty="0">
                        <a:ln w="3175">
                          <a:solidFill>
                            <a:prstClr val="white">
                              <a:alpha val="3000"/>
                            </a:prstClr>
                          </a:solidFill>
                        </a:ln>
                        <a:solidFill>
                          <a:srgbClr val="333333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kern="1200" spc="-40" dirty="0" smtClean="0">
                          <a:ln w="3175">
                            <a:solidFill>
                              <a:prstClr val="white">
                                <a:alpha val="3000"/>
                              </a:prst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21,523 </a:t>
                      </a:r>
                      <a:endParaRPr lang="en-US" altLang="ko-KR" sz="1100" kern="1200" spc="-40" dirty="0">
                        <a:ln w="3175">
                          <a:solidFill>
                            <a:prstClr val="white">
                              <a:alpha val="3000"/>
                            </a:prstClr>
                          </a:solidFill>
                        </a:ln>
                        <a:solidFill>
                          <a:srgbClr val="333333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kern="1200" spc="-40" dirty="0" smtClean="0">
                          <a:ln w="3175">
                            <a:solidFill>
                              <a:prstClr val="white">
                                <a:alpha val="3000"/>
                              </a:prst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24,522 </a:t>
                      </a:r>
                      <a:endParaRPr lang="en-US" altLang="ko-KR" sz="1100" kern="1200" spc="-40" dirty="0">
                        <a:ln w="3175">
                          <a:solidFill>
                            <a:prstClr val="white">
                              <a:alpha val="3000"/>
                            </a:prstClr>
                          </a:solidFill>
                        </a:ln>
                        <a:solidFill>
                          <a:srgbClr val="333333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kern="1200" spc="-40" dirty="0" smtClean="0">
                          <a:ln w="3175">
                            <a:solidFill>
                              <a:prstClr val="white">
                                <a:alpha val="3000"/>
                              </a:prst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26,720 </a:t>
                      </a:r>
                      <a:endParaRPr lang="en-US" altLang="ko-KR" sz="1100" kern="1200" spc="-40" dirty="0">
                        <a:ln w="3175">
                          <a:solidFill>
                            <a:prstClr val="white">
                              <a:alpha val="3000"/>
                            </a:prstClr>
                          </a:solidFill>
                        </a:ln>
                        <a:solidFill>
                          <a:srgbClr val="333333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kern="1200" spc="-40" dirty="0" smtClean="0">
                          <a:ln w="3175">
                            <a:solidFill>
                              <a:prstClr val="white">
                                <a:alpha val="3000"/>
                              </a:prst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23,748 </a:t>
                      </a:r>
                      <a:endParaRPr lang="en-US" altLang="ko-KR" sz="1100" kern="1200" spc="-40" dirty="0">
                        <a:ln w="3175">
                          <a:solidFill>
                            <a:prstClr val="white">
                              <a:alpha val="3000"/>
                            </a:prstClr>
                          </a:solidFill>
                        </a:ln>
                        <a:solidFill>
                          <a:srgbClr val="333333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70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kern="1200" spc="-40" dirty="0" smtClean="0">
                          <a:ln w="3175">
                            <a:solidFill>
                              <a:prstClr val="white">
                                <a:alpha val="3000"/>
                              </a:prstClr>
                            </a:solidFill>
                          </a:ln>
                          <a:solidFill>
                            <a:srgbClr val="333333"/>
                          </a:solidFill>
                          <a:latin typeface="나눔고딕" panose="020D0804000000000000" pitchFamily="50" charset="-127"/>
                          <a:ea typeface="나눔고딕" panose="020D0804000000000000" pitchFamily="50" charset="-127"/>
                          <a:cs typeface="+mn-cs"/>
                        </a:rPr>
                        <a:t>영업이익</a:t>
                      </a:r>
                      <a:endParaRPr lang="ko-KR" altLang="en-US" sz="1200" kern="1200" spc="-40" dirty="0">
                        <a:ln w="3175">
                          <a:solidFill>
                            <a:prstClr val="white">
                              <a:alpha val="3000"/>
                            </a:prstClr>
                          </a:solidFill>
                        </a:ln>
                        <a:solidFill>
                          <a:srgbClr val="333333"/>
                        </a:solidFill>
                        <a:latin typeface="나눔고딕" panose="020D0804000000000000" pitchFamily="50" charset="-127"/>
                        <a:ea typeface="나눔고딕" panose="020D0804000000000000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kern="1200" spc="-40" dirty="0" smtClean="0">
                          <a:ln w="3175">
                            <a:solidFill>
                              <a:prstClr val="white">
                                <a:alpha val="3000"/>
                              </a:prst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6,549</a:t>
                      </a:r>
                      <a:endParaRPr lang="en-US" altLang="ko-KR" sz="1100" kern="1200" spc="-40" dirty="0">
                        <a:ln w="3175">
                          <a:solidFill>
                            <a:prstClr val="white">
                              <a:alpha val="3000"/>
                            </a:prstClr>
                          </a:solidFill>
                        </a:ln>
                        <a:solidFill>
                          <a:srgbClr val="333333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kern="1200" spc="-40" dirty="0" smtClean="0">
                          <a:ln w="3175">
                            <a:solidFill>
                              <a:prstClr val="white">
                                <a:alpha val="3000"/>
                              </a:prst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6,811 </a:t>
                      </a:r>
                      <a:endParaRPr lang="en-US" altLang="ko-KR" sz="1100" kern="1200" spc="-40" dirty="0">
                        <a:ln w="3175">
                          <a:solidFill>
                            <a:prstClr val="white">
                              <a:alpha val="3000"/>
                            </a:prstClr>
                          </a:solidFill>
                        </a:ln>
                        <a:solidFill>
                          <a:srgbClr val="333333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kern="1200" spc="-40" dirty="0" smtClean="0">
                          <a:ln w="3175">
                            <a:solidFill>
                              <a:prstClr val="white">
                                <a:alpha val="3000"/>
                              </a:prst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8,928 </a:t>
                      </a:r>
                      <a:endParaRPr lang="en-US" altLang="ko-KR" sz="1100" kern="1200" spc="-40" dirty="0">
                        <a:ln w="3175">
                          <a:solidFill>
                            <a:prstClr val="white">
                              <a:alpha val="3000"/>
                            </a:prstClr>
                          </a:solidFill>
                        </a:ln>
                        <a:solidFill>
                          <a:srgbClr val="333333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kern="1200" spc="-40" dirty="0" smtClean="0">
                          <a:ln w="3175">
                            <a:solidFill>
                              <a:prstClr val="white">
                                <a:alpha val="3000"/>
                              </a:prst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9,912 </a:t>
                      </a:r>
                      <a:endParaRPr lang="en-US" altLang="ko-KR" sz="1100" kern="1200" spc="-40" dirty="0">
                        <a:ln w="3175">
                          <a:solidFill>
                            <a:prstClr val="white">
                              <a:alpha val="3000"/>
                            </a:prstClr>
                          </a:solidFill>
                        </a:ln>
                        <a:solidFill>
                          <a:srgbClr val="333333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kern="1200" spc="-40" dirty="0" smtClean="0">
                          <a:ln w="3175">
                            <a:solidFill>
                              <a:prstClr val="white">
                                <a:alpha val="3000"/>
                              </a:prst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7,653 </a:t>
                      </a:r>
                      <a:endParaRPr lang="en-US" altLang="ko-KR" sz="1100" kern="1200" spc="-40" dirty="0">
                        <a:ln w="3175">
                          <a:solidFill>
                            <a:prstClr val="white">
                              <a:alpha val="3000"/>
                            </a:prstClr>
                          </a:solidFill>
                        </a:ln>
                        <a:solidFill>
                          <a:srgbClr val="333333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kern="1200" spc="-40" dirty="0" err="1" smtClean="0">
                          <a:ln w="3175">
                            <a:solidFill>
                              <a:prstClr val="white">
                                <a:alpha val="3000"/>
                              </a:prstClr>
                            </a:solidFill>
                          </a:ln>
                          <a:solidFill>
                            <a:srgbClr val="333333"/>
                          </a:solidFill>
                          <a:latin typeface="나눔고딕" panose="020D0804000000000000" pitchFamily="50" charset="-127"/>
                          <a:ea typeface="나눔고딕" panose="020D0804000000000000" pitchFamily="50" charset="-127"/>
                          <a:cs typeface="+mn-cs"/>
                        </a:rPr>
                        <a:t>당기순이익</a:t>
                      </a:r>
                      <a:endParaRPr lang="ko-KR" altLang="en-US" sz="1200" kern="1200" spc="-40" dirty="0">
                        <a:ln w="3175">
                          <a:solidFill>
                            <a:prstClr val="white">
                              <a:alpha val="3000"/>
                            </a:prstClr>
                          </a:solidFill>
                        </a:ln>
                        <a:solidFill>
                          <a:srgbClr val="333333"/>
                        </a:solidFill>
                        <a:latin typeface="나눔고딕" panose="020D0804000000000000" pitchFamily="50" charset="-127"/>
                        <a:ea typeface="나눔고딕" panose="020D0804000000000000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kern="1200" spc="-40" dirty="0" smtClean="0">
                          <a:ln w="3175">
                            <a:solidFill>
                              <a:prstClr val="white">
                                <a:alpha val="3000"/>
                              </a:prst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5,863</a:t>
                      </a:r>
                      <a:endParaRPr lang="en-US" altLang="ko-KR" sz="1100" kern="1200" spc="-40" dirty="0">
                        <a:ln w="3175">
                          <a:solidFill>
                            <a:prstClr val="white">
                              <a:alpha val="3000"/>
                            </a:prstClr>
                          </a:solidFill>
                        </a:ln>
                        <a:solidFill>
                          <a:srgbClr val="333333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kern="1200" spc="-40" dirty="0" smtClean="0">
                          <a:ln w="3175">
                            <a:solidFill>
                              <a:prstClr val="white">
                                <a:alpha val="3000"/>
                              </a:prst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5,959 </a:t>
                      </a:r>
                      <a:endParaRPr lang="en-US" altLang="ko-KR" sz="1100" kern="1200" spc="-40" dirty="0">
                        <a:ln w="3175">
                          <a:solidFill>
                            <a:prstClr val="white">
                              <a:alpha val="3000"/>
                            </a:prstClr>
                          </a:solidFill>
                        </a:ln>
                        <a:solidFill>
                          <a:srgbClr val="333333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kern="1200" spc="-40" dirty="0" smtClean="0">
                          <a:ln w="3175">
                            <a:solidFill>
                              <a:prstClr val="white">
                                <a:alpha val="3000"/>
                              </a:prst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7,747 </a:t>
                      </a:r>
                      <a:endParaRPr lang="en-US" altLang="ko-KR" sz="1100" kern="1200" spc="-40" dirty="0">
                        <a:ln w="3175">
                          <a:solidFill>
                            <a:prstClr val="white">
                              <a:alpha val="3000"/>
                            </a:prstClr>
                          </a:solidFill>
                        </a:ln>
                        <a:solidFill>
                          <a:srgbClr val="333333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kern="1200" spc="-40" dirty="0" smtClean="0">
                          <a:ln w="3175">
                            <a:solidFill>
                              <a:prstClr val="white">
                                <a:alpha val="3000"/>
                              </a:prst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9,282 </a:t>
                      </a:r>
                      <a:endParaRPr lang="en-US" altLang="ko-KR" sz="1100" kern="1200" spc="-40" dirty="0">
                        <a:ln w="3175">
                          <a:solidFill>
                            <a:prstClr val="white">
                              <a:alpha val="3000"/>
                            </a:prstClr>
                          </a:solidFill>
                        </a:ln>
                        <a:solidFill>
                          <a:srgbClr val="333333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kern="1200" spc="-40" dirty="0" smtClean="0">
                          <a:ln w="3175">
                            <a:solidFill>
                              <a:prstClr val="white">
                                <a:alpha val="3000"/>
                              </a:prst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7,561 </a:t>
                      </a:r>
                      <a:endParaRPr lang="en-US" altLang="ko-KR" sz="1100" kern="1200" spc="-40" dirty="0">
                        <a:ln w="3175">
                          <a:solidFill>
                            <a:prstClr val="white">
                              <a:alpha val="3000"/>
                            </a:prstClr>
                          </a:solidFill>
                        </a:ln>
                        <a:solidFill>
                          <a:srgbClr val="333333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2" name="직사각형 21"/>
          <p:cNvSpPr/>
          <p:nvPr/>
        </p:nvSpPr>
        <p:spPr>
          <a:xfrm>
            <a:off x="5828846" y="4353480"/>
            <a:ext cx="2099755" cy="30284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80000"/>
              </a:lnSpc>
              <a:buSzPct val="100000"/>
              <a:defRPr/>
            </a:pPr>
            <a:r>
              <a:rPr lang="en-US" altLang="ko-KR" sz="12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[5</a:t>
            </a:r>
            <a:r>
              <a:rPr lang="ko-KR" altLang="en-US" sz="1200" spc="-4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개년 재무현황</a:t>
            </a:r>
            <a:r>
              <a:rPr lang="en-US" altLang="ko-KR" sz="12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]</a:t>
            </a:r>
            <a:endParaRPr lang="en-US" altLang="ko-KR" sz="1200" spc="-40" dirty="0">
              <a:ln w="3175">
                <a:solidFill>
                  <a:prstClr val="white">
                    <a:alpha val="3000"/>
                  </a:prstClr>
                </a:solidFill>
              </a:ln>
              <a:solidFill>
                <a:srgbClr val="333333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8091346" y="4797152"/>
            <a:ext cx="504056" cy="1440160"/>
          </a:xfrm>
          <a:prstGeom prst="rect">
            <a:avLst/>
          </a:prstGeom>
          <a:noFill/>
          <a:ln w="28575">
            <a:solidFill>
              <a:srgbClr val="1073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0" y="6611779"/>
            <a:ext cx="392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7</a:t>
            </a:r>
            <a:endParaRPr lang="ko-KR" altLang="en-US" sz="1000"/>
          </a:p>
        </p:txBody>
      </p:sp>
    </p:spTree>
    <p:extLst>
      <p:ext uri="{BB962C8B-B14F-4D97-AF65-F5344CB8AC3E}">
        <p14:creationId xmlns:p14="http://schemas.microsoft.com/office/powerpoint/2010/main" val="113408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3658775" y="692696"/>
            <a:ext cx="1826462" cy="461665"/>
          </a:xfrm>
          <a:noFill/>
        </p:spPr>
        <p:txBody>
          <a:bodyPr wrap="none" rtlCol="0" anchor="ctr">
            <a:spAutoFit/>
          </a:bodyPr>
          <a:lstStyle/>
          <a:p>
            <a:pPr algn="ctr" defTabSz="914400" latinLnBrk="0">
              <a:defRPr/>
            </a:pPr>
            <a:r>
              <a:rPr lang="ko-KR" altLang="en-US" b="1" kern="0" spc="-80" dirty="0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ysClr val="window" lastClr="FFFFF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회사 주요연혁</a:t>
            </a:r>
            <a:endParaRPr lang="ko-KR" altLang="en-US" sz="2400" b="1" kern="0" spc="-80" dirty="0">
              <a:ln w="3175">
                <a:solidFill>
                  <a:schemeClr val="bg1">
                    <a:alpha val="1000"/>
                  </a:schemeClr>
                </a:solidFill>
              </a:ln>
              <a:solidFill>
                <a:sysClr val="window" lastClr="FFFFFF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-18121" y="1277661"/>
            <a:ext cx="9144000" cy="5580339"/>
          </a:xfrm>
          <a:prstGeom prst="rect">
            <a:avLst/>
          </a:prstGeom>
          <a:solidFill>
            <a:srgbClr val="F4F4F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dirty="0">
              <a:ln w="3175">
                <a:solidFill>
                  <a:schemeClr val="bg1">
                    <a:alpha val="1000"/>
                  </a:schemeClr>
                </a:solidFill>
              </a:ln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68" name="그룹 67"/>
          <p:cNvGrpSpPr/>
          <p:nvPr/>
        </p:nvGrpSpPr>
        <p:grpSpPr>
          <a:xfrm>
            <a:off x="1037856" y="1750398"/>
            <a:ext cx="3318120" cy="4469491"/>
            <a:chOff x="1634880" y="1412776"/>
            <a:chExt cx="3318120" cy="4469491"/>
          </a:xfrm>
        </p:grpSpPr>
        <p:sp>
          <p:nvSpPr>
            <p:cNvPr id="69" name="직사각형 68"/>
            <p:cNvSpPr/>
            <p:nvPr/>
          </p:nvSpPr>
          <p:spPr>
            <a:xfrm>
              <a:off x="1634880" y="4635772"/>
              <a:ext cx="3102096" cy="1246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ts val="1500"/>
                </a:lnSpc>
              </a:pPr>
              <a:r>
                <a:rPr lang="ko-KR" altLang="en-US" sz="1000" dirty="0" err="1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옥션에</a:t>
              </a:r>
              <a:r>
                <a:rPr lang="ko-KR" altLang="en-US" sz="1000" dirty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상품 </a:t>
              </a:r>
              <a:r>
                <a:rPr lang="en-US" altLang="ko-KR" sz="1000" dirty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DB </a:t>
              </a:r>
              <a:r>
                <a:rPr lang="ko-KR" altLang="en-US" sz="100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라이센스 공급</a:t>
              </a:r>
              <a:r>
                <a:rPr lang="en-US" altLang="ko-KR" sz="1000" dirty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(MCSS)</a:t>
              </a:r>
            </a:p>
            <a:p>
              <a:pPr algn="l">
                <a:lnSpc>
                  <a:spcPts val="1500"/>
                </a:lnSpc>
              </a:pPr>
              <a:r>
                <a:rPr lang="en-US" altLang="ko-KR" sz="1000" dirty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"</a:t>
              </a:r>
              <a:r>
                <a:rPr lang="ko-KR" altLang="en-US" sz="100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인터넷 웹 게시판에서 우수 컨텐츠 선정방법</a:t>
              </a:r>
              <a:r>
                <a:rPr lang="en-US" altLang="ko-KR" sz="1000" dirty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" </a:t>
              </a:r>
              <a:r>
                <a:rPr lang="ko-KR" altLang="en-US" sz="100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특허등록</a:t>
              </a:r>
              <a:endParaRPr lang="en-US" altLang="ko-KR" sz="1000" dirty="0">
                <a:ln>
                  <a:solidFill>
                    <a:srgbClr val="4D4D4D">
                      <a:alpha val="2000"/>
                    </a:srgbClr>
                  </a:solidFill>
                </a:ln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l">
                <a:lnSpc>
                  <a:spcPts val="1500"/>
                </a:lnSpc>
              </a:pPr>
              <a:r>
                <a:rPr lang="ko-KR" altLang="en-US" sz="1000" dirty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자동차비교 서비스 오픈</a:t>
              </a:r>
              <a:endParaRPr lang="en-US" altLang="ko-KR" sz="1000" dirty="0">
                <a:ln>
                  <a:solidFill>
                    <a:srgbClr val="4D4D4D">
                      <a:alpha val="2000"/>
                    </a:srgbClr>
                  </a:solidFill>
                </a:ln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l">
                <a:lnSpc>
                  <a:spcPts val="1500"/>
                </a:lnSpc>
              </a:pPr>
              <a:r>
                <a:rPr lang="ko-KR" altLang="en-US" sz="1000" dirty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여행</a:t>
              </a:r>
              <a:r>
                <a:rPr lang="en-US" altLang="ko-KR" sz="1000" dirty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/</a:t>
              </a:r>
              <a:r>
                <a:rPr lang="ko-KR" altLang="en-US" sz="100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항공권 가격비교 서비스 오픈</a:t>
              </a:r>
              <a:endParaRPr lang="en-US" altLang="ko-KR" sz="1000" dirty="0">
                <a:ln>
                  <a:solidFill>
                    <a:srgbClr val="4D4D4D">
                      <a:alpha val="2000"/>
                    </a:srgbClr>
                  </a:solidFill>
                </a:ln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l">
                <a:lnSpc>
                  <a:spcPts val="1500"/>
                </a:lnSpc>
              </a:pPr>
              <a:r>
                <a:rPr lang="ko-KR" altLang="en-US" sz="1000" dirty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용산 판매자 지원센터 오픈</a:t>
              </a:r>
              <a:endParaRPr lang="en-US" altLang="ko-KR" sz="1000" dirty="0">
                <a:ln>
                  <a:solidFill>
                    <a:srgbClr val="4D4D4D">
                      <a:alpha val="2000"/>
                    </a:srgbClr>
                  </a:solidFill>
                </a:ln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l">
                <a:lnSpc>
                  <a:spcPts val="1500"/>
                </a:lnSpc>
              </a:pPr>
              <a:r>
                <a:rPr lang="ko-KR" altLang="en-US" sz="1000" b="1" dirty="0" err="1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공정거래위</a:t>
              </a:r>
              <a:r>
                <a:rPr lang="en-US" altLang="ko-KR" sz="1000" b="1" dirty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/</a:t>
              </a:r>
              <a:r>
                <a:rPr lang="ko-KR" altLang="en-US" sz="1000" b="1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한국소비자원 선정 가격정보 신뢰도 </a:t>
              </a:r>
              <a:r>
                <a:rPr lang="en-US" altLang="ko-KR" sz="1000" b="1" dirty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1</a:t>
              </a:r>
              <a:r>
                <a:rPr lang="ko-KR" altLang="en-US" sz="1000" b="1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위</a:t>
              </a:r>
              <a:endParaRPr lang="en-US" altLang="ko-KR" sz="1000" b="1" dirty="0">
                <a:ln>
                  <a:solidFill>
                    <a:srgbClr val="4D4D4D">
                      <a:alpha val="2000"/>
                    </a:srgbClr>
                  </a:solidFill>
                </a:ln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1634880" y="1412776"/>
              <a:ext cx="2687446" cy="284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ts val="1500"/>
                </a:lnSpc>
              </a:pPr>
              <a:r>
                <a:rPr lang="ko-KR" altLang="en-US" sz="1000" b="1" dirty="0" smtClean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국내 최초 가격비교 사이트 </a:t>
              </a:r>
              <a:r>
                <a:rPr lang="en-US" altLang="ko-KR" sz="1000" b="1" dirty="0" smtClean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“</a:t>
              </a:r>
              <a:r>
                <a:rPr lang="ko-KR" altLang="en-US" sz="1000" b="1" smtClean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에누리</a:t>
              </a:r>
              <a:r>
                <a:rPr lang="en-US" altLang="ko-KR" sz="1000" b="1" dirty="0" smtClean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“ </a:t>
              </a:r>
              <a:r>
                <a:rPr lang="ko-KR" altLang="en-US" sz="1000" b="1" smtClean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정보 개설</a:t>
              </a:r>
              <a:endParaRPr lang="en-US" altLang="ko-KR" sz="1000" b="1" dirty="0">
                <a:ln>
                  <a:solidFill>
                    <a:srgbClr val="4D4D4D">
                      <a:alpha val="2000"/>
                    </a:srgbClr>
                  </a:solidFill>
                </a:ln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1634880" y="1966252"/>
              <a:ext cx="2971174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ts val="1500"/>
                </a:lnSpc>
              </a:pPr>
              <a:r>
                <a:rPr lang="en-US" altLang="ko-KR" sz="1000" dirty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‘</a:t>
              </a:r>
              <a:r>
                <a:rPr lang="ko-KR" altLang="en-US" sz="100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가격 및 제품 비교</a:t>
              </a:r>
              <a:r>
                <a:rPr lang="en-US" altLang="ko-KR" sz="1000" dirty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‘ Surfer’s Choice </a:t>
              </a:r>
              <a:r>
                <a:rPr lang="ko-KR" altLang="en-US" sz="100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선정</a:t>
              </a:r>
              <a:r>
                <a:rPr lang="en-US" altLang="ko-KR" sz="1000" dirty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(</a:t>
              </a:r>
              <a:r>
                <a:rPr lang="ko-KR" altLang="en-US" sz="100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한국일보</a:t>
              </a:r>
              <a:r>
                <a:rPr lang="en-US" altLang="ko-KR" sz="1000" dirty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)</a:t>
              </a:r>
            </a:p>
            <a:p>
              <a:pPr algn="l">
                <a:lnSpc>
                  <a:spcPts val="1500"/>
                </a:lnSpc>
              </a:pPr>
              <a:r>
                <a:rPr lang="ko-KR" altLang="en-US" sz="1000" dirty="0" smtClean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벤처기업 </a:t>
              </a:r>
              <a:r>
                <a:rPr lang="ko-KR" altLang="en-US" sz="1000" dirty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인증</a:t>
              </a:r>
              <a:r>
                <a:rPr lang="en-US" altLang="ko-KR" sz="1000" dirty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(</a:t>
              </a:r>
              <a:r>
                <a:rPr lang="ko-KR" altLang="en-US" sz="100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기술평가기업</a:t>
              </a:r>
              <a:r>
                <a:rPr lang="en-US" altLang="ko-KR" sz="1000" dirty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)</a:t>
              </a:r>
              <a:endParaRPr lang="ko-KR" altLang="en-US" sz="1000" dirty="0">
                <a:ln>
                  <a:solidFill>
                    <a:srgbClr val="4D4D4D">
                      <a:alpha val="2000"/>
                    </a:srgbClr>
                  </a:solidFill>
                </a:ln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l">
                <a:lnSpc>
                  <a:spcPts val="1500"/>
                </a:lnSpc>
              </a:pPr>
              <a:r>
                <a:rPr lang="ko-KR" altLang="en-US" sz="1000" dirty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‘</a:t>
              </a:r>
              <a:r>
                <a:rPr lang="ko-KR" altLang="en-US" sz="1000" dirty="0" err="1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에누리닷컴</a:t>
              </a:r>
              <a:r>
                <a:rPr lang="en-US" altLang="ko-KR" sz="1000" dirty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(</a:t>
              </a:r>
              <a:r>
                <a:rPr lang="ko-KR" altLang="en-US" sz="100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주</a:t>
              </a:r>
              <a:r>
                <a:rPr lang="en-US" altLang="ko-KR" sz="1000" dirty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)’</a:t>
              </a:r>
              <a:r>
                <a:rPr lang="ko-KR" altLang="en-US" sz="100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로 상호 변경</a:t>
              </a:r>
              <a:endParaRPr lang="en-US" altLang="ko-KR" sz="1000" dirty="0">
                <a:ln>
                  <a:solidFill>
                    <a:srgbClr val="4D4D4D">
                      <a:alpha val="2000"/>
                    </a:srgbClr>
                  </a:solidFill>
                </a:ln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l">
                <a:lnSpc>
                  <a:spcPts val="1500"/>
                </a:lnSpc>
              </a:pPr>
              <a:r>
                <a:rPr lang="ko-KR" altLang="en-US" sz="1000" b="1" dirty="0" smtClean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‘</a:t>
              </a:r>
              <a:r>
                <a:rPr lang="ko-KR" altLang="en-US" sz="1000" b="1" dirty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우수평가 벤처기업’ 선정 </a:t>
              </a:r>
              <a:r>
                <a:rPr lang="en-US" altLang="ko-KR" sz="1000" b="1" dirty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(</a:t>
              </a:r>
              <a:r>
                <a:rPr lang="ko-KR" altLang="en-US" sz="1000" b="1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신기술 기업</a:t>
              </a:r>
              <a:r>
                <a:rPr lang="en-US" altLang="ko-KR" sz="1000" b="1" dirty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)</a:t>
              </a:r>
            </a:p>
          </p:txBody>
        </p:sp>
        <p:sp>
          <p:nvSpPr>
            <p:cNvPr id="72" name="직사각형 71"/>
            <p:cNvSpPr/>
            <p:nvPr/>
          </p:nvSpPr>
          <p:spPr>
            <a:xfrm>
              <a:off x="1634880" y="3047522"/>
              <a:ext cx="3318120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ts val="1500"/>
                </a:lnSpc>
              </a:pPr>
              <a:r>
                <a:rPr lang="ko-KR" altLang="en-US" sz="1000" b="1" dirty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‘</a:t>
              </a:r>
              <a:r>
                <a:rPr lang="en-US" altLang="ko-KR" sz="1000" b="1" dirty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Korea Web Awards 2002’ </a:t>
              </a:r>
              <a:r>
                <a:rPr lang="ko-KR" altLang="en-US" sz="1000" b="1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수상 </a:t>
              </a:r>
              <a:r>
                <a:rPr lang="en-US" altLang="ko-KR" sz="1000" b="1" dirty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(</a:t>
              </a:r>
              <a:r>
                <a:rPr lang="ko-KR" altLang="en-US" sz="1000" b="1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가격비교 부문</a:t>
              </a:r>
              <a:r>
                <a:rPr lang="en-US" altLang="ko-KR" sz="1000" b="1" dirty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)</a:t>
              </a:r>
            </a:p>
            <a:p>
              <a:pPr algn="l">
                <a:lnSpc>
                  <a:spcPts val="1500"/>
                </a:lnSpc>
              </a:pPr>
              <a:r>
                <a:rPr lang="ko-KR" altLang="en-US" sz="1000" dirty="0" smtClean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‘</a:t>
              </a:r>
              <a:r>
                <a:rPr lang="ko-KR" altLang="en-US" sz="1000" dirty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상품 리스트 구비방식 전자상거래 시스템’ 특허 등록</a:t>
              </a:r>
              <a:endParaRPr lang="en-US" altLang="ko-KR" sz="1000" dirty="0">
                <a:ln>
                  <a:solidFill>
                    <a:srgbClr val="4D4D4D">
                      <a:alpha val="2000"/>
                    </a:srgbClr>
                  </a:solidFill>
                </a:ln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l">
                <a:lnSpc>
                  <a:spcPts val="1500"/>
                </a:lnSpc>
              </a:pPr>
              <a:r>
                <a:rPr lang="ko-KR" altLang="en-US" sz="1000" dirty="0" smtClean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‘</a:t>
              </a:r>
              <a:r>
                <a:rPr lang="ko-KR" altLang="en-US" sz="1000" dirty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우수평가 벤처기업’ 선정 </a:t>
              </a:r>
              <a:r>
                <a:rPr lang="en-US" altLang="ko-KR" sz="1000" dirty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(</a:t>
              </a:r>
              <a:r>
                <a:rPr lang="ko-KR" altLang="en-US" sz="100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신기술 기업</a:t>
              </a:r>
              <a:r>
                <a:rPr lang="en-US" altLang="ko-KR" sz="1000" dirty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)</a:t>
              </a:r>
            </a:p>
            <a:p>
              <a:pPr algn="l">
                <a:lnSpc>
                  <a:spcPts val="1500"/>
                </a:lnSpc>
              </a:pPr>
              <a:r>
                <a:rPr lang="ko-KR" altLang="en-US" sz="1000" b="1" dirty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‘</a:t>
              </a:r>
              <a:r>
                <a:rPr lang="en-US" altLang="ko-KR" sz="1000" b="1" dirty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2004 </a:t>
              </a:r>
              <a:r>
                <a:rPr lang="ko-KR" altLang="en-US" sz="1000" b="1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벤처기업대상’ 벤처기업부문 국무총리표창 수상</a:t>
              </a:r>
              <a:endParaRPr lang="en-US" altLang="ko-KR" sz="1000" b="1" dirty="0">
                <a:ln>
                  <a:solidFill>
                    <a:srgbClr val="4D4D4D">
                      <a:alpha val="2000"/>
                    </a:srgbClr>
                  </a:solidFill>
                </a:ln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l">
                <a:lnSpc>
                  <a:spcPts val="1500"/>
                </a:lnSpc>
              </a:pPr>
              <a:r>
                <a:rPr lang="ko-KR" altLang="en-US" sz="1000" dirty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‘ </a:t>
              </a:r>
              <a:r>
                <a:rPr lang="en-US" altLang="ko-KR" sz="1000" dirty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INNO-BIZ(</a:t>
              </a:r>
              <a:r>
                <a:rPr lang="ko-KR" altLang="en-US" sz="100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기술혁신형 중소기업</a:t>
              </a:r>
              <a:r>
                <a:rPr lang="en-US" altLang="ko-KR" sz="1000" dirty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) ’ </a:t>
              </a:r>
              <a:r>
                <a:rPr lang="ko-KR" altLang="en-US" sz="100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선정 </a:t>
              </a:r>
              <a:r>
                <a:rPr lang="en-US" altLang="ko-KR" sz="1000" dirty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(</a:t>
              </a:r>
              <a:r>
                <a:rPr lang="ko-KR" altLang="en-US" sz="100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중소기업청</a:t>
              </a:r>
              <a:r>
                <a:rPr lang="en-US" altLang="ko-KR" sz="1000" dirty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)</a:t>
              </a:r>
            </a:p>
            <a:p>
              <a:pPr algn="l">
                <a:lnSpc>
                  <a:spcPts val="1500"/>
                </a:lnSpc>
              </a:pPr>
              <a:r>
                <a:rPr lang="ko-KR" altLang="en-US" sz="1000" dirty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카탈로그 기반 </a:t>
              </a:r>
              <a:r>
                <a:rPr lang="ko-KR" altLang="en-US" sz="1000" dirty="0" err="1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오픈마켓</a:t>
              </a:r>
              <a:r>
                <a:rPr lang="ko-KR" altLang="en-US" sz="1000" dirty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서비스 </a:t>
              </a:r>
              <a:r>
                <a:rPr lang="en-US" altLang="ko-KR" sz="1000" dirty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Open</a:t>
              </a:r>
            </a:p>
            <a:p>
              <a:pPr algn="l">
                <a:lnSpc>
                  <a:spcPts val="1500"/>
                </a:lnSpc>
              </a:pPr>
              <a:r>
                <a:rPr lang="ko-KR" altLang="en-US" sz="1000" dirty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대용량 분산처리 기반의 서비스플랫폼 </a:t>
              </a:r>
              <a:r>
                <a:rPr lang="en-US" altLang="ko-KR" sz="1000" dirty="0" smtClean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Open</a:t>
              </a:r>
              <a:br>
                <a:rPr lang="en-US" altLang="ko-KR" sz="1000" dirty="0" smtClean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</a:br>
              <a:r>
                <a:rPr lang="ko-KR" altLang="en-US" sz="1000" smtClean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흥정하기</a:t>
              </a:r>
              <a:r>
                <a:rPr lang="en-US" altLang="ko-KR" sz="1000" dirty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(Reverse-Auction) </a:t>
              </a:r>
              <a:r>
                <a:rPr lang="ko-KR" altLang="en-US" sz="100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서비스 </a:t>
              </a:r>
              <a:r>
                <a:rPr lang="en-US" altLang="ko-KR" sz="1000" dirty="0">
                  <a:ln>
                    <a:solidFill>
                      <a:srgbClr val="4D4D4D">
                        <a:alpha val="2000"/>
                      </a:srgb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Open</a:t>
              </a:r>
              <a:endParaRPr lang="ko-KR" altLang="en-US" sz="1000" dirty="0">
                <a:ln>
                  <a:solidFill>
                    <a:srgbClr val="4D4D4D">
                      <a:alpha val="2000"/>
                    </a:srgbClr>
                  </a:solidFill>
                </a:ln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73" name="그룹 72"/>
          <p:cNvGrpSpPr/>
          <p:nvPr/>
        </p:nvGrpSpPr>
        <p:grpSpPr>
          <a:xfrm>
            <a:off x="35496" y="1462366"/>
            <a:ext cx="981927" cy="5080108"/>
            <a:chOff x="344488" y="1157204"/>
            <a:chExt cx="981927" cy="5080108"/>
          </a:xfrm>
        </p:grpSpPr>
        <p:grpSp>
          <p:nvGrpSpPr>
            <p:cNvPr id="74" name="그룹 73"/>
            <p:cNvGrpSpPr/>
            <p:nvPr/>
          </p:nvGrpSpPr>
          <p:grpSpPr>
            <a:xfrm>
              <a:off x="502720" y="1157204"/>
              <a:ext cx="665461" cy="5080108"/>
              <a:chOff x="502720" y="1157204"/>
              <a:chExt cx="665461" cy="5080108"/>
            </a:xfrm>
          </p:grpSpPr>
          <p:cxnSp>
            <p:nvCxnSpPr>
              <p:cNvPr id="78" name="직선 연결선 77"/>
              <p:cNvCxnSpPr/>
              <p:nvPr/>
            </p:nvCxnSpPr>
            <p:spPr>
              <a:xfrm>
                <a:off x="835451" y="1157204"/>
                <a:ext cx="0" cy="5080108"/>
              </a:xfrm>
              <a:prstGeom prst="line">
                <a:avLst/>
              </a:prstGeom>
              <a:ln w="19050">
                <a:solidFill>
                  <a:srgbClr val="1073A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/>
              <p:cNvSpPr txBox="1"/>
              <p:nvPr/>
            </p:nvSpPr>
            <p:spPr>
              <a:xfrm>
                <a:off x="502720" y="1389647"/>
                <a:ext cx="665461" cy="338554"/>
              </a:xfrm>
              <a:prstGeom prst="rect">
                <a:avLst/>
              </a:prstGeom>
              <a:solidFill>
                <a:srgbClr val="F4F4F4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 smtClean="0">
                    <a:solidFill>
                      <a:srgbClr val="1073A2"/>
                    </a:solidFill>
                  </a:rPr>
                  <a:t>1998</a:t>
                </a:r>
                <a:endParaRPr lang="ko-KR" altLang="en-US" sz="1600" b="1" dirty="0">
                  <a:solidFill>
                    <a:srgbClr val="1073A2"/>
                  </a:solidFill>
                </a:endParaRPr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344488" y="1999873"/>
              <a:ext cx="981927" cy="830997"/>
            </a:xfrm>
            <a:prstGeom prst="rect">
              <a:avLst/>
            </a:prstGeom>
            <a:solidFill>
              <a:srgbClr val="F4F4F4"/>
            </a:solidFill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algn="ctr">
                <a:defRPr sz="1600" b="1">
                  <a:solidFill>
                    <a:schemeClr val="accent5">
                      <a:lumMod val="60000"/>
                      <a:lumOff val="40000"/>
                    </a:schemeClr>
                  </a:solidFill>
                </a:defRPr>
              </a:lvl1pPr>
            </a:lstStyle>
            <a:p>
              <a:r>
                <a:rPr lang="en-US" altLang="ko-KR" dirty="0" smtClean="0">
                  <a:solidFill>
                    <a:srgbClr val="1073A2"/>
                  </a:solidFill>
                </a:rPr>
                <a:t>2000</a:t>
              </a:r>
              <a:endParaRPr lang="en-US" altLang="ko-KR" dirty="0">
                <a:solidFill>
                  <a:srgbClr val="1073A2"/>
                </a:solidFill>
              </a:endParaRPr>
            </a:p>
            <a:p>
              <a:r>
                <a:rPr lang="en-US" altLang="ko-KR" dirty="0">
                  <a:solidFill>
                    <a:srgbClr val="1073A2"/>
                  </a:solidFill>
                </a:rPr>
                <a:t>~</a:t>
              </a:r>
            </a:p>
            <a:p>
              <a:r>
                <a:rPr lang="en-US" altLang="ko-KR" dirty="0">
                  <a:solidFill>
                    <a:srgbClr val="1073A2"/>
                  </a:solidFill>
                </a:rPr>
                <a:t>2002</a:t>
              </a:r>
              <a:endParaRPr lang="ko-KR" altLang="en-US" dirty="0">
                <a:solidFill>
                  <a:srgbClr val="1073A2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44488" y="3052410"/>
              <a:ext cx="981927" cy="830997"/>
            </a:xfrm>
            <a:prstGeom prst="rect">
              <a:avLst/>
            </a:prstGeom>
            <a:solidFill>
              <a:srgbClr val="F4F4F4"/>
            </a:solidFill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algn="ctr">
                <a:defRPr sz="1600" b="1">
                  <a:solidFill>
                    <a:schemeClr val="accent5">
                      <a:lumMod val="60000"/>
                      <a:lumOff val="40000"/>
                    </a:schemeClr>
                  </a:solidFill>
                </a:defRPr>
              </a:lvl1pPr>
            </a:lstStyle>
            <a:p>
              <a:r>
                <a:rPr lang="en-US" altLang="ko-KR" dirty="0">
                  <a:solidFill>
                    <a:srgbClr val="1073A2"/>
                  </a:solidFill>
                </a:rPr>
                <a:t>2003</a:t>
              </a:r>
            </a:p>
            <a:p>
              <a:r>
                <a:rPr lang="en-US" altLang="ko-KR" dirty="0">
                  <a:solidFill>
                    <a:srgbClr val="1073A2"/>
                  </a:solidFill>
                </a:rPr>
                <a:t>~</a:t>
              </a:r>
            </a:p>
            <a:p>
              <a:r>
                <a:rPr lang="en-US" altLang="ko-KR" dirty="0">
                  <a:solidFill>
                    <a:srgbClr val="1073A2"/>
                  </a:solidFill>
                </a:rPr>
                <a:t>2005</a:t>
              </a:r>
              <a:endParaRPr lang="ko-KR" altLang="en-US" dirty="0">
                <a:solidFill>
                  <a:srgbClr val="1073A2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44488" y="4653136"/>
              <a:ext cx="981927" cy="830997"/>
            </a:xfrm>
            <a:prstGeom prst="rect">
              <a:avLst/>
            </a:prstGeom>
            <a:solidFill>
              <a:srgbClr val="F4F4F4"/>
            </a:solidFill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algn="ctr">
                <a:defRPr sz="1600" b="1">
                  <a:solidFill>
                    <a:schemeClr val="accent5">
                      <a:lumMod val="60000"/>
                      <a:lumOff val="40000"/>
                    </a:schemeClr>
                  </a:solidFill>
                </a:defRPr>
              </a:lvl1pPr>
            </a:lstStyle>
            <a:p>
              <a:r>
                <a:rPr lang="en-US" altLang="ko-KR" dirty="0">
                  <a:solidFill>
                    <a:srgbClr val="1073A2"/>
                  </a:solidFill>
                </a:rPr>
                <a:t>2006</a:t>
              </a:r>
            </a:p>
            <a:p>
              <a:r>
                <a:rPr lang="en-US" altLang="ko-KR" dirty="0">
                  <a:solidFill>
                    <a:srgbClr val="1073A2"/>
                  </a:solidFill>
                </a:rPr>
                <a:t>~</a:t>
              </a:r>
            </a:p>
            <a:p>
              <a:r>
                <a:rPr lang="en-US" altLang="ko-KR" dirty="0">
                  <a:solidFill>
                    <a:srgbClr val="1073A2"/>
                  </a:solidFill>
                </a:rPr>
                <a:t>2008</a:t>
              </a:r>
              <a:endParaRPr lang="ko-KR" altLang="en-US" dirty="0">
                <a:solidFill>
                  <a:srgbClr val="1073A2"/>
                </a:solidFill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5347515" y="1740004"/>
            <a:ext cx="3832997" cy="4830346"/>
            <a:chOff x="5347515" y="1568986"/>
            <a:chExt cx="3832997" cy="4830346"/>
          </a:xfrm>
        </p:grpSpPr>
        <p:sp>
          <p:nvSpPr>
            <p:cNvPr id="81" name="직사각형 80"/>
            <p:cNvSpPr/>
            <p:nvPr/>
          </p:nvSpPr>
          <p:spPr>
            <a:xfrm>
              <a:off x="5347516" y="2590889"/>
              <a:ext cx="3832996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ts val="1500"/>
                </a:lnSpc>
              </a:pPr>
              <a:r>
                <a:rPr lang="ko-KR" altLang="en-US" sz="1000" dirty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판매자 </a:t>
              </a:r>
              <a:r>
                <a:rPr lang="ko-KR" altLang="en-US" sz="1000" dirty="0" smtClean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인증 </a:t>
              </a:r>
              <a:r>
                <a:rPr lang="ko-KR" altLang="en-US" sz="1000" dirty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상품 목록 정보 제공 방법 및 장치 특허 </a:t>
              </a:r>
              <a:r>
                <a:rPr lang="ko-KR" altLang="en-US" sz="1000" dirty="0" smtClean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출원</a:t>
              </a:r>
              <a:endParaRPr lang="en-US" altLang="ko-KR" sz="1000" dirty="0" smtClean="0">
                <a:ln>
                  <a:solidFill>
                    <a:schemeClr val="tx1">
                      <a:lumMod val="50000"/>
                      <a:lumOff val="50000"/>
                      <a:alpha val="2000"/>
                    </a:schemeClr>
                  </a:solidFill>
                </a:ln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l">
                <a:lnSpc>
                  <a:spcPts val="1500"/>
                </a:lnSpc>
              </a:pPr>
              <a:r>
                <a:rPr lang="ko-KR" altLang="en-US" sz="1000" b="1" dirty="0" err="1" smtClean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공정거래위</a:t>
              </a:r>
              <a:r>
                <a:rPr lang="en-US" altLang="ko-KR" sz="1000" b="1" dirty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/</a:t>
              </a:r>
              <a:r>
                <a:rPr lang="ko-KR" altLang="en-US" sz="1000" b="1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한국소비자원 선정 가격비교 사이트 상품정보 일치율 </a:t>
              </a:r>
              <a:r>
                <a:rPr lang="en-US" altLang="ko-KR" sz="1000" b="1" dirty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1</a:t>
              </a:r>
              <a:r>
                <a:rPr lang="ko-KR" altLang="en-US" sz="1000" b="1" smtClean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위</a:t>
              </a:r>
              <a:endParaRPr lang="en-US" altLang="ko-KR" sz="1000" b="1" dirty="0" smtClean="0">
                <a:ln>
                  <a:solidFill>
                    <a:schemeClr val="tx1">
                      <a:lumMod val="50000"/>
                      <a:lumOff val="50000"/>
                      <a:alpha val="2000"/>
                    </a:schemeClr>
                  </a:solidFill>
                </a:ln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l">
                <a:lnSpc>
                  <a:spcPts val="1500"/>
                </a:lnSpc>
              </a:pPr>
              <a:r>
                <a:rPr lang="ko-KR" altLang="en-US" sz="1000" dirty="0" err="1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스마트핫딜</a:t>
              </a:r>
              <a:r>
                <a:rPr lang="ko-KR" altLang="en-US" sz="1000" dirty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1000" dirty="0" err="1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모바일</a:t>
              </a:r>
              <a:r>
                <a:rPr lang="ko-KR" altLang="en-US" sz="1000" dirty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en-US" altLang="ko-KR" sz="1000" dirty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App</a:t>
              </a:r>
              <a:r>
                <a:rPr lang="ko-KR" altLang="en-US" sz="100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서비스 </a:t>
              </a:r>
              <a:r>
                <a:rPr lang="ko-KR" altLang="en-US" sz="1000" smtClean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오픈</a:t>
              </a:r>
              <a:endParaRPr lang="en-US" altLang="ko-KR" sz="1000" dirty="0" smtClean="0">
                <a:ln>
                  <a:solidFill>
                    <a:schemeClr val="tx1">
                      <a:lumMod val="50000"/>
                      <a:lumOff val="50000"/>
                      <a:alpha val="2000"/>
                    </a:schemeClr>
                  </a:solidFill>
                </a:ln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l">
                <a:lnSpc>
                  <a:spcPts val="1500"/>
                </a:lnSpc>
              </a:pPr>
              <a:r>
                <a:rPr lang="ko-KR" altLang="en-US" sz="1000" dirty="0" err="1" smtClean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스윗트래커</a:t>
              </a:r>
              <a:r>
                <a:rPr lang="ko-KR" altLang="en-US" sz="1000" dirty="0" smtClean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en-US" altLang="ko-KR" sz="1000" dirty="0" smtClean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/ </a:t>
              </a:r>
              <a:r>
                <a:rPr lang="ko-KR" altLang="en-US" sz="1000" smtClean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쉘위애드 </a:t>
              </a:r>
              <a:r>
                <a:rPr lang="ko-KR" altLang="en-US" sz="1000" dirty="0" smtClean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인수</a:t>
              </a:r>
              <a:endParaRPr lang="en-US" altLang="ko-KR" sz="1000" dirty="0" smtClean="0">
                <a:ln>
                  <a:solidFill>
                    <a:schemeClr val="tx1">
                      <a:lumMod val="50000"/>
                      <a:lumOff val="50000"/>
                      <a:alpha val="2000"/>
                    </a:schemeClr>
                  </a:solidFill>
                </a:ln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82" name="직사각형 81"/>
            <p:cNvSpPr/>
            <p:nvPr/>
          </p:nvSpPr>
          <p:spPr>
            <a:xfrm>
              <a:off x="5347516" y="1568986"/>
              <a:ext cx="3094112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ts val="1500"/>
                </a:lnSpc>
              </a:pPr>
              <a:r>
                <a:rPr lang="ko-KR" altLang="en-US" sz="1000" dirty="0" err="1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에누리닷컴</a:t>
              </a:r>
              <a:r>
                <a:rPr lang="ko-KR" altLang="en-US" sz="1000" dirty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상표권 </a:t>
              </a:r>
              <a:r>
                <a:rPr lang="ko-KR" altLang="en-US" sz="1000" dirty="0" smtClean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출원</a:t>
              </a:r>
              <a:endParaRPr lang="en-US" altLang="ko-KR" sz="1000" dirty="0" smtClean="0">
                <a:ln>
                  <a:solidFill>
                    <a:schemeClr val="tx1">
                      <a:lumMod val="50000"/>
                      <a:lumOff val="50000"/>
                      <a:alpha val="2000"/>
                    </a:schemeClr>
                  </a:solidFill>
                </a:ln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l">
                <a:lnSpc>
                  <a:spcPts val="1500"/>
                </a:lnSpc>
              </a:pPr>
              <a:r>
                <a:rPr lang="ko-KR" altLang="en-US" sz="1000" dirty="0" err="1" smtClean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오픈마켓</a:t>
              </a:r>
              <a:r>
                <a:rPr lang="ko-KR" altLang="en-US" sz="1000" dirty="0" smtClean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1000" dirty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셀러대상 판매자 설명회 </a:t>
              </a:r>
              <a:r>
                <a:rPr lang="ko-KR" altLang="en-US" sz="1000" dirty="0" smtClean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개최</a:t>
              </a:r>
              <a:endParaRPr lang="en-US" altLang="ko-KR" sz="1000" dirty="0" smtClean="0">
                <a:ln>
                  <a:solidFill>
                    <a:schemeClr val="tx1">
                      <a:lumMod val="50000"/>
                      <a:lumOff val="50000"/>
                      <a:alpha val="2000"/>
                    </a:schemeClr>
                  </a:solidFill>
                </a:ln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l">
                <a:lnSpc>
                  <a:spcPts val="1500"/>
                </a:lnSpc>
              </a:pPr>
              <a:r>
                <a:rPr lang="ko-KR" altLang="en-US" sz="1000" dirty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인기패션 서비스 </a:t>
              </a:r>
              <a:r>
                <a:rPr lang="ko-KR" altLang="en-US" sz="1000" dirty="0" smtClean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오픈</a:t>
              </a:r>
              <a:endParaRPr lang="en-US" altLang="ko-KR" sz="1000" dirty="0" smtClean="0">
                <a:ln>
                  <a:solidFill>
                    <a:schemeClr val="tx1">
                      <a:lumMod val="50000"/>
                      <a:lumOff val="50000"/>
                      <a:alpha val="2000"/>
                    </a:schemeClr>
                  </a:solidFill>
                </a:ln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l">
                <a:lnSpc>
                  <a:spcPts val="1500"/>
                </a:lnSpc>
              </a:pPr>
              <a:r>
                <a:rPr lang="ko-KR" altLang="en-US" sz="1000" dirty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‘</a:t>
              </a:r>
              <a:r>
                <a:rPr lang="en-US" altLang="ko-KR" sz="1000" dirty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CTU’ </a:t>
              </a:r>
              <a:r>
                <a:rPr lang="ko-KR" altLang="en-US" sz="1000" smtClean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기술 </a:t>
              </a:r>
              <a:r>
                <a:rPr lang="ko-KR" altLang="en-US" sz="100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특허 </a:t>
              </a:r>
              <a:r>
                <a:rPr lang="ko-KR" altLang="en-US" sz="1000" smtClean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등록</a:t>
              </a:r>
              <a:endParaRPr lang="en-US" altLang="ko-KR" sz="1000" dirty="0" smtClean="0">
                <a:ln>
                  <a:solidFill>
                    <a:schemeClr val="tx1">
                      <a:lumMod val="50000"/>
                      <a:lumOff val="50000"/>
                      <a:alpha val="2000"/>
                    </a:schemeClr>
                  </a:solidFill>
                </a:ln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83" name="직사각형 82"/>
            <p:cNvSpPr/>
            <p:nvPr/>
          </p:nvSpPr>
          <p:spPr>
            <a:xfrm>
              <a:off x="5347515" y="3789328"/>
              <a:ext cx="3371175" cy="20159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ts val="1500"/>
                </a:lnSpc>
              </a:pPr>
              <a:r>
                <a:rPr lang="en-US" altLang="ko-KR" sz="1000" b="1" dirty="0" smtClean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2015 </a:t>
              </a:r>
              <a:r>
                <a:rPr lang="ko-KR" altLang="en-US" sz="1000" b="1" smtClean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소비자가 </a:t>
              </a:r>
              <a:r>
                <a:rPr lang="ko-KR" altLang="en-US" sz="1000" b="1" dirty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뽑은 가장 신뢰하는 브랜드 대상 </a:t>
              </a:r>
              <a:r>
                <a:rPr lang="ko-KR" altLang="en-US" sz="1000" b="1" dirty="0" smtClean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수상</a:t>
              </a:r>
              <a:endParaRPr lang="en-US" altLang="ko-KR" sz="1000" b="1" dirty="0" smtClean="0">
                <a:ln>
                  <a:solidFill>
                    <a:schemeClr val="tx1">
                      <a:lumMod val="50000"/>
                      <a:lumOff val="50000"/>
                      <a:alpha val="2000"/>
                    </a:schemeClr>
                  </a:solidFill>
                </a:ln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l">
                <a:lnSpc>
                  <a:spcPts val="1500"/>
                </a:lnSpc>
              </a:pPr>
              <a:r>
                <a:rPr lang="en-US" altLang="ko-KR" sz="1000" b="1" dirty="0" smtClean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2015 </a:t>
              </a:r>
              <a:r>
                <a:rPr lang="ko-KR" altLang="en-US" sz="1000" b="1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한국 소비자만족지수 </a:t>
              </a:r>
              <a:r>
                <a:rPr lang="en-US" altLang="ko-KR" sz="1000" b="1" dirty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1</a:t>
              </a:r>
              <a:r>
                <a:rPr lang="ko-KR" altLang="en-US" sz="1000" b="1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위 </a:t>
              </a:r>
              <a:r>
                <a:rPr lang="ko-KR" altLang="en-US" sz="1000" b="1" smtClean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수상</a:t>
              </a:r>
              <a:endParaRPr lang="en-US" altLang="ko-KR" sz="1000" b="1" dirty="0" smtClean="0">
                <a:ln>
                  <a:solidFill>
                    <a:schemeClr val="tx1">
                      <a:lumMod val="50000"/>
                      <a:lumOff val="50000"/>
                      <a:alpha val="2000"/>
                    </a:schemeClr>
                  </a:solidFill>
                </a:ln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l">
                <a:lnSpc>
                  <a:spcPts val="1500"/>
                </a:lnSpc>
              </a:pPr>
              <a:r>
                <a:rPr lang="ko-KR" altLang="en-US" sz="1000" b="1" dirty="0" err="1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모바일어워드</a:t>
              </a:r>
              <a:r>
                <a:rPr lang="ko-KR" altLang="en-US" sz="1000" b="1" dirty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코리아 </a:t>
              </a:r>
              <a:r>
                <a:rPr lang="en-US" altLang="ko-KR" sz="1000" b="1" dirty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2016 </a:t>
              </a:r>
              <a:r>
                <a:rPr lang="ko-KR" altLang="en-US" sz="1000" b="1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대상 </a:t>
              </a:r>
              <a:r>
                <a:rPr lang="ko-KR" altLang="en-US" sz="1000" b="1" smtClean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수상</a:t>
              </a:r>
              <a:endParaRPr lang="en-US" altLang="ko-KR" sz="1000" b="1" dirty="0" smtClean="0">
                <a:ln>
                  <a:solidFill>
                    <a:schemeClr val="tx1">
                      <a:lumMod val="50000"/>
                      <a:lumOff val="50000"/>
                      <a:alpha val="2000"/>
                    </a:schemeClr>
                  </a:solidFill>
                </a:ln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l">
                <a:lnSpc>
                  <a:spcPts val="1500"/>
                </a:lnSpc>
              </a:pPr>
              <a:r>
                <a:rPr lang="en-US" altLang="ko-KR" sz="1000" b="1" dirty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2016 </a:t>
              </a:r>
              <a:r>
                <a:rPr lang="ko-KR" altLang="en-US" sz="1000" b="1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모바일브랜드 대상 </a:t>
              </a:r>
              <a:r>
                <a:rPr lang="ko-KR" altLang="en-US" sz="1000" b="1" smtClean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수상</a:t>
              </a:r>
              <a:endParaRPr lang="en-US" altLang="ko-KR" sz="1000" b="1" dirty="0" smtClean="0">
                <a:ln>
                  <a:solidFill>
                    <a:schemeClr val="tx1">
                      <a:lumMod val="50000"/>
                      <a:lumOff val="50000"/>
                      <a:alpha val="2000"/>
                    </a:schemeClr>
                  </a:solidFill>
                </a:ln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l">
                <a:lnSpc>
                  <a:spcPts val="1500"/>
                </a:lnSpc>
              </a:pPr>
              <a:r>
                <a:rPr lang="en-US" altLang="ko-KR" sz="1000" b="1" dirty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2017 </a:t>
              </a:r>
              <a:r>
                <a:rPr lang="ko-KR" altLang="en-US" sz="1000" b="1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소비자가 뽑은 가장 신뢰하는 브랜드 대상 </a:t>
              </a:r>
              <a:r>
                <a:rPr lang="ko-KR" altLang="en-US" sz="1000" b="1" smtClean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수상</a:t>
              </a:r>
              <a:endParaRPr lang="en-US" altLang="ko-KR" sz="1000" b="1" dirty="0" smtClean="0">
                <a:ln>
                  <a:solidFill>
                    <a:schemeClr val="tx1">
                      <a:lumMod val="50000"/>
                      <a:lumOff val="50000"/>
                      <a:alpha val="2000"/>
                    </a:schemeClr>
                  </a:solidFill>
                </a:ln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l">
                <a:lnSpc>
                  <a:spcPts val="1500"/>
                </a:lnSpc>
              </a:pPr>
              <a:r>
                <a:rPr lang="ko-KR" altLang="en-US" sz="1000" dirty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‘</a:t>
              </a:r>
              <a:r>
                <a:rPr lang="en-US" altLang="ko-KR" sz="1000" dirty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(</a:t>
              </a:r>
              <a:r>
                <a:rPr lang="ko-KR" altLang="en-US" sz="100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주</a:t>
              </a:r>
              <a:r>
                <a:rPr lang="en-US" altLang="ko-KR" sz="1000" dirty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)</a:t>
              </a:r>
              <a:r>
                <a:rPr lang="ko-KR" altLang="en-US" sz="100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써머스플랫폼’ 으로 상호 </a:t>
              </a:r>
              <a:r>
                <a:rPr lang="ko-KR" altLang="en-US" sz="1000" smtClean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변경</a:t>
              </a:r>
              <a:endParaRPr lang="en-US" altLang="ko-KR" sz="1000" dirty="0" smtClean="0">
                <a:ln>
                  <a:solidFill>
                    <a:schemeClr val="tx1">
                      <a:lumMod val="50000"/>
                      <a:lumOff val="50000"/>
                      <a:alpha val="2000"/>
                    </a:schemeClr>
                  </a:solidFill>
                </a:ln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l">
                <a:lnSpc>
                  <a:spcPts val="1500"/>
                </a:lnSpc>
              </a:pPr>
              <a:r>
                <a:rPr lang="ko-KR" altLang="en-US" sz="1000" b="1" dirty="0" err="1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모바일</a:t>
              </a:r>
              <a:r>
                <a:rPr lang="ko-KR" altLang="en-US" sz="1000" b="1" dirty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1000" b="1" dirty="0" err="1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어워드</a:t>
              </a:r>
              <a:r>
                <a:rPr lang="ko-KR" altLang="en-US" sz="1000" b="1" dirty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코리아 </a:t>
              </a:r>
              <a:r>
                <a:rPr lang="en-US" altLang="ko-KR" sz="1000" b="1" dirty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2017 </a:t>
              </a:r>
              <a:r>
                <a:rPr lang="ko-KR" altLang="en-US" sz="1000" b="1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대상 </a:t>
              </a:r>
              <a:r>
                <a:rPr lang="ko-KR" altLang="en-US" sz="1000" b="1" smtClean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수상</a:t>
              </a:r>
              <a:endParaRPr lang="en-US" altLang="ko-KR" sz="1000" b="1" dirty="0" smtClean="0">
                <a:ln>
                  <a:solidFill>
                    <a:schemeClr val="tx1">
                      <a:lumMod val="50000"/>
                      <a:lumOff val="50000"/>
                      <a:alpha val="2000"/>
                    </a:schemeClr>
                  </a:solidFill>
                </a:ln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l">
                <a:lnSpc>
                  <a:spcPts val="1500"/>
                </a:lnSpc>
              </a:pPr>
              <a:r>
                <a:rPr lang="en-US" altLang="ko-KR" sz="1000" b="1" dirty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2018 </a:t>
              </a:r>
              <a:r>
                <a:rPr lang="ko-KR" altLang="en-US" sz="1000" b="1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소비자가 뽑은 가장 신뢰하는 브랜드 대상 </a:t>
              </a:r>
              <a:r>
                <a:rPr lang="ko-KR" altLang="en-US" sz="1000" b="1" smtClean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수상</a:t>
              </a:r>
              <a:endParaRPr lang="en-US" altLang="ko-KR" sz="1000" b="1" dirty="0" smtClean="0">
                <a:ln>
                  <a:solidFill>
                    <a:schemeClr val="tx1">
                      <a:lumMod val="50000"/>
                      <a:lumOff val="50000"/>
                      <a:alpha val="2000"/>
                    </a:schemeClr>
                  </a:solidFill>
                </a:ln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l">
                <a:lnSpc>
                  <a:spcPts val="1500"/>
                </a:lnSpc>
              </a:pPr>
              <a:r>
                <a:rPr lang="ko-KR" altLang="en-US" sz="1000" b="1" dirty="0" err="1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모바일</a:t>
              </a:r>
              <a:r>
                <a:rPr lang="ko-KR" altLang="en-US" sz="1000" b="1" dirty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1000" b="1" dirty="0" err="1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어워드</a:t>
              </a:r>
              <a:r>
                <a:rPr lang="ko-KR" altLang="en-US" sz="1000" b="1" dirty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코리아 </a:t>
              </a:r>
              <a:r>
                <a:rPr lang="en-US" altLang="ko-KR" sz="1000" b="1" dirty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2018 </a:t>
              </a:r>
              <a:r>
                <a:rPr lang="ko-KR" altLang="en-US" sz="1000" b="1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대상 </a:t>
              </a:r>
              <a:r>
                <a:rPr lang="en-US" altLang="ko-KR" sz="1000" b="1" dirty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4</a:t>
              </a:r>
              <a:r>
                <a:rPr lang="ko-KR" altLang="en-US" sz="1000" b="1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년 연속 </a:t>
              </a:r>
              <a:r>
                <a:rPr lang="ko-KR" altLang="en-US" sz="1000" b="1" smtClean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수상</a:t>
              </a:r>
              <a:endParaRPr lang="en-US" altLang="ko-KR" sz="1000" b="1" dirty="0" smtClean="0">
                <a:ln>
                  <a:solidFill>
                    <a:schemeClr val="tx1">
                      <a:lumMod val="50000"/>
                      <a:lumOff val="50000"/>
                      <a:alpha val="2000"/>
                    </a:schemeClr>
                  </a:solidFill>
                </a:ln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l">
                <a:lnSpc>
                  <a:spcPts val="1500"/>
                </a:lnSpc>
              </a:pPr>
              <a:r>
                <a:rPr lang="ko-KR" altLang="en-US" sz="1000" b="1" dirty="0" smtClean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써머스플랫폼</a:t>
              </a:r>
              <a:r>
                <a:rPr lang="en-US" altLang="ko-KR" sz="1000" b="1" dirty="0" smtClean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-</a:t>
              </a:r>
              <a:r>
                <a:rPr lang="ko-KR" altLang="en-US" sz="1000" b="1" smtClean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한국은행 빅데이터 기반 </a:t>
              </a:r>
              <a:r>
                <a:rPr lang="en-US" altLang="ko-KR" sz="1000" b="1" dirty="0" smtClean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MOU </a:t>
              </a:r>
              <a:r>
                <a:rPr lang="ko-KR" altLang="en-US" sz="1000" b="1" smtClean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체결</a:t>
              </a:r>
              <a:endParaRPr lang="en-US" altLang="ko-KR" sz="1000" b="1" dirty="0" smtClean="0">
                <a:ln>
                  <a:solidFill>
                    <a:schemeClr val="tx1">
                      <a:lumMod val="50000"/>
                      <a:lumOff val="50000"/>
                      <a:alpha val="2000"/>
                    </a:schemeClr>
                  </a:solidFill>
                </a:ln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84" name="직사각형 83"/>
            <p:cNvSpPr/>
            <p:nvPr/>
          </p:nvSpPr>
          <p:spPr>
            <a:xfrm>
              <a:off x="5347515" y="5922278"/>
              <a:ext cx="3371175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ts val="1500"/>
                </a:lnSpc>
              </a:pPr>
              <a:r>
                <a:rPr lang="en-US" altLang="ko-KR" sz="1000" b="1" dirty="0" smtClean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2019 </a:t>
              </a:r>
              <a:r>
                <a:rPr lang="ko-KR" altLang="en-US" sz="1000" b="1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소비자가 뽑은 가장 신뢰하는 브랜드 대상 </a:t>
              </a:r>
              <a:r>
                <a:rPr lang="ko-KR" altLang="en-US" sz="1000" b="1" smtClean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수상</a:t>
              </a:r>
              <a:endParaRPr lang="en-US" altLang="ko-KR" sz="1000" b="1" dirty="0" smtClean="0">
                <a:ln>
                  <a:solidFill>
                    <a:schemeClr val="tx1">
                      <a:lumMod val="50000"/>
                      <a:lumOff val="50000"/>
                      <a:alpha val="2000"/>
                    </a:schemeClr>
                  </a:solidFill>
                </a:ln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l">
                <a:lnSpc>
                  <a:spcPts val="1500"/>
                </a:lnSpc>
              </a:pPr>
              <a:r>
                <a:rPr lang="ko-KR" altLang="en-US" sz="1000" b="1" dirty="0" err="1" smtClean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모바일</a:t>
              </a:r>
              <a:r>
                <a:rPr lang="ko-KR" altLang="en-US" sz="1000" b="1" dirty="0" smtClean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1000" b="1" dirty="0" err="1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어워드</a:t>
              </a:r>
              <a:r>
                <a:rPr lang="ko-KR" altLang="en-US" sz="1000" b="1" dirty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코리아 </a:t>
              </a:r>
              <a:r>
                <a:rPr lang="en-US" altLang="ko-KR" sz="1000" b="1" dirty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2019 </a:t>
              </a:r>
              <a:r>
                <a:rPr lang="ko-KR" altLang="en-US" sz="1000" b="1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대상 </a:t>
              </a:r>
              <a:r>
                <a:rPr lang="en-US" altLang="ko-KR" sz="1000" b="1" dirty="0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5</a:t>
              </a:r>
              <a:r>
                <a:rPr lang="ko-KR" altLang="en-US" sz="1000" b="1">
                  <a:ln>
                    <a:solidFill>
                      <a:schemeClr val="tx1">
                        <a:lumMod val="50000"/>
                        <a:lumOff val="50000"/>
                        <a:alpha val="2000"/>
                      </a:schemeClr>
                    </a:solidFill>
                  </a:ln>
                  <a:solidFill>
                    <a:srgbClr val="0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년 연속 수상</a:t>
              </a:r>
              <a:endParaRPr lang="en-US" altLang="ko-KR" sz="1000" b="1" dirty="0">
                <a:ln>
                  <a:solidFill>
                    <a:schemeClr val="tx1">
                      <a:lumMod val="50000"/>
                      <a:lumOff val="50000"/>
                      <a:alpha val="2000"/>
                    </a:schemeClr>
                  </a:solidFill>
                </a:ln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85" name="그룹 84"/>
          <p:cNvGrpSpPr/>
          <p:nvPr/>
        </p:nvGrpSpPr>
        <p:grpSpPr>
          <a:xfrm>
            <a:off x="4483420" y="1462366"/>
            <a:ext cx="811510" cy="5080108"/>
            <a:chOff x="4555428" y="1291348"/>
            <a:chExt cx="811510" cy="5080108"/>
          </a:xfrm>
        </p:grpSpPr>
        <p:cxnSp>
          <p:nvCxnSpPr>
            <p:cNvPr id="86" name="직선 연결선 85"/>
            <p:cNvCxnSpPr/>
            <p:nvPr/>
          </p:nvCxnSpPr>
          <p:spPr>
            <a:xfrm>
              <a:off x="4961183" y="1291348"/>
              <a:ext cx="0" cy="5080108"/>
            </a:xfrm>
            <a:prstGeom prst="line">
              <a:avLst/>
            </a:prstGeom>
            <a:ln w="19050">
              <a:solidFill>
                <a:srgbClr val="1073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4555428" y="1523791"/>
              <a:ext cx="811510" cy="830997"/>
            </a:xfrm>
            <a:prstGeom prst="rect">
              <a:avLst/>
            </a:prstGeom>
            <a:solidFill>
              <a:srgbClr val="F4F4F4"/>
            </a:solidFill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algn="ctr">
                <a:defRPr sz="1600" b="1">
                  <a:solidFill>
                    <a:schemeClr val="accent5">
                      <a:lumMod val="60000"/>
                      <a:lumOff val="40000"/>
                    </a:schemeClr>
                  </a:solidFill>
                </a:defRPr>
              </a:lvl1pPr>
            </a:lstStyle>
            <a:p>
              <a:r>
                <a:rPr lang="en-US" altLang="ko-KR" dirty="0">
                  <a:solidFill>
                    <a:srgbClr val="1073A2"/>
                  </a:solidFill>
                </a:rPr>
                <a:t>2009</a:t>
              </a:r>
            </a:p>
            <a:p>
              <a:r>
                <a:rPr lang="en-US" altLang="ko-KR" dirty="0">
                  <a:solidFill>
                    <a:srgbClr val="1073A2"/>
                  </a:solidFill>
                </a:rPr>
                <a:t>~</a:t>
              </a:r>
            </a:p>
            <a:p>
              <a:r>
                <a:rPr lang="en-US" altLang="ko-KR" dirty="0">
                  <a:solidFill>
                    <a:srgbClr val="1073A2"/>
                  </a:solidFill>
                </a:rPr>
                <a:t>2011</a:t>
              </a:r>
              <a:endParaRPr lang="ko-KR" altLang="en-US" dirty="0">
                <a:solidFill>
                  <a:srgbClr val="1073A2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555428" y="2564904"/>
              <a:ext cx="811510" cy="830997"/>
            </a:xfrm>
            <a:prstGeom prst="rect">
              <a:avLst/>
            </a:prstGeom>
            <a:solidFill>
              <a:srgbClr val="F4F4F4"/>
            </a:solidFill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algn="ctr">
                <a:defRPr sz="1600" b="1">
                  <a:solidFill>
                    <a:schemeClr val="accent5">
                      <a:lumMod val="60000"/>
                      <a:lumOff val="40000"/>
                    </a:schemeClr>
                  </a:solidFill>
                </a:defRPr>
              </a:lvl1pPr>
            </a:lstStyle>
            <a:p>
              <a:r>
                <a:rPr lang="en-US" altLang="ko-KR" dirty="0">
                  <a:solidFill>
                    <a:srgbClr val="1073A2"/>
                  </a:solidFill>
                </a:rPr>
                <a:t>2012</a:t>
              </a:r>
            </a:p>
            <a:p>
              <a:r>
                <a:rPr lang="en-US" altLang="ko-KR" dirty="0">
                  <a:solidFill>
                    <a:srgbClr val="1073A2"/>
                  </a:solidFill>
                </a:rPr>
                <a:t>~</a:t>
              </a:r>
            </a:p>
            <a:p>
              <a:r>
                <a:rPr lang="en-US" altLang="ko-KR" dirty="0">
                  <a:solidFill>
                    <a:srgbClr val="1073A2"/>
                  </a:solidFill>
                </a:rPr>
                <a:t>2014</a:t>
              </a:r>
              <a:endParaRPr lang="ko-KR" altLang="en-US" dirty="0">
                <a:solidFill>
                  <a:srgbClr val="1073A2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555428" y="3750131"/>
              <a:ext cx="811510" cy="830997"/>
            </a:xfrm>
            <a:prstGeom prst="rect">
              <a:avLst/>
            </a:prstGeom>
            <a:solidFill>
              <a:srgbClr val="F4F4F4"/>
            </a:solidFill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algn="ctr">
                <a:defRPr sz="1600" b="1">
                  <a:solidFill>
                    <a:schemeClr val="accent5">
                      <a:lumMod val="60000"/>
                      <a:lumOff val="40000"/>
                    </a:schemeClr>
                  </a:solidFill>
                </a:defRPr>
              </a:lvl1pPr>
            </a:lstStyle>
            <a:p>
              <a:r>
                <a:rPr lang="en-US" altLang="ko-KR" dirty="0">
                  <a:solidFill>
                    <a:srgbClr val="1073A2"/>
                  </a:solidFill>
                </a:rPr>
                <a:t>2015</a:t>
              </a:r>
            </a:p>
            <a:p>
              <a:r>
                <a:rPr lang="en-US" altLang="ko-KR" dirty="0">
                  <a:solidFill>
                    <a:srgbClr val="1073A2"/>
                  </a:solidFill>
                </a:rPr>
                <a:t>~</a:t>
              </a:r>
            </a:p>
            <a:p>
              <a:r>
                <a:rPr lang="en-US" altLang="ko-KR" dirty="0" smtClean="0">
                  <a:solidFill>
                    <a:srgbClr val="1073A2"/>
                  </a:solidFill>
                </a:rPr>
                <a:t>2018</a:t>
              </a:r>
              <a:endParaRPr lang="ko-KR" altLang="en-US" dirty="0">
                <a:solidFill>
                  <a:srgbClr val="1073A2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628453" y="5877272"/>
              <a:ext cx="665461" cy="338554"/>
            </a:xfrm>
            <a:prstGeom prst="rect">
              <a:avLst/>
            </a:prstGeom>
            <a:solidFill>
              <a:srgbClr val="F4F4F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1073A2"/>
                  </a:solidFill>
                </a:rPr>
                <a:t>2019</a:t>
              </a:r>
              <a:endParaRPr lang="ko-KR" altLang="en-US" sz="1600" b="1" dirty="0">
                <a:solidFill>
                  <a:srgbClr val="1073A2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0" y="6611779"/>
            <a:ext cx="392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8</a:t>
            </a:r>
            <a:endParaRPr lang="ko-KR" altLang="en-US" sz="1000"/>
          </a:p>
        </p:txBody>
      </p:sp>
    </p:spTree>
    <p:extLst>
      <p:ext uri="{BB962C8B-B14F-4D97-AF65-F5344CB8AC3E}">
        <p14:creationId xmlns:p14="http://schemas.microsoft.com/office/powerpoint/2010/main" val="397056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>
            <a:spLocks/>
          </p:cNvSpPr>
          <p:nvPr/>
        </p:nvSpPr>
        <p:spPr>
          <a:xfrm>
            <a:off x="3951966" y="692696"/>
            <a:ext cx="124008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eaLnBrk="0" latinLnBrk="0" hangingPunct="0">
              <a:defRPr sz="2400" b="1" kern="0" spc="-8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ysClr val="window" lastClr="FFFFF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  <a:lvl2pPr eaLnBrk="0" hangingPunct="0">
              <a:defRPr sz="2400">
                <a:solidFill>
                  <a:srgbClr val="595959"/>
                </a:solidFill>
              </a:defRPr>
            </a:lvl2pPr>
            <a:lvl3pPr eaLnBrk="0" hangingPunct="0">
              <a:defRPr sz="2400">
                <a:solidFill>
                  <a:srgbClr val="595959"/>
                </a:solidFill>
              </a:defRPr>
            </a:lvl3pPr>
            <a:lvl4pPr eaLnBrk="0" hangingPunct="0">
              <a:defRPr sz="2400">
                <a:solidFill>
                  <a:srgbClr val="595959"/>
                </a:solidFill>
              </a:defRPr>
            </a:lvl4pPr>
            <a:lvl5pPr eaLnBrk="0" hangingPunct="0">
              <a:defRPr sz="2400">
                <a:solidFill>
                  <a:srgbClr val="595959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</a:defRPr>
            </a:lvl9pPr>
          </a:lstStyle>
          <a:p>
            <a:r>
              <a:rPr lang="ko-KR" altLang="en-US" dirty="0"/>
              <a:t>사업영역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-3381" y="1276017"/>
            <a:ext cx="9144000" cy="5580339"/>
          </a:xfrm>
          <a:prstGeom prst="rect">
            <a:avLst/>
          </a:prstGeom>
          <a:solidFill>
            <a:srgbClr val="F4F4F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dirty="0">
              <a:ln w="3175">
                <a:solidFill>
                  <a:schemeClr val="bg1">
                    <a:alpha val="1000"/>
                  </a:schemeClr>
                </a:solidFill>
              </a:ln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45" name="그룹 44"/>
          <p:cNvGrpSpPr/>
          <p:nvPr/>
        </p:nvGrpSpPr>
        <p:grpSpPr>
          <a:xfrm>
            <a:off x="323528" y="2819327"/>
            <a:ext cx="2038752" cy="489300"/>
            <a:chOff x="400537" y="2852936"/>
            <a:chExt cx="2038752" cy="489300"/>
          </a:xfrm>
        </p:grpSpPr>
        <p:sp>
          <p:nvSpPr>
            <p:cNvPr id="56" name="직사각형 55"/>
            <p:cNvSpPr/>
            <p:nvPr/>
          </p:nvSpPr>
          <p:spPr bwMode="gray">
            <a:xfrm>
              <a:off x="464085" y="2852936"/>
              <a:ext cx="1911657" cy="489300"/>
            </a:xfrm>
            <a:prstGeom prst="rect">
              <a:avLst/>
            </a:prstGeom>
            <a:solidFill>
              <a:srgbClr val="1073A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spc="-40" dirty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400537" y="2934486"/>
              <a:ext cx="2038752" cy="326200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80000"/>
                </a:lnSpc>
                <a:buSzPct val="100000"/>
                <a:defRPr/>
              </a:pPr>
              <a:r>
                <a:rPr lang="ko-KR" altLang="en-US" sz="1300" b="1" spc="-40" dirty="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전문</a:t>
              </a:r>
              <a:r>
                <a:rPr lang="en-US" altLang="ko-KR" sz="1300" b="1" spc="-40" dirty="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1300" b="1" spc="-4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가격비교 사업</a:t>
              </a:r>
              <a:endParaRPr lang="en-US" altLang="ko-KR" sz="1300" b="1" spc="-40" dirty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58" name="그룹 57"/>
          <p:cNvGrpSpPr/>
          <p:nvPr/>
        </p:nvGrpSpPr>
        <p:grpSpPr>
          <a:xfrm>
            <a:off x="2499839" y="2819327"/>
            <a:ext cx="2038752" cy="489300"/>
            <a:chOff x="2689721" y="2867692"/>
            <a:chExt cx="2038752" cy="489300"/>
          </a:xfrm>
        </p:grpSpPr>
        <p:sp>
          <p:nvSpPr>
            <p:cNvPr id="60" name="직사각형 59"/>
            <p:cNvSpPr/>
            <p:nvPr/>
          </p:nvSpPr>
          <p:spPr bwMode="gray">
            <a:xfrm>
              <a:off x="2753269" y="2867692"/>
              <a:ext cx="1911657" cy="489300"/>
            </a:xfrm>
            <a:prstGeom prst="rect">
              <a:avLst/>
            </a:prstGeom>
            <a:solidFill>
              <a:srgbClr val="1073A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spc="-40" dirty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72" name="직사각형 71"/>
            <p:cNvSpPr/>
            <p:nvPr/>
          </p:nvSpPr>
          <p:spPr>
            <a:xfrm>
              <a:off x="2689721" y="2949242"/>
              <a:ext cx="2038752" cy="326200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80000"/>
                </a:lnSpc>
                <a:buSzPct val="100000"/>
                <a:defRPr/>
              </a:pPr>
              <a:r>
                <a:rPr lang="ko-KR" altLang="en-US" sz="1300" b="1" spc="-40" dirty="0" err="1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모바일</a:t>
              </a:r>
              <a:r>
                <a:rPr lang="en-US" altLang="ko-KR" sz="1300" b="1" spc="-40" dirty="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/</a:t>
              </a:r>
              <a:r>
                <a:rPr lang="ko-KR" altLang="en-US" sz="1300" b="1" spc="-4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온라인 광고 사업</a:t>
              </a:r>
              <a:endParaRPr lang="ko-KR" altLang="en-US" sz="1300" b="1" spc="-40" dirty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73" name="그룹 72"/>
          <p:cNvGrpSpPr/>
          <p:nvPr/>
        </p:nvGrpSpPr>
        <p:grpSpPr>
          <a:xfrm>
            <a:off x="4676150" y="2819327"/>
            <a:ext cx="2038752" cy="489300"/>
            <a:chOff x="4918918" y="2852936"/>
            <a:chExt cx="2038752" cy="489300"/>
          </a:xfrm>
        </p:grpSpPr>
        <p:sp>
          <p:nvSpPr>
            <p:cNvPr id="76" name="직사각형 75"/>
            <p:cNvSpPr/>
            <p:nvPr/>
          </p:nvSpPr>
          <p:spPr bwMode="gray">
            <a:xfrm>
              <a:off x="4982466" y="2852936"/>
              <a:ext cx="1911657" cy="489300"/>
            </a:xfrm>
            <a:prstGeom prst="rect">
              <a:avLst/>
            </a:prstGeom>
            <a:solidFill>
              <a:srgbClr val="1073A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spc="-40" dirty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77" name="직사각형 76"/>
            <p:cNvSpPr/>
            <p:nvPr/>
          </p:nvSpPr>
          <p:spPr>
            <a:xfrm>
              <a:off x="4918918" y="2934486"/>
              <a:ext cx="2038752" cy="326200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80000"/>
                </a:lnSpc>
                <a:buSzPct val="100000"/>
                <a:defRPr/>
              </a:pPr>
              <a:r>
                <a:rPr lang="ko-KR" altLang="en-US" sz="1300" b="1" spc="-40" dirty="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택배정보</a:t>
              </a:r>
              <a:r>
                <a:rPr lang="en-US" altLang="ko-KR" sz="1300" b="1" spc="-40" dirty="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/</a:t>
              </a:r>
              <a:r>
                <a:rPr lang="ko-KR" altLang="en-US" sz="1300" b="1" spc="-4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조회사업</a:t>
              </a:r>
              <a:endParaRPr lang="ko-KR" altLang="en-US" sz="1300" b="1" spc="-40" dirty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6853094" y="2819327"/>
            <a:ext cx="2038752" cy="489300"/>
            <a:chOff x="6929470" y="2852936"/>
            <a:chExt cx="2038752" cy="489300"/>
          </a:xfrm>
        </p:grpSpPr>
        <p:sp>
          <p:nvSpPr>
            <p:cNvPr id="79" name="직사각형 78"/>
            <p:cNvSpPr/>
            <p:nvPr/>
          </p:nvSpPr>
          <p:spPr bwMode="gray">
            <a:xfrm>
              <a:off x="6993018" y="2852936"/>
              <a:ext cx="1911657" cy="489300"/>
            </a:xfrm>
            <a:prstGeom prst="rect">
              <a:avLst/>
            </a:prstGeom>
            <a:solidFill>
              <a:srgbClr val="1073A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spc="-40" dirty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80" name="직사각형 79"/>
            <p:cNvSpPr/>
            <p:nvPr/>
          </p:nvSpPr>
          <p:spPr>
            <a:xfrm>
              <a:off x="6929470" y="2934486"/>
              <a:ext cx="2038752" cy="326200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80000"/>
                </a:lnSpc>
                <a:buSzPct val="100000"/>
                <a:defRPr/>
              </a:pPr>
              <a:r>
                <a:rPr lang="en-US" altLang="ko-KR" sz="1300" b="1" spc="-40" dirty="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Big Data  </a:t>
              </a:r>
              <a:r>
                <a:rPr lang="ko-KR" altLang="en-US" sz="1300" b="1" spc="-4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상품 </a:t>
              </a:r>
              <a:r>
                <a:rPr lang="en-US" altLang="ko-KR" sz="1300" b="1" spc="-40" dirty="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DB </a:t>
              </a:r>
              <a:r>
                <a:rPr lang="ko-KR" altLang="en-US" sz="1300" b="1" spc="-4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솔루션</a:t>
              </a:r>
              <a:endParaRPr lang="ko-KR" altLang="en-US" sz="1300" b="1" spc="-40" dirty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81" name="그룹 80"/>
          <p:cNvGrpSpPr/>
          <p:nvPr/>
        </p:nvGrpSpPr>
        <p:grpSpPr>
          <a:xfrm>
            <a:off x="360533" y="3476285"/>
            <a:ext cx="1964743" cy="2400987"/>
            <a:chOff x="303001" y="3581902"/>
            <a:chExt cx="1964743" cy="2400987"/>
          </a:xfrm>
        </p:grpSpPr>
        <p:sp>
          <p:nvSpPr>
            <p:cNvPr id="82" name="한쪽 모서리가 잘린 사각형 81"/>
            <p:cNvSpPr/>
            <p:nvPr/>
          </p:nvSpPr>
          <p:spPr>
            <a:xfrm>
              <a:off x="331953" y="3581902"/>
              <a:ext cx="1935791" cy="2400987"/>
            </a:xfrm>
            <a:prstGeom prst="snip1Rect">
              <a:avLst>
                <a:gd name="adj" fmla="val 10262"/>
              </a:avLst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 smtClean="0"/>
            </a:p>
          </p:txBody>
        </p:sp>
        <p:sp>
          <p:nvSpPr>
            <p:cNvPr id="83" name="직사각형 82"/>
            <p:cNvSpPr/>
            <p:nvPr/>
          </p:nvSpPr>
          <p:spPr>
            <a:xfrm>
              <a:off x="370796" y="3933056"/>
              <a:ext cx="1800200" cy="288032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80000"/>
                </a:lnSpc>
                <a:buSzPct val="100000"/>
                <a:defRPr/>
              </a:pPr>
              <a:r>
                <a:rPr lang="ko-KR" altLang="en-US" sz="1200" spc="-40" dirty="0" smtClean="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에누리 가격비교</a:t>
              </a:r>
              <a:endParaRPr lang="en-US" altLang="ko-KR" sz="1200" spc="-40" dirty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84" name="직사각형 83"/>
            <p:cNvSpPr/>
            <p:nvPr/>
          </p:nvSpPr>
          <p:spPr>
            <a:xfrm>
              <a:off x="303001" y="4573749"/>
              <a:ext cx="1935791" cy="1029979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SzPct val="100000"/>
                <a:defRPr/>
              </a:pPr>
              <a:r>
                <a:rPr lang="ko-KR" altLang="en-US" sz="1100" spc="-40" dirty="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국내 최초의 가격비교 사이트인 에누리 가격 비교를 통해 </a:t>
              </a:r>
              <a:r>
                <a:rPr lang="en-US" altLang="ko-KR" sz="1100" spc="-40" dirty="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1,000</a:t>
              </a:r>
              <a:r>
                <a:rPr lang="ko-KR" altLang="en-US" sz="1100" spc="-4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여개의 쇼핑몰의 </a:t>
              </a:r>
              <a:r>
                <a:rPr lang="en-US" altLang="ko-KR" sz="1100" spc="-40" dirty="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3</a:t>
              </a:r>
              <a:r>
                <a:rPr lang="ko-KR" altLang="en-US" sz="1100" spc="-40" smtClean="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억개 </a:t>
              </a:r>
              <a:r>
                <a:rPr lang="ko-KR" altLang="en-US" sz="1100" spc="-4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이상의 상품을 한눈에 비교 할수 있습니다</a:t>
              </a:r>
              <a:r>
                <a:rPr lang="en-US" altLang="ko-KR" sz="1100" spc="-40" dirty="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.</a:t>
              </a:r>
            </a:p>
          </p:txBody>
        </p:sp>
        <p:sp>
          <p:nvSpPr>
            <p:cNvPr id="85" name="직사각형 84"/>
            <p:cNvSpPr/>
            <p:nvPr/>
          </p:nvSpPr>
          <p:spPr>
            <a:xfrm>
              <a:off x="755576" y="4247377"/>
              <a:ext cx="1008112" cy="36000"/>
            </a:xfrm>
            <a:prstGeom prst="rect">
              <a:avLst/>
            </a:prstGeom>
            <a:solidFill>
              <a:srgbClr val="1073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 w="9525">
                  <a:solidFill>
                    <a:srgbClr val="000000">
                      <a:alpha val="3000"/>
                    </a:srgbClr>
                  </a:solidFill>
                </a:ln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86" name="그룹 85"/>
          <p:cNvGrpSpPr/>
          <p:nvPr/>
        </p:nvGrpSpPr>
        <p:grpSpPr>
          <a:xfrm>
            <a:off x="2551320" y="3476285"/>
            <a:ext cx="1935791" cy="2400987"/>
            <a:chOff x="2481517" y="3581902"/>
            <a:chExt cx="1935791" cy="2400987"/>
          </a:xfrm>
        </p:grpSpPr>
        <p:sp>
          <p:nvSpPr>
            <p:cNvPr id="87" name="한쪽 모서리가 잘린 사각형 86"/>
            <p:cNvSpPr/>
            <p:nvPr/>
          </p:nvSpPr>
          <p:spPr>
            <a:xfrm>
              <a:off x="2481517" y="3581902"/>
              <a:ext cx="1935791" cy="2400987"/>
            </a:xfrm>
            <a:prstGeom prst="snip1Rect">
              <a:avLst>
                <a:gd name="adj" fmla="val 10262"/>
              </a:avLst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 smtClean="0"/>
            </a:p>
          </p:txBody>
        </p:sp>
        <p:sp>
          <p:nvSpPr>
            <p:cNvPr id="88" name="직사각형 87"/>
            <p:cNvSpPr/>
            <p:nvPr/>
          </p:nvSpPr>
          <p:spPr>
            <a:xfrm>
              <a:off x="2549312" y="3933056"/>
              <a:ext cx="1800200" cy="288032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80000"/>
                </a:lnSpc>
                <a:buSzPct val="100000"/>
                <a:defRPr/>
              </a:pPr>
              <a:r>
                <a:rPr lang="ko-KR" altLang="en-US" sz="1200" spc="-40" dirty="0" err="1" smtClean="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쉘위애드</a:t>
              </a:r>
              <a:endParaRPr lang="en-US" altLang="ko-KR" sz="1200" spc="-40" dirty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89" name="직사각형 88"/>
            <p:cNvSpPr/>
            <p:nvPr/>
          </p:nvSpPr>
          <p:spPr>
            <a:xfrm>
              <a:off x="2481517" y="4573749"/>
              <a:ext cx="1935791" cy="1029979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SzPct val="100000"/>
                <a:defRPr/>
              </a:pPr>
              <a:r>
                <a:rPr lang="ko-KR" altLang="en-US" sz="1100" spc="-40" dirty="0" err="1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모바일</a:t>
              </a:r>
              <a:r>
                <a:rPr lang="ko-KR" altLang="en-US" sz="1100" spc="-40" dirty="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광고 플랫폼을 통해 </a:t>
              </a:r>
              <a:endParaRPr lang="en-US" altLang="ko-KR" sz="11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>
                <a:buSzPct val="100000"/>
                <a:defRPr/>
              </a:pPr>
              <a:r>
                <a:rPr lang="ko-KR" altLang="en-US" sz="1100" spc="-40" dirty="0" err="1" smtClean="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모바일</a:t>
              </a:r>
              <a:r>
                <a:rPr lang="ko-KR" altLang="en-US" sz="1100" spc="-40" dirty="0" smtClean="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en-US" altLang="ko-KR" sz="1100" spc="-40" dirty="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App</a:t>
              </a:r>
              <a:r>
                <a:rPr lang="ko-KR" altLang="en-US" sz="1100" spc="-4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은 물론 </a:t>
              </a:r>
              <a:r>
                <a:rPr lang="en-US" altLang="ko-KR" sz="1100" spc="-40" dirty="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SNS </a:t>
              </a:r>
              <a:r>
                <a:rPr lang="ko-KR" altLang="en-US" sz="1100" spc="-40" smtClean="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채널</a:t>
              </a:r>
              <a:endParaRPr lang="en-US" altLang="ko-KR" sz="11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>
                <a:buSzPct val="100000"/>
                <a:defRPr/>
              </a:pPr>
              <a:r>
                <a:rPr lang="ko-KR" altLang="en-US" sz="1100" spc="-40" smtClean="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등에 </a:t>
              </a:r>
              <a:r>
                <a:rPr lang="ko-KR" altLang="en-US" sz="1100" spc="-4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광고주의 마케팅 효과를 </a:t>
              </a:r>
              <a:endParaRPr lang="en-US" altLang="ko-KR" sz="11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>
                <a:buSzPct val="100000"/>
                <a:defRPr/>
              </a:pPr>
              <a:r>
                <a:rPr lang="ko-KR" altLang="en-US" sz="1100" spc="-40" dirty="0" smtClean="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극대화 </a:t>
              </a:r>
              <a:r>
                <a:rPr lang="ko-KR" altLang="en-US" sz="1100" spc="-40" dirty="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할 수 있는 다양한 </a:t>
              </a:r>
              <a:r>
                <a:rPr lang="ko-KR" altLang="en-US" sz="1100" spc="-40" dirty="0" smtClean="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형태의 </a:t>
              </a:r>
              <a:endParaRPr lang="en-US" altLang="ko-KR" sz="11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>
                <a:buSzPct val="100000"/>
                <a:defRPr/>
              </a:pPr>
              <a:r>
                <a:rPr lang="ko-KR" altLang="en-US" sz="1100" spc="-40" dirty="0" smtClean="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광고 </a:t>
              </a:r>
              <a:r>
                <a:rPr lang="ko-KR" altLang="en-US" sz="1100" spc="-40" dirty="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상품을 </a:t>
              </a:r>
              <a:r>
                <a:rPr lang="ko-KR" altLang="en-US" sz="1100" spc="-40" dirty="0" smtClean="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제공합니다</a:t>
              </a:r>
              <a:r>
                <a:rPr lang="en-US" altLang="ko-KR" sz="1100" spc="-40" dirty="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.</a:t>
              </a:r>
            </a:p>
          </p:txBody>
        </p:sp>
        <p:sp>
          <p:nvSpPr>
            <p:cNvPr id="90" name="직사각형 89"/>
            <p:cNvSpPr/>
            <p:nvPr/>
          </p:nvSpPr>
          <p:spPr>
            <a:xfrm>
              <a:off x="2945356" y="4247377"/>
              <a:ext cx="1008112" cy="36000"/>
            </a:xfrm>
            <a:prstGeom prst="rect">
              <a:avLst/>
            </a:prstGeom>
            <a:solidFill>
              <a:srgbClr val="1073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 w="9525">
                  <a:solidFill>
                    <a:srgbClr val="000000">
                      <a:alpha val="3000"/>
                    </a:srgbClr>
                  </a:solidFill>
                </a:ln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91" name="그룹 90"/>
          <p:cNvGrpSpPr/>
          <p:nvPr/>
        </p:nvGrpSpPr>
        <p:grpSpPr>
          <a:xfrm>
            <a:off x="4717565" y="3476285"/>
            <a:ext cx="1955923" cy="2400987"/>
            <a:chOff x="4635491" y="3581902"/>
            <a:chExt cx="1955923" cy="2400987"/>
          </a:xfrm>
        </p:grpSpPr>
        <p:sp>
          <p:nvSpPr>
            <p:cNvPr id="92" name="한쪽 모서리가 잘린 사각형 91"/>
            <p:cNvSpPr/>
            <p:nvPr/>
          </p:nvSpPr>
          <p:spPr>
            <a:xfrm>
              <a:off x="4635491" y="3581902"/>
              <a:ext cx="1935791" cy="2400987"/>
            </a:xfrm>
            <a:prstGeom prst="snip1Rect">
              <a:avLst>
                <a:gd name="adj" fmla="val 10262"/>
              </a:avLst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 smtClean="0"/>
            </a:p>
          </p:txBody>
        </p:sp>
        <p:sp>
          <p:nvSpPr>
            <p:cNvPr id="93" name="직사각형 92"/>
            <p:cNvSpPr/>
            <p:nvPr/>
          </p:nvSpPr>
          <p:spPr>
            <a:xfrm>
              <a:off x="4723418" y="3933056"/>
              <a:ext cx="1800200" cy="288032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80000"/>
                </a:lnSpc>
                <a:buSzPct val="100000"/>
                <a:defRPr/>
              </a:pPr>
              <a:r>
                <a:rPr lang="ko-KR" altLang="en-US" sz="1200" spc="-40" dirty="0" smtClean="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스마트 택배</a:t>
              </a:r>
              <a:endParaRPr lang="en-US" altLang="ko-KR" sz="1200" spc="-40" dirty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94" name="직사각형 93"/>
            <p:cNvSpPr/>
            <p:nvPr/>
          </p:nvSpPr>
          <p:spPr>
            <a:xfrm>
              <a:off x="4655623" y="4573749"/>
              <a:ext cx="1935791" cy="1029979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SzPct val="100000"/>
                <a:defRPr/>
              </a:pPr>
              <a:r>
                <a:rPr lang="ko-KR" altLang="en-US" sz="1100" spc="-40" dirty="0" smtClean="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국내 택배조회 </a:t>
              </a:r>
              <a:r>
                <a:rPr lang="en-US" altLang="ko-KR" sz="1100" spc="-40" dirty="0" smtClean="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1</a:t>
              </a:r>
              <a:r>
                <a:rPr lang="ko-KR" altLang="en-US" sz="1100" spc="-40" smtClean="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위 서비스로</a:t>
              </a:r>
              <a:endParaRPr lang="en-US" altLang="ko-KR" sz="1100" spc="-40" dirty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>
                <a:buSzPct val="100000"/>
                <a:defRPr/>
              </a:pPr>
              <a:r>
                <a:rPr lang="ko-KR" altLang="en-US" sz="1100" spc="-40" dirty="0" smtClean="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스마트 택배 </a:t>
              </a:r>
              <a:r>
                <a:rPr lang="en-US" altLang="ko-KR" sz="1100" spc="-40" dirty="0" smtClean="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App</a:t>
              </a:r>
              <a:r>
                <a:rPr lang="ko-KR" altLang="en-US" sz="1100" spc="-40" smtClean="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을 </a:t>
              </a:r>
              <a:r>
                <a:rPr lang="ko-KR" altLang="en-US" sz="1100" spc="-40" dirty="0" smtClean="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통해</a:t>
              </a:r>
              <a:endParaRPr lang="en-US" altLang="ko-KR" sz="11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>
                <a:buSzPct val="100000"/>
                <a:defRPr/>
              </a:pPr>
              <a:r>
                <a:rPr lang="ko-KR" altLang="en-US" sz="1100" spc="-40" dirty="0" smtClean="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국내외 택배 정보를 자동으로 </a:t>
              </a:r>
              <a:endParaRPr lang="en-US" altLang="ko-KR" sz="11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>
                <a:buSzPct val="100000"/>
                <a:defRPr/>
              </a:pPr>
              <a:r>
                <a:rPr lang="ko-KR" altLang="en-US" sz="1100" spc="-40" smtClean="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조회 </a:t>
              </a:r>
              <a:r>
                <a:rPr lang="ko-KR" altLang="en-US" sz="1100" spc="-40" dirty="0" smtClean="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할 수 있습니다</a:t>
              </a:r>
              <a:r>
                <a:rPr lang="en-US" altLang="ko-KR" sz="1100" spc="-40" dirty="0" smtClean="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.</a:t>
              </a:r>
              <a:endParaRPr lang="en-US" altLang="ko-KR" sz="1100" spc="-40" dirty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95" name="직사각형 94"/>
            <p:cNvSpPr/>
            <p:nvPr/>
          </p:nvSpPr>
          <p:spPr>
            <a:xfrm>
              <a:off x="5124104" y="4247377"/>
              <a:ext cx="1008112" cy="36000"/>
            </a:xfrm>
            <a:prstGeom prst="rect">
              <a:avLst/>
            </a:prstGeom>
            <a:solidFill>
              <a:srgbClr val="1073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 w="9525">
                  <a:solidFill>
                    <a:srgbClr val="000000">
                      <a:alpha val="3000"/>
                    </a:srgbClr>
                  </a:solidFill>
                </a:ln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96" name="그룹 95"/>
          <p:cNvGrpSpPr/>
          <p:nvPr/>
        </p:nvGrpSpPr>
        <p:grpSpPr>
          <a:xfrm>
            <a:off x="6904575" y="3476285"/>
            <a:ext cx="1935791" cy="2400987"/>
            <a:chOff x="6832567" y="3581902"/>
            <a:chExt cx="1935791" cy="2400987"/>
          </a:xfrm>
        </p:grpSpPr>
        <p:sp>
          <p:nvSpPr>
            <p:cNvPr id="97" name="한쪽 모서리가 잘린 사각형 96"/>
            <p:cNvSpPr/>
            <p:nvPr/>
          </p:nvSpPr>
          <p:spPr>
            <a:xfrm>
              <a:off x="6832567" y="3581902"/>
              <a:ext cx="1935791" cy="2400987"/>
            </a:xfrm>
            <a:prstGeom prst="snip1Rect">
              <a:avLst>
                <a:gd name="adj" fmla="val 10262"/>
              </a:avLst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 smtClean="0"/>
            </a:p>
          </p:txBody>
        </p:sp>
        <p:sp>
          <p:nvSpPr>
            <p:cNvPr id="98" name="직사각형 97"/>
            <p:cNvSpPr/>
            <p:nvPr/>
          </p:nvSpPr>
          <p:spPr>
            <a:xfrm>
              <a:off x="6900362" y="3933056"/>
              <a:ext cx="1800200" cy="288032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80000"/>
                </a:lnSpc>
                <a:buSzPct val="100000"/>
                <a:defRPr/>
              </a:pPr>
              <a:r>
                <a:rPr lang="en-US" altLang="ko-KR" sz="1200" spc="-40" dirty="0" smtClean="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MCSS,PDSS,MIRS</a:t>
              </a:r>
              <a:endParaRPr lang="en-US" altLang="ko-KR" sz="1200" spc="-40" dirty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99" name="직사각형 98"/>
            <p:cNvSpPr/>
            <p:nvPr/>
          </p:nvSpPr>
          <p:spPr>
            <a:xfrm>
              <a:off x="6832567" y="4573749"/>
              <a:ext cx="1935791" cy="1029979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SzPct val="100000"/>
                <a:defRPr/>
              </a:pPr>
              <a:r>
                <a:rPr lang="ko-KR" altLang="en-US" sz="1100" spc="-40" dirty="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고객 실제 구매데이터를 바탕으로 “</a:t>
              </a:r>
              <a:r>
                <a:rPr lang="ko-KR" altLang="en-US" sz="1100" spc="-40" dirty="0" err="1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빅</a:t>
              </a:r>
              <a:r>
                <a:rPr lang="ko-KR" altLang="en-US" sz="1100" spc="-40" dirty="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데이터”</a:t>
              </a:r>
              <a:r>
                <a:rPr lang="ko-KR" altLang="en-US" sz="1100" spc="-40" dirty="0" err="1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를</a:t>
              </a:r>
              <a:r>
                <a:rPr lang="ko-KR" altLang="en-US" sz="1100" spc="-40" dirty="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구성하여 </a:t>
              </a:r>
              <a:endParaRPr lang="en-US" altLang="ko-KR" sz="11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>
                <a:buSzPct val="100000"/>
                <a:defRPr/>
              </a:pPr>
              <a:r>
                <a:rPr lang="ko-KR" altLang="en-US" sz="1100" spc="-40" smtClean="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국내 </a:t>
              </a:r>
              <a:r>
                <a:rPr lang="en-US" altLang="ko-KR" sz="1100" spc="-40" dirty="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e-</a:t>
              </a:r>
              <a:r>
                <a:rPr lang="ko-KR" altLang="en-US" sz="1100" spc="-4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커머스의 </a:t>
              </a:r>
              <a:r>
                <a:rPr lang="en-US" altLang="ko-KR" sz="1100" spc="-40" dirty="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Trend</a:t>
              </a:r>
              <a:r>
                <a:rPr lang="ko-KR" altLang="en-US" sz="1100" spc="-40" smtClean="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를</a:t>
              </a:r>
              <a:endParaRPr lang="en-US" altLang="ko-KR" sz="11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>
                <a:buSzPct val="100000"/>
                <a:defRPr/>
              </a:pPr>
              <a:r>
                <a:rPr lang="ko-KR" altLang="en-US" sz="1100" spc="-40" dirty="0" smtClean="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브랜드</a:t>
              </a:r>
              <a:r>
                <a:rPr lang="en-US" altLang="ko-KR" sz="1100" spc="-40" dirty="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  <a:r>
                <a:rPr lang="ko-KR" altLang="en-US" sz="1100" spc="-4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제품 </a:t>
              </a:r>
              <a:r>
                <a:rPr lang="ko-KR" altLang="en-US" sz="1100" spc="-40" smtClean="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단위까지</a:t>
              </a:r>
              <a:endParaRPr lang="en-US" altLang="ko-KR" sz="1100" spc="-40" dirty="0" smtClean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>
                <a:buSzPct val="100000"/>
                <a:defRPr/>
              </a:pPr>
              <a:r>
                <a:rPr lang="ko-KR" altLang="en-US" sz="1100" spc="-40" dirty="0" smtClean="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분석하여 </a:t>
              </a:r>
              <a:r>
                <a:rPr lang="ko-KR" altLang="en-US" sz="1100" spc="-40" dirty="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제공합니다</a:t>
              </a:r>
              <a:r>
                <a:rPr lang="en-US" altLang="ko-KR" sz="1100" spc="-40" dirty="0" smtClean="0">
                  <a:ln w="3175">
                    <a:solidFill>
                      <a:prstClr val="white">
                        <a:alpha val="3000"/>
                      </a:prst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.</a:t>
              </a:r>
              <a:endParaRPr lang="en-US" altLang="ko-KR" sz="1100" spc="-40" dirty="0">
                <a:ln w="3175">
                  <a:solidFill>
                    <a:prstClr val="white">
                      <a:alpha val="3000"/>
                    </a:prst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00" name="직사각형 99"/>
            <p:cNvSpPr/>
            <p:nvPr/>
          </p:nvSpPr>
          <p:spPr>
            <a:xfrm>
              <a:off x="7296406" y="4247377"/>
              <a:ext cx="1008112" cy="36000"/>
            </a:xfrm>
            <a:prstGeom prst="rect">
              <a:avLst/>
            </a:prstGeom>
            <a:solidFill>
              <a:srgbClr val="1073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 w="9525">
                  <a:solidFill>
                    <a:srgbClr val="000000">
                      <a:alpha val="3000"/>
                    </a:srgbClr>
                  </a:solidFill>
                </a:ln>
                <a:ea typeface="나눔바른고딕" panose="020B0603020101020101" pitchFamily="50" charset="-127"/>
              </a:endParaRP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551012" y="1603825"/>
            <a:ext cx="8485484" cy="35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pc="-40" dirty="0" err="1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써머스플랫폼은</a:t>
            </a:r>
            <a:r>
              <a:rPr lang="ko-KR" altLang="en-US" spc="-40" dirty="0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pc="-40" dirty="0" err="1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모바일</a:t>
            </a:r>
            <a:r>
              <a:rPr lang="ko-KR" altLang="en-US" spc="-40" dirty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및 국내</a:t>
            </a:r>
            <a:r>
              <a:rPr lang="en-US" altLang="ko-KR" spc="-40" dirty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</a:t>
            </a:r>
            <a:r>
              <a:rPr lang="ko-KR" altLang="en-US" spc="-4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외 쇼핑 </a:t>
            </a:r>
            <a:r>
              <a:rPr lang="ko-KR" altLang="en-US" spc="-40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플랫폼을 </a:t>
            </a:r>
            <a:r>
              <a:rPr lang="ko-KR" altLang="en-US" spc="-4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기반으로 다양한 서비스를 제공하고 있습니다</a:t>
            </a:r>
            <a:r>
              <a:rPr lang="en-US" altLang="ko-KR" spc="-40" dirty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</p:txBody>
      </p:sp>
      <p:sp>
        <p:nvSpPr>
          <p:cNvPr id="102" name="직사각형 101"/>
          <p:cNvSpPr/>
          <p:nvPr/>
        </p:nvSpPr>
        <p:spPr>
          <a:xfrm>
            <a:off x="467544" y="1670500"/>
            <a:ext cx="72000" cy="432000"/>
          </a:xfrm>
          <a:prstGeom prst="rect">
            <a:avLst/>
          </a:prstGeom>
          <a:solidFill>
            <a:srgbClr val="107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a typeface="나눔바른고딕" panose="020B0603020101020101" pitchFamily="50" charset="-127"/>
            </a:endParaRPr>
          </a:p>
        </p:txBody>
      </p:sp>
      <p:sp>
        <p:nvSpPr>
          <p:cNvPr id="103" name="타원 102"/>
          <p:cNvSpPr>
            <a:spLocks noChangeArrowheads="1"/>
          </p:cNvSpPr>
          <p:nvPr/>
        </p:nvSpPr>
        <p:spPr bwMode="auto">
          <a:xfrm>
            <a:off x="1244071" y="3404551"/>
            <a:ext cx="197667" cy="201168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203864"/>
            </a:solidFill>
            <a:round/>
            <a:headEnd/>
            <a:tailEnd/>
          </a:ln>
        </p:spPr>
        <p:txBody>
          <a:bodyPr wrap="none" lIns="0" tIns="118800" rIns="0" bIns="118800" anchor="ctr"/>
          <a:lstStyle/>
          <a:p>
            <a:pPr algn="ctr"/>
            <a:endParaRPr lang="en-US" altLang="ko-KR" b="1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104" name="타원 103"/>
          <p:cNvSpPr>
            <a:spLocks noChangeArrowheads="1"/>
          </p:cNvSpPr>
          <p:nvPr/>
        </p:nvSpPr>
        <p:spPr bwMode="auto">
          <a:xfrm>
            <a:off x="3420382" y="3391991"/>
            <a:ext cx="197667" cy="201168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203864"/>
            </a:solidFill>
            <a:round/>
            <a:headEnd/>
            <a:tailEnd/>
          </a:ln>
        </p:spPr>
        <p:txBody>
          <a:bodyPr wrap="none" lIns="0" tIns="118800" rIns="0" bIns="118800" anchor="ctr"/>
          <a:lstStyle/>
          <a:p>
            <a:pPr algn="ctr"/>
            <a:endParaRPr lang="en-US" altLang="ko-KR" b="1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105" name="타원 104"/>
          <p:cNvSpPr>
            <a:spLocks noChangeArrowheads="1"/>
          </p:cNvSpPr>
          <p:nvPr/>
        </p:nvSpPr>
        <p:spPr bwMode="auto">
          <a:xfrm>
            <a:off x="5596693" y="3410247"/>
            <a:ext cx="197667" cy="201168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203864"/>
            </a:solidFill>
            <a:round/>
            <a:headEnd/>
            <a:tailEnd/>
          </a:ln>
        </p:spPr>
        <p:txBody>
          <a:bodyPr wrap="none" lIns="0" tIns="118800" rIns="0" bIns="118800" anchor="ctr"/>
          <a:lstStyle/>
          <a:p>
            <a:pPr algn="ctr"/>
            <a:endParaRPr lang="en-US" altLang="ko-KR" b="1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106" name="타원 105"/>
          <p:cNvSpPr>
            <a:spLocks noChangeArrowheads="1"/>
          </p:cNvSpPr>
          <p:nvPr/>
        </p:nvSpPr>
        <p:spPr bwMode="auto">
          <a:xfrm>
            <a:off x="7773637" y="3397687"/>
            <a:ext cx="197667" cy="201168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203864"/>
            </a:solidFill>
            <a:round/>
            <a:headEnd/>
            <a:tailEnd/>
          </a:ln>
        </p:spPr>
        <p:txBody>
          <a:bodyPr wrap="none" lIns="0" tIns="118800" rIns="0" bIns="118800" anchor="ctr"/>
          <a:lstStyle/>
          <a:p>
            <a:pPr algn="ctr"/>
            <a:endParaRPr lang="en-US" altLang="ko-KR" b="1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6611779"/>
            <a:ext cx="392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9</a:t>
            </a:r>
            <a:endParaRPr lang="ko-KR" altLang="en-US" sz="1000"/>
          </a:p>
        </p:txBody>
      </p:sp>
    </p:spTree>
    <p:extLst>
      <p:ext uri="{BB962C8B-B14F-4D97-AF65-F5344CB8AC3E}">
        <p14:creationId xmlns:p14="http://schemas.microsoft.com/office/powerpoint/2010/main" val="273139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직사각형 37"/>
          <p:cNvSpPr/>
          <p:nvPr/>
        </p:nvSpPr>
        <p:spPr>
          <a:xfrm>
            <a:off x="-3381" y="1313406"/>
            <a:ext cx="9144000" cy="5544594"/>
          </a:xfrm>
          <a:prstGeom prst="rect">
            <a:avLst/>
          </a:prstGeom>
          <a:solidFill>
            <a:srgbClr val="F4F4F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dirty="0">
              <a:ln w="3175">
                <a:solidFill>
                  <a:schemeClr val="bg1">
                    <a:alpha val="1000"/>
                  </a:schemeClr>
                </a:solidFill>
              </a:ln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4" name="제목 1"/>
          <p:cNvSpPr>
            <a:spLocks noGrp="1"/>
          </p:cNvSpPr>
          <p:nvPr>
            <p:ph type="title"/>
          </p:nvPr>
        </p:nvSpPr>
        <p:spPr>
          <a:xfrm>
            <a:off x="2808540" y="692696"/>
            <a:ext cx="3526928" cy="461665"/>
          </a:xfrm>
          <a:noFill/>
        </p:spPr>
        <p:txBody>
          <a:bodyPr wrap="none" rtlCol="0" anchor="ctr">
            <a:spAutoFit/>
          </a:bodyPr>
          <a:lstStyle/>
          <a:p>
            <a:pPr algn="ctr" defTabSz="914400" latinLnBrk="0">
              <a:defRPr/>
            </a:pPr>
            <a:r>
              <a:rPr lang="ko-KR" altLang="en-US" sz="2400" b="1" kern="0" spc="-80" dirty="0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ysClr val="window" lastClr="FFFFF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에누리 가격비교 서비스 개요</a:t>
            </a:r>
            <a:endParaRPr lang="ko-KR" altLang="en-US" sz="2400" b="1" kern="0" spc="-80" dirty="0">
              <a:ln w="3175">
                <a:solidFill>
                  <a:schemeClr val="bg1">
                    <a:alpha val="1000"/>
                  </a:schemeClr>
                </a:solidFill>
              </a:ln>
              <a:solidFill>
                <a:sysClr val="window" lastClr="FFFFFF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065367"/>
              </p:ext>
            </p:extLst>
          </p:nvPr>
        </p:nvGraphicFramePr>
        <p:xfrm>
          <a:off x="454565" y="2511946"/>
          <a:ext cx="8234871" cy="3797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4957"/>
                <a:gridCol w="2744957"/>
                <a:gridCol w="2744957"/>
              </a:tblGrid>
              <a:tr h="189868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2400" b="1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</a:t>
                      </a:r>
                      <a:r>
                        <a:rPr lang="ko-KR" altLang="en-US" sz="2400" b="1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조원</a:t>
                      </a: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연간 </a:t>
                      </a:r>
                      <a:r>
                        <a:rPr lang="ko-KR" altLang="en-US" sz="1400" b="0" spc="-40" dirty="0" err="1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거래액</a:t>
                      </a:r>
                      <a:endParaRPr lang="ko-KR" altLang="en-US" sz="1400" b="0" spc="-40" dirty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333333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2400" b="1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</a:t>
                      </a:r>
                      <a:r>
                        <a:rPr lang="ko-KR" altLang="en-US" sz="2400" b="1" spc="-4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억 </a:t>
                      </a:r>
                      <a:r>
                        <a:rPr lang="en-US" altLang="ko-KR" sz="2400" b="1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</a:t>
                      </a:r>
                      <a:r>
                        <a:rPr lang="ko-KR" altLang="en-US" sz="2400" b="1" spc="-4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천만</a:t>
                      </a: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상품 개수</a:t>
                      </a:r>
                      <a:endParaRPr lang="ko-KR" altLang="en-US" sz="1400" b="0" spc="-40" dirty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333333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2400" b="1" spc="-4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1,000</a:t>
                      </a:r>
                      <a:r>
                        <a:rPr lang="ko-KR" altLang="en-US" sz="2400" b="1" spc="-4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만</a:t>
                      </a:r>
                      <a:endParaRPr lang="en-US" altLang="ko-KR" sz="2400" b="1" spc="-4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400" b="0" spc="-4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월간 실 방문객 수</a:t>
                      </a:r>
                      <a:endParaRPr lang="ko-KR" altLang="en-US" sz="1400" b="0" spc="-40" dirty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333333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9868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2400" b="1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</a:t>
                      </a:r>
                      <a:r>
                        <a:rPr lang="ko-KR" altLang="en-US" sz="2400" b="1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억</a:t>
                      </a: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월 페이지 </a:t>
                      </a:r>
                      <a:r>
                        <a:rPr lang="ko-KR" altLang="en-US" sz="1400" b="0" spc="-40" dirty="0" err="1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뷰</a:t>
                      </a:r>
                      <a:endParaRPr lang="ko-KR" altLang="en-US" sz="1400" b="0" spc="-40" dirty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333333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2400" b="1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900</a:t>
                      </a:r>
                      <a:r>
                        <a:rPr lang="ko-KR" altLang="en-US" sz="2400" b="1" spc="-4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만</a:t>
                      </a: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카탈로그 </a:t>
                      </a:r>
                      <a:r>
                        <a:rPr lang="en-US" altLang="ko-KR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DB</a:t>
                      </a:r>
                      <a:endParaRPr lang="ko-KR" altLang="en-US" sz="1400" b="0" spc="-40" dirty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333333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2400" b="1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10</a:t>
                      </a:r>
                      <a:r>
                        <a:rPr lang="ko-KR" altLang="en-US" sz="2400" b="1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여 개</a:t>
                      </a: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업체 표준 </a:t>
                      </a:r>
                      <a:r>
                        <a:rPr lang="en-US" altLang="ko-KR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DB </a:t>
                      </a:r>
                      <a:r>
                        <a:rPr lang="ko-KR" altLang="en-US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연동</a:t>
                      </a:r>
                      <a:endParaRPr lang="ko-KR" altLang="en-US" sz="1400" b="0" spc="-40" dirty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333333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3" name="그룹 22"/>
          <p:cNvGrpSpPr/>
          <p:nvPr/>
        </p:nvGrpSpPr>
        <p:grpSpPr>
          <a:xfrm>
            <a:off x="1485691" y="1628800"/>
            <a:ext cx="6172618" cy="584775"/>
            <a:chOff x="1576143" y="1522842"/>
            <a:chExt cx="5184379" cy="584775"/>
          </a:xfrm>
        </p:grpSpPr>
        <p:sp>
          <p:nvSpPr>
            <p:cNvPr id="25" name="Text Box 16"/>
            <p:cNvSpPr txBox="1">
              <a:spLocks noChangeArrowheads="1"/>
            </p:cNvSpPr>
            <p:nvPr/>
          </p:nvSpPr>
          <p:spPr bwMode="auto">
            <a:xfrm>
              <a:off x="1576143" y="1538230"/>
              <a:ext cx="1290353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ko-KR" altLang="en-US" sz="3000" b="1" spc="-40" dirty="0" smtClean="0">
                  <a:ln w="3175">
                    <a:solidFill>
                      <a:schemeClr val="bg1">
                        <a:alpha val="1000"/>
                      </a:scheme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에누리는</a:t>
              </a:r>
              <a:endParaRPr lang="en-US" altLang="ko-KR" sz="3000" spc="-40" dirty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6" name="Text Box 16"/>
            <p:cNvSpPr txBox="1">
              <a:spLocks noChangeArrowheads="1"/>
            </p:cNvSpPr>
            <p:nvPr/>
          </p:nvSpPr>
          <p:spPr bwMode="auto">
            <a:xfrm>
              <a:off x="3509059" y="1522842"/>
              <a:ext cx="325146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altLang="ko-KR" sz="1600" spc="-40" dirty="0" smtClean="0">
                  <a:ln w="3175">
                    <a:solidFill>
                      <a:schemeClr val="bg1">
                        <a:alpha val="1000"/>
                      </a:scheme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1998</a:t>
              </a:r>
              <a:r>
                <a:rPr lang="ko-KR" altLang="en-US" sz="1600" spc="-40" smtClean="0">
                  <a:ln w="3175">
                    <a:solidFill>
                      <a:schemeClr val="bg1">
                        <a:alpha val="1000"/>
                      </a:scheme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년 국내 </a:t>
              </a:r>
              <a:r>
                <a:rPr lang="ko-KR" altLang="en-US" sz="1600" b="1" spc="-40" smtClean="0">
                  <a:ln w="3175">
                    <a:solidFill>
                      <a:schemeClr val="bg1">
                        <a:alpha val="1000"/>
                      </a:schemeClr>
                    </a:solidFill>
                  </a:ln>
                  <a:solidFill>
                    <a:srgbClr val="1073A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최초</a:t>
              </a:r>
              <a:r>
                <a:rPr lang="ko-KR" altLang="en-US" sz="1600" spc="-40" smtClean="0">
                  <a:ln w="3175">
                    <a:solidFill>
                      <a:schemeClr val="bg1">
                        <a:alpha val="1000"/>
                      </a:scheme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가격비교 </a:t>
              </a:r>
              <a:r>
                <a:rPr lang="ko-KR" altLang="en-US" sz="1600" spc="-40" dirty="0" smtClean="0">
                  <a:ln w="3175">
                    <a:solidFill>
                      <a:schemeClr val="bg1">
                        <a:alpha val="1000"/>
                      </a:scheme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사이트로 출범하여</a:t>
              </a:r>
              <a:endParaRPr lang="en-US" altLang="ko-KR" sz="1600" spc="-40" dirty="0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l"/>
              <a:r>
                <a:rPr lang="ko-KR" altLang="en-US" sz="1600" spc="-40" dirty="0" smtClean="0">
                  <a:ln w="3175">
                    <a:solidFill>
                      <a:schemeClr val="bg1">
                        <a:alpha val="1000"/>
                      </a:scheme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가장 정확한 </a:t>
              </a:r>
              <a:r>
                <a:rPr lang="ko-KR" altLang="en-US" sz="1600" b="1" spc="-40" dirty="0" smtClean="0">
                  <a:ln w="3175">
                    <a:solidFill>
                      <a:schemeClr val="bg1">
                        <a:alpha val="1000"/>
                      </a:schemeClr>
                    </a:solidFill>
                  </a:ln>
                  <a:solidFill>
                    <a:srgbClr val="1073A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최저가</a:t>
              </a:r>
              <a:r>
                <a:rPr lang="ko-KR" altLang="en-US" sz="1600" spc="-40" dirty="0" smtClean="0">
                  <a:ln w="3175">
                    <a:solidFill>
                      <a:schemeClr val="bg1">
                        <a:alpha val="1000"/>
                      </a:scheme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1600" spc="-40" smtClean="0">
                  <a:ln w="3175">
                    <a:solidFill>
                      <a:schemeClr val="bg1">
                        <a:alpha val="1000"/>
                      </a:scheme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정보를 제공합니다</a:t>
              </a:r>
              <a:endParaRPr lang="en-US" altLang="ko-KR" sz="1600" spc="-40" dirty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pic>
        <p:nvPicPr>
          <p:cNvPr id="1026" name="Picture 2" descr="bag, money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25" y="2655962"/>
            <a:ext cx="828000" cy="82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, shoppi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619" y="2655963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eople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313" y="2655962"/>
            <a:ext cx="828000" cy="82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rder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25" y="4561913"/>
            <a:ext cx="828000" cy="83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pp, exit, to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44619" y="4652403"/>
            <a:ext cx="648000" cy="65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egin, default, home, house, main, menu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463" y="452817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6611779"/>
            <a:ext cx="392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10</a:t>
            </a:r>
            <a:endParaRPr lang="ko-KR" altLang="en-US" sz="1000"/>
          </a:p>
        </p:txBody>
      </p:sp>
    </p:spTree>
    <p:extLst>
      <p:ext uri="{BB962C8B-B14F-4D97-AF65-F5344CB8AC3E}">
        <p14:creationId xmlns:p14="http://schemas.microsoft.com/office/powerpoint/2010/main" val="19620952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직사각형 37"/>
          <p:cNvSpPr/>
          <p:nvPr/>
        </p:nvSpPr>
        <p:spPr>
          <a:xfrm>
            <a:off x="0" y="1296642"/>
            <a:ext cx="9144000" cy="5544594"/>
          </a:xfrm>
          <a:prstGeom prst="rect">
            <a:avLst/>
          </a:prstGeom>
          <a:solidFill>
            <a:srgbClr val="F4F4F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dirty="0">
              <a:ln w="3175">
                <a:solidFill>
                  <a:schemeClr val="bg1">
                    <a:alpha val="1000"/>
                  </a:schemeClr>
                </a:solidFill>
              </a:ln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3" name="제목 1"/>
          <p:cNvSpPr>
            <a:spLocks noGrp="1"/>
          </p:cNvSpPr>
          <p:nvPr>
            <p:ph type="title"/>
          </p:nvPr>
        </p:nvSpPr>
        <p:spPr>
          <a:xfrm>
            <a:off x="3178414" y="696682"/>
            <a:ext cx="2940550" cy="461665"/>
          </a:xfrm>
          <a:noFill/>
        </p:spPr>
        <p:txBody>
          <a:bodyPr wrap="none" rtlCol="0" anchor="ctr">
            <a:spAutoFit/>
          </a:bodyPr>
          <a:lstStyle/>
          <a:p>
            <a:pPr algn="ctr" defTabSz="914400" latinLnBrk="0">
              <a:defRPr/>
            </a:pPr>
            <a:r>
              <a:rPr lang="ko-KR" altLang="en-US" sz="2400" b="1" kern="0" spc="-80" dirty="0" err="1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ysClr val="window" lastClr="FFFFF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스윗트래커</a:t>
            </a:r>
            <a:r>
              <a:rPr lang="ko-KR" altLang="en-US" sz="2400" b="1" kern="0" spc="-80" dirty="0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ysClr val="window" lastClr="FFFFF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 서비스 개요</a:t>
            </a:r>
            <a:endParaRPr lang="ko-KR" altLang="en-US" sz="2400" b="1" kern="0" spc="-80" dirty="0">
              <a:ln w="3175">
                <a:solidFill>
                  <a:schemeClr val="bg1">
                    <a:alpha val="1000"/>
                  </a:schemeClr>
                </a:solidFill>
              </a:ln>
              <a:solidFill>
                <a:sysClr val="window" lastClr="FFFFFF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1147781" y="1764105"/>
            <a:ext cx="7636478" cy="584775"/>
            <a:chOff x="1292333" y="1522842"/>
            <a:chExt cx="6413873" cy="584775"/>
          </a:xfrm>
        </p:grpSpPr>
        <p:sp>
          <p:nvSpPr>
            <p:cNvPr id="24" name="Text Box 16"/>
            <p:cNvSpPr txBox="1">
              <a:spLocks noChangeArrowheads="1"/>
            </p:cNvSpPr>
            <p:nvPr/>
          </p:nvSpPr>
          <p:spPr bwMode="auto">
            <a:xfrm>
              <a:off x="1292333" y="1538230"/>
              <a:ext cx="1857979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ko-KR" altLang="en-US" sz="3000" b="1" spc="-40" dirty="0" smtClean="0">
                  <a:ln w="3175">
                    <a:solidFill>
                      <a:schemeClr val="bg1">
                        <a:alpha val="1000"/>
                      </a:scheme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스마트택배는</a:t>
              </a:r>
              <a:endParaRPr lang="en-US" altLang="ko-KR" sz="3000" spc="-40" dirty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5" name="Text Box 16"/>
            <p:cNvSpPr txBox="1">
              <a:spLocks noChangeArrowheads="1"/>
            </p:cNvSpPr>
            <p:nvPr/>
          </p:nvSpPr>
          <p:spPr bwMode="auto">
            <a:xfrm>
              <a:off x="3509059" y="1522842"/>
              <a:ext cx="419714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ko-KR" altLang="en-US" sz="1600" spc="-40" dirty="0" smtClean="0">
                  <a:ln w="3175">
                    <a:solidFill>
                      <a:schemeClr val="bg1">
                        <a:alpha val="1000"/>
                      </a:scheme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고객에게 국내 모든 택배사의 운송장 별 </a:t>
              </a:r>
              <a:r>
                <a:rPr lang="ko-KR" altLang="en-US" sz="1600" b="1" spc="-40" dirty="0" smtClean="0">
                  <a:ln w="3175">
                    <a:solidFill>
                      <a:schemeClr val="bg1">
                        <a:alpha val="1000"/>
                      </a:schemeClr>
                    </a:solidFill>
                  </a:ln>
                  <a:solidFill>
                    <a:srgbClr val="1C7AA6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택배의 정보와 위치</a:t>
              </a:r>
              <a:r>
                <a:rPr lang="ko-KR" altLang="en-US" sz="1600" spc="-40" dirty="0" smtClean="0">
                  <a:ln w="3175">
                    <a:solidFill>
                      <a:schemeClr val="bg1">
                        <a:alpha val="1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를</a:t>
              </a:r>
              <a:r>
                <a:rPr lang="ko-KR" altLang="en-US" sz="1600" b="1" spc="-40" dirty="0" smtClean="0">
                  <a:ln w="3175">
                    <a:solidFill>
                      <a:schemeClr val="bg1">
                        <a:alpha val="1000"/>
                      </a:schemeClr>
                    </a:solidFill>
                  </a:ln>
                  <a:solidFill>
                    <a:srgbClr val="1C7AA6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endParaRPr lang="en-US" altLang="ko-KR" sz="1600" b="1" spc="-40" dirty="0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rgbClr val="1C7AA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l"/>
              <a:r>
                <a:rPr lang="ko-KR" altLang="en-US" sz="1600" spc="-40" dirty="0" smtClean="0">
                  <a:ln w="3175">
                    <a:solidFill>
                      <a:schemeClr val="bg1">
                        <a:alpha val="1000"/>
                      </a:scheme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제공해드리는 </a:t>
              </a:r>
              <a:r>
                <a:rPr lang="ko-KR" altLang="en-US" sz="1600" b="1" spc="-40" dirty="0" smtClean="0">
                  <a:ln w="3175">
                    <a:solidFill>
                      <a:schemeClr val="bg1">
                        <a:alpha val="1000"/>
                      </a:schemeClr>
                    </a:solidFill>
                  </a:ln>
                  <a:solidFill>
                    <a:srgbClr val="1C7AA6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택배 조회 </a:t>
              </a:r>
              <a:r>
                <a:rPr lang="en-US" altLang="ko-KR" sz="1600" b="1" spc="-40" dirty="0" smtClean="0">
                  <a:ln w="3175">
                    <a:solidFill>
                      <a:schemeClr val="bg1">
                        <a:alpha val="1000"/>
                      </a:schemeClr>
                    </a:solidFill>
                  </a:ln>
                  <a:solidFill>
                    <a:srgbClr val="1C7AA6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App</a:t>
              </a:r>
              <a:r>
                <a:rPr lang="ko-KR" altLang="en-US" sz="1600" spc="-40" smtClean="0">
                  <a:ln w="3175">
                    <a:solidFill>
                      <a:schemeClr val="bg1">
                        <a:alpha val="1000"/>
                      </a:scheme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1600" spc="-40" dirty="0" smtClean="0">
                  <a:ln w="3175">
                    <a:solidFill>
                      <a:schemeClr val="bg1">
                        <a:alpha val="1000"/>
                      </a:scheme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입니다</a:t>
              </a:r>
              <a:r>
                <a:rPr lang="en-US" altLang="ko-KR" sz="1600" spc="-40" dirty="0" smtClean="0">
                  <a:ln w="3175">
                    <a:solidFill>
                      <a:schemeClr val="bg1">
                        <a:alpha val="1000"/>
                      </a:schemeClr>
                    </a:solidFill>
                  </a:ln>
                  <a:solidFill>
                    <a:srgbClr val="33333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. </a:t>
              </a:r>
              <a:endParaRPr lang="en-US" altLang="ko-KR" sz="1600" spc="-40" dirty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84" y="1683042"/>
            <a:ext cx="599166" cy="59916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383" y="5610429"/>
            <a:ext cx="781050" cy="104775"/>
          </a:xfrm>
          <a:prstGeom prst="rect">
            <a:avLst/>
          </a:prstGeom>
        </p:spPr>
      </p:pic>
      <p:graphicFrame>
        <p:nvGraphicFramePr>
          <p:cNvPr id="72" name="표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63623"/>
              </p:ext>
            </p:extLst>
          </p:nvPr>
        </p:nvGraphicFramePr>
        <p:xfrm>
          <a:off x="454563" y="2556646"/>
          <a:ext cx="8234871" cy="3797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4957"/>
                <a:gridCol w="2744957"/>
                <a:gridCol w="2744957"/>
              </a:tblGrid>
              <a:tr h="189868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2400" b="1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850</a:t>
                      </a:r>
                      <a:r>
                        <a:rPr lang="ko-KR" altLang="en-US" sz="2400" b="1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만</a:t>
                      </a: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누적 </a:t>
                      </a:r>
                      <a:r>
                        <a:rPr lang="ko-KR" altLang="en-US" sz="1400" b="0" spc="-40" dirty="0" err="1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다운로드수</a:t>
                      </a:r>
                      <a:endParaRPr lang="ko-KR" altLang="en-US" sz="1400" b="0" spc="-40" dirty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333333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2400" b="1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250</a:t>
                      </a:r>
                      <a:r>
                        <a:rPr lang="ko-KR" altLang="en-US" sz="2400" b="1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만</a:t>
                      </a: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쇼핑 구매 데이터</a:t>
                      </a:r>
                      <a:endParaRPr lang="ko-KR" altLang="en-US" sz="1400" b="0" spc="-40" dirty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333333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2400" b="1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월 </a:t>
                      </a:r>
                      <a:r>
                        <a:rPr lang="en-US" altLang="ko-KR" sz="2400" b="1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8</a:t>
                      </a:r>
                      <a:r>
                        <a:rPr lang="ko-KR" altLang="en-US" sz="2400" b="1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억 </a:t>
                      </a: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배송 데이터</a:t>
                      </a:r>
                      <a:endParaRPr lang="ko-KR" altLang="en-US" sz="1400" b="0" spc="-40" dirty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333333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9868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2400" b="1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8,200</a:t>
                      </a:r>
                      <a:r>
                        <a:rPr lang="ko-KR" altLang="en-US" sz="2400" b="1" spc="-4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만</a:t>
                      </a: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화면조회수</a:t>
                      </a:r>
                      <a:endParaRPr lang="ko-KR" altLang="en-US" sz="1400" b="0" spc="-40" dirty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333333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2400" b="1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44</a:t>
                      </a:r>
                      <a:r>
                        <a:rPr lang="ko-KR" altLang="en-US" sz="2400" b="1" spc="-4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개 </a:t>
                      </a: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국내외 </a:t>
                      </a:r>
                      <a:r>
                        <a:rPr lang="ko-KR" altLang="en-US" sz="1400" b="0" spc="-40" dirty="0" err="1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택배사</a:t>
                      </a:r>
                      <a:endParaRPr lang="ko-KR" altLang="en-US" sz="1400" b="0" spc="-40" dirty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333333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2400" b="1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46</a:t>
                      </a:r>
                      <a:r>
                        <a:rPr lang="ko-KR" altLang="en-US" sz="2400" b="1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1073A2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개</a:t>
                      </a:r>
                      <a:endParaRPr lang="en-US" altLang="ko-KR" sz="2400" b="1" spc="-40" dirty="0" smtClean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1073A2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400" b="0" spc="-40" dirty="0" smtClean="0">
                          <a:ln w="3175">
                            <a:solidFill>
                              <a:schemeClr val="bg1">
                                <a:alpha val="1000"/>
                              </a:schemeClr>
                            </a:solidFill>
                          </a:ln>
                          <a:solidFill>
                            <a:srgbClr val="333333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연결 쇼핑몰 </a:t>
                      </a:r>
                      <a:endParaRPr lang="ko-KR" altLang="en-US" sz="1400" b="0" spc="-40" dirty="0">
                        <a:ln w="3175">
                          <a:solidFill>
                            <a:schemeClr val="bg1">
                              <a:alpha val="1000"/>
                            </a:schemeClr>
                          </a:solidFill>
                        </a:ln>
                        <a:solidFill>
                          <a:srgbClr val="333333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9" name="Picture 12" descr="app, exit, to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27309" y="2789842"/>
            <a:ext cx="648000" cy="65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people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999" y="2700131"/>
            <a:ext cx="828000" cy="82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그림 7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24" y="4508157"/>
            <a:ext cx="1080120" cy="108012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853" y="3517008"/>
            <a:ext cx="781050" cy="10477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974" y="4221088"/>
            <a:ext cx="1787121" cy="178712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946" y="4703022"/>
            <a:ext cx="690390" cy="69039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2926" y="5497563"/>
            <a:ext cx="1466850" cy="76200"/>
          </a:xfrm>
          <a:prstGeom prst="rect">
            <a:avLst/>
          </a:prstGeom>
        </p:spPr>
      </p:pic>
      <p:pic>
        <p:nvPicPr>
          <p:cNvPr id="18" name="Picture 12" descr="app, exit, to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68689" y="2827696"/>
            <a:ext cx="648000" cy="65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0" y="6611779"/>
            <a:ext cx="392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12</a:t>
            </a:r>
            <a:endParaRPr lang="ko-KR" altLang="en-US" sz="1000"/>
          </a:p>
        </p:txBody>
      </p:sp>
    </p:spTree>
    <p:extLst>
      <p:ext uri="{BB962C8B-B14F-4D97-AF65-F5344CB8AC3E}">
        <p14:creationId xmlns:p14="http://schemas.microsoft.com/office/powerpoint/2010/main" val="34165524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직사각형 37"/>
          <p:cNvSpPr/>
          <p:nvPr/>
        </p:nvSpPr>
        <p:spPr>
          <a:xfrm>
            <a:off x="0" y="1296642"/>
            <a:ext cx="9144000" cy="5544594"/>
          </a:xfrm>
          <a:prstGeom prst="rect">
            <a:avLst/>
          </a:prstGeom>
          <a:solidFill>
            <a:srgbClr val="F4F4F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dirty="0">
              <a:ln w="3175">
                <a:solidFill>
                  <a:schemeClr val="bg1">
                    <a:alpha val="1000"/>
                  </a:schemeClr>
                </a:solidFill>
              </a:ln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3" name="제목 1"/>
          <p:cNvSpPr>
            <a:spLocks noGrp="1"/>
          </p:cNvSpPr>
          <p:nvPr>
            <p:ph type="title"/>
          </p:nvPr>
        </p:nvSpPr>
        <p:spPr>
          <a:xfrm>
            <a:off x="3412934" y="696682"/>
            <a:ext cx="2471509" cy="461665"/>
          </a:xfrm>
          <a:noFill/>
        </p:spPr>
        <p:txBody>
          <a:bodyPr wrap="none" rtlCol="0" anchor="ctr">
            <a:spAutoFit/>
          </a:bodyPr>
          <a:lstStyle/>
          <a:p>
            <a:pPr algn="ctr" defTabSz="914400" latinLnBrk="0">
              <a:defRPr/>
            </a:pPr>
            <a:r>
              <a:rPr lang="ko-KR" altLang="en-US" b="1" kern="0" spc="-80" dirty="0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ysClr val="window" lastClr="FFFFF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택배조회 사업 소개</a:t>
            </a:r>
            <a:endParaRPr lang="ko-KR" altLang="en-US" sz="2400" b="1" kern="0" spc="-80" dirty="0">
              <a:ln w="3175">
                <a:solidFill>
                  <a:schemeClr val="bg1">
                    <a:alpha val="1000"/>
                  </a:schemeClr>
                </a:solidFill>
              </a:ln>
              <a:solidFill>
                <a:sysClr val="window" lastClr="FFFFFF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pic>
        <p:nvPicPr>
          <p:cNvPr id="37" name="그림 36">
            <a:extLst>
              <a:ext uri="{FF2B5EF4-FFF2-40B4-BE49-F238E27FC236}">
                <a16:creationId xmlns="" xmlns:a16="http://schemas.microsoft.com/office/drawing/2014/main" id="{0A0D4251-D950-40A1-B73C-42AB998C3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866" y="3171755"/>
            <a:ext cx="812825" cy="812825"/>
          </a:xfrm>
          <a:prstGeom prst="rect">
            <a:avLst/>
          </a:prstGeom>
        </p:spPr>
      </p:pic>
      <p:sp>
        <p:nvSpPr>
          <p:cNvPr id="3" name="타원 2"/>
          <p:cNvSpPr/>
          <p:nvPr/>
        </p:nvSpPr>
        <p:spPr>
          <a:xfrm>
            <a:off x="302191" y="2768479"/>
            <a:ext cx="2472005" cy="2472005"/>
          </a:xfrm>
          <a:prstGeom prst="ellips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325924" y="3974292"/>
            <a:ext cx="2448272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2400" b="1" spc="-40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택배 배송정보 제공</a:t>
            </a:r>
            <a:endParaRPr lang="ko-KR" altLang="en-US" sz="2400" b="1" spc="-40" dirty="0">
              <a:ln w="9525">
                <a:solidFill>
                  <a:srgbClr val="000000">
                    <a:alpha val="300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33" name="그림 32">
            <a:extLst>
              <a:ext uri="{FF2B5EF4-FFF2-40B4-BE49-F238E27FC236}">
                <a16:creationId xmlns="" xmlns:a16="http://schemas.microsoft.com/office/drawing/2014/main" id="{1A662B0B-FA0E-4EF8-96B2-8E43052536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47" y="3194179"/>
            <a:ext cx="812825" cy="81282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73870" y="5528516"/>
            <a:ext cx="2877782" cy="6093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ko-KR" altLang="en-US" b="1" spc="-40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국내 외 </a:t>
            </a:r>
            <a:r>
              <a:rPr lang="en-US" altLang="ko-KR" b="1" spc="-40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44</a:t>
            </a:r>
            <a:r>
              <a:rPr lang="ko-KR" altLang="en-US" b="1" spc="-4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개 택배사 배송정보 제공</a:t>
            </a:r>
            <a:endParaRPr lang="en-US" altLang="ko-KR" b="1" spc="-40" dirty="0" smtClean="0">
              <a:ln w="9525">
                <a:solidFill>
                  <a:srgbClr val="000000">
                    <a:alpha val="300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85750" indent="-285750" algn="l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ko-KR" altLang="en-US" b="1" spc="-40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배송 중</a:t>
            </a:r>
            <a:r>
              <a:rPr lang="en-US" altLang="ko-KR" b="1" spc="-40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b="1" spc="-4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배송완료 정보 보유 </a:t>
            </a:r>
            <a:endParaRPr lang="ko-KR" altLang="en-US" b="1" spc="-40" dirty="0">
              <a:ln w="9525">
                <a:solidFill>
                  <a:srgbClr val="000000">
                    <a:alpha val="300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9" name="타원 38"/>
          <p:cNvSpPr/>
          <p:nvPr/>
        </p:nvSpPr>
        <p:spPr>
          <a:xfrm>
            <a:off x="213730" y="2682023"/>
            <a:ext cx="2639090" cy="2639090"/>
          </a:xfrm>
          <a:prstGeom prst="ellips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 smtClean="0"/>
          </a:p>
        </p:txBody>
      </p:sp>
      <p:sp>
        <p:nvSpPr>
          <p:cNvPr id="40" name="타원 39"/>
          <p:cNvSpPr/>
          <p:nvPr/>
        </p:nvSpPr>
        <p:spPr>
          <a:xfrm>
            <a:off x="3332114" y="2768479"/>
            <a:ext cx="2472005" cy="2472005"/>
          </a:xfrm>
          <a:prstGeom prst="ellips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 smtClean="0"/>
          </a:p>
        </p:txBody>
      </p:sp>
      <p:sp>
        <p:nvSpPr>
          <p:cNvPr id="41" name="타원 40"/>
          <p:cNvSpPr/>
          <p:nvPr/>
        </p:nvSpPr>
        <p:spPr>
          <a:xfrm>
            <a:off x="3243653" y="2682023"/>
            <a:ext cx="2639090" cy="2639090"/>
          </a:xfrm>
          <a:prstGeom prst="ellips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3147402" y="3907724"/>
            <a:ext cx="2895775" cy="9602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spc="-40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단계별 </a:t>
            </a:r>
            <a:endParaRPr lang="en-US" altLang="ko-KR" sz="2400" b="1" spc="-40" dirty="0" smtClean="0">
              <a:ln w="9525">
                <a:solidFill>
                  <a:srgbClr val="000000">
                    <a:alpha val="300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400" b="1" spc="-40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배송 상태 제공</a:t>
            </a:r>
            <a:endParaRPr lang="ko-KR" altLang="en-US" sz="2400" b="1" spc="-40" dirty="0">
              <a:ln w="9525">
                <a:solidFill>
                  <a:srgbClr val="000000">
                    <a:alpha val="300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47429" y="5537312"/>
            <a:ext cx="2877782" cy="867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l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ko-KR" altLang="en-US" b="1" spc="-40" dirty="0" err="1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미집화</a:t>
            </a:r>
            <a:r>
              <a:rPr lang="en-US" altLang="ko-KR" b="1" spc="-4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b="1" spc="-40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-&gt; </a:t>
            </a:r>
            <a:r>
              <a:rPr lang="ko-KR" altLang="en-US" b="1" spc="-4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입고 </a:t>
            </a:r>
            <a:r>
              <a:rPr lang="en-US" altLang="ko-KR" b="1" spc="-40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-&gt; </a:t>
            </a:r>
            <a:r>
              <a:rPr lang="ko-KR" altLang="en-US" b="1" spc="-4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분류 </a:t>
            </a:r>
            <a:r>
              <a:rPr lang="en-US" altLang="ko-KR" b="1" spc="-40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-&gt; </a:t>
            </a:r>
          </a:p>
          <a:p>
            <a:pPr algn="l">
              <a:lnSpc>
                <a:spcPct val="120000"/>
              </a:lnSpc>
            </a:pPr>
            <a:r>
              <a:rPr lang="en-US" altLang="ko-KR" b="1" spc="-4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b="1" spc="-40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</a:t>
            </a:r>
            <a:r>
              <a:rPr lang="ko-KR" altLang="en-US" b="1" spc="-4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지점도착</a:t>
            </a:r>
            <a:r>
              <a:rPr lang="en-US" altLang="ko-KR" b="1" spc="-40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-&gt; </a:t>
            </a:r>
            <a:r>
              <a:rPr lang="ko-KR" altLang="en-US" b="1" spc="-4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배송출발 </a:t>
            </a:r>
            <a:r>
              <a:rPr lang="en-US" altLang="ko-KR" b="1" spc="-4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b="1" spc="-40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&gt; </a:t>
            </a:r>
            <a:r>
              <a:rPr lang="ko-KR" altLang="en-US" b="1" spc="-4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배송완료 </a:t>
            </a:r>
            <a:endParaRPr lang="en-US" altLang="ko-KR" b="1" spc="-40" dirty="0">
              <a:ln w="9525">
                <a:solidFill>
                  <a:srgbClr val="000000">
                    <a:alpha val="300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85750" indent="-285750" algn="l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ko-KR" altLang="en-US" b="1" spc="-40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총 </a:t>
            </a:r>
            <a:r>
              <a:rPr lang="en-US" altLang="ko-KR" b="1" spc="-40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6</a:t>
            </a:r>
            <a:r>
              <a:rPr lang="ko-KR" altLang="en-US" b="1" spc="-4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단계</a:t>
            </a:r>
            <a:r>
              <a:rPr lang="en-US" altLang="ko-KR" b="1" spc="-40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b="1" spc="-4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제공</a:t>
            </a:r>
            <a:endParaRPr lang="en-US" altLang="ko-KR" b="1" spc="-40" dirty="0" smtClean="0">
              <a:ln w="9525">
                <a:solidFill>
                  <a:srgbClr val="000000">
                    <a:alpha val="300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3" name="타원 52"/>
          <p:cNvSpPr/>
          <p:nvPr/>
        </p:nvSpPr>
        <p:spPr>
          <a:xfrm>
            <a:off x="6327456" y="2773915"/>
            <a:ext cx="2472005" cy="2472005"/>
          </a:xfrm>
          <a:prstGeom prst="ellips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 smtClean="0"/>
          </a:p>
        </p:txBody>
      </p:sp>
      <p:sp>
        <p:nvSpPr>
          <p:cNvPr id="54" name="타원 53"/>
          <p:cNvSpPr/>
          <p:nvPr/>
        </p:nvSpPr>
        <p:spPr>
          <a:xfrm>
            <a:off x="6238995" y="2687459"/>
            <a:ext cx="2639090" cy="2639090"/>
          </a:xfrm>
          <a:prstGeom prst="ellips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 smtClean="0"/>
          </a:p>
        </p:txBody>
      </p:sp>
      <p:pic>
        <p:nvPicPr>
          <p:cNvPr id="58" name="그림 57">
            <a:extLst>
              <a:ext uri="{FF2B5EF4-FFF2-40B4-BE49-F238E27FC236}">
                <a16:creationId xmlns="" xmlns:a16="http://schemas.microsoft.com/office/drawing/2014/main" id="{05ED84FA-F793-4CA9-85B0-B330391828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127" y="3256783"/>
            <a:ext cx="812825" cy="812825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6142438" y="3978112"/>
            <a:ext cx="2895775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spc="-40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배송 통계 조회 가능</a:t>
            </a:r>
            <a:endParaRPr lang="ko-KR" altLang="en-US" sz="2400" b="1" spc="-40" dirty="0">
              <a:ln w="9525">
                <a:solidFill>
                  <a:srgbClr val="000000">
                    <a:alpha val="300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25343" y="5536209"/>
            <a:ext cx="2877782" cy="6093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l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ko-KR" altLang="en-US" b="1" spc="-40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발송지연 내역</a:t>
            </a:r>
            <a:r>
              <a:rPr lang="en-US" altLang="ko-KR" b="1" spc="-40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b="1" spc="-4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배송완료 내역 등 </a:t>
            </a:r>
            <a:endParaRPr lang="en-US" altLang="ko-KR" b="1" spc="-40" dirty="0" smtClean="0">
              <a:ln w="9525">
                <a:solidFill>
                  <a:srgbClr val="000000">
                    <a:alpha val="300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en-US" altLang="ko-KR" b="1" spc="-4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b="1" spc="-40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</a:t>
            </a:r>
            <a:r>
              <a:rPr lang="ko-KR" altLang="en-US" b="1" spc="-4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누적 배송 현황 제공 </a:t>
            </a:r>
            <a:endParaRPr lang="en-US" altLang="ko-KR" b="1" spc="-40" dirty="0" smtClean="0">
              <a:ln w="9525">
                <a:solidFill>
                  <a:srgbClr val="000000">
                    <a:alpha val="300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1012" y="1603825"/>
            <a:ext cx="8485484" cy="5724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1200" spc="-40" dirty="0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쇼핑 다이어리에서 쇼핑몰 연결 </a:t>
            </a:r>
            <a:r>
              <a:rPr lang="ko-KR" altLang="en-US" sz="1200" spc="-40" dirty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및</a:t>
            </a:r>
            <a:r>
              <a:rPr lang="ko-KR" altLang="en-US" sz="1200" spc="-40" dirty="0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운송장 번호 직접 입력을 통해</a:t>
            </a:r>
          </a:p>
          <a:p>
            <a:pPr algn="l">
              <a:lnSpc>
                <a:spcPct val="120000"/>
              </a:lnSpc>
            </a:pPr>
            <a:r>
              <a:rPr lang="ko-KR" altLang="en-US" spc="-40" dirty="0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고객에게 배송 상태 및 구매 상품 정보 제공 </a:t>
            </a:r>
            <a:endParaRPr lang="ko-KR" altLang="en-US" spc="-40" dirty="0">
              <a:ln w="3175">
                <a:solidFill>
                  <a:schemeClr val="bg1">
                    <a:alpha val="1000"/>
                  </a:schemeClr>
                </a:solidFill>
              </a:ln>
              <a:solidFill>
                <a:srgbClr val="333333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467544" y="1670500"/>
            <a:ext cx="72000" cy="432000"/>
          </a:xfrm>
          <a:prstGeom prst="rect">
            <a:avLst/>
          </a:prstGeom>
          <a:solidFill>
            <a:srgbClr val="107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a typeface="나눔바른고딕" panose="020B0603020101020101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6611779"/>
            <a:ext cx="392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13</a:t>
            </a:r>
            <a:endParaRPr lang="ko-KR" altLang="en-US" sz="1000"/>
          </a:p>
        </p:txBody>
      </p:sp>
    </p:spTree>
    <p:extLst>
      <p:ext uri="{BB962C8B-B14F-4D97-AF65-F5344CB8AC3E}">
        <p14:creationId xmlns:p14="http://schemas.microsoft.com/office/powerpoint/2010/main" val="14077324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 txBox="1">
            <a:spLocks/>
          </p:cNvSpPr>
          <p:nvPr/>
        </p:nvSpPr>
        <p:spPr>
          <a:xfrm>
            <a:off x="2322902" y="676936"/>
            <a:ext cx="465031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atinLnBrk="0">
              <a:defRPr/>
            </a:pPr>
            <a:r>
              <a:rPr lang="en-US" altLang="ko-KR" b="1" kern="0" spc="-80" dirty="0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ysClr val="window" lastClr="FFFFF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[</a:t>
            </a:r>
            <a:r>
              <a:rPr lang="ko-KR" altLang="en-US" b="1" kern="0" spc="-80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ysClr val="window" lastClr="FFFFF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참고</a:t>
            </a:r>
            <a:r>
              <a:rPr lang="en-US" altLang="ko-KR" b="1" kern="0" spc="-80" dirty="0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ysClr val="window" lastClr="FFFFF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] Big Data</a:t>
            </a:r>
            <a:r>
              <a:rPr lang="ko-KR" altLang="en-US" b="1" kern="0" spc="-80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ysClr val="window" lastClr="FFFFF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주요 </a:t>
            </a:r>
            <a:r>
              <a:rPr lang="en-US" altLang="ko-KR" b="1" kern="0" spc="-80" dirty="0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ysClr val="window" lastClr="FFFFF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Client </a:t>
            </a:r>
            <a:r>
              <a:rPr lang="ko-KR" altLang="en-US" b="1" kern="0" spc="-80" smtClean="0">
                <a:ln w="3175">
                  <a:solidFill>
                    <a:schemeClr val="bg1">
                      <a:alpha val="1000"/>
                    </a:schemeClr>
                  </a:solidFill>
                </a:ln>
                <a:solidFill>
                  <a:sysClr val="window" lastClr="FFFFF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보도자료</a:t>
            </a:r>
            <a:endParaRPr lang="ko-KR" altLang="en-US" b="1" kern="0" spc="-80" dirty="0">
              <a:ln w="3175">
                <a:solidFill>
                  <a:schemeClr val="bg1">
                    <a:alpha val="1000"/>
                  </a:schemeClr>
                </a:solidFill>
              </a:ln>
              <a:solidFill>
                <a:sysClr val="window" lastClr="FFFFFF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-3381" y="1276017"/>
            <a:ext cx="9144000" cy="5580339"/>
          </a:xfrm>
          <a:prstGeom prst="rect">
            <a:avLst/>
          </a:prstGeom>
          <a:solidFill>
            <a:srgbClr val="F4F4F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dirty="0">
              <a:ln w="3175">
                <a:solidFill>
                  <a:schemeClr val="bg1">
                    <a:alpha val="1000"/>
                  </a:schemeClr>
                </a:solidFill>
              </a:ln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6" name="모서리가 접힌 도형 35"/>
          <p:cNvSpPr/>
          <p:nvPr/>
        </p:nvSpPr>
        <p:spPr>
          <a:xfrm>
            <a:off x="4812042" y="1484784"/>
            <a:ext cx="4048575" cy="5040560"/>
          </a:xfrm>
          <a:prstGeom prst="foldedCorner">
            <a:avLst>
              <a:gd name="adj" fmla="val 9004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anose="020B0600000101010101" charset="-127"/>
              <a:ea typeface="나눔바른고딕" panose="020B0600000101010101" charset="-127"/>
            </a:endParaRPr>
          </a:p>
        </p:txBody>
      </p:sp>
      <p:sp>
        <p:nvSpPr>
          <p:cNvPr id="39" name="모서리가 접힌 도형 38"/>
          <p:cNvSpPr/>
          <p:nvPr/>
        </p:nvSpPr>
        <p:spPr>
          <a:xfrm>
            <a:off x="456076" y="1484784"/>
            <a:ext cx="4048575" cy="5040560"/>
          </a:xfrm>
          <a:prstGeom prst="foldedCorner">
            <a:avLst>
              <a:gd name="adj" fmla="val 9004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anose="020B0600000101010101" charset="-127"/>
              <a:ea typeface="나눔바른고딕" panose="020B0600000101010101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575835" y="1607547"/>
            <a:ext cx="38090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써머스플랫폼</a:t>
            </a:r>
            <a:r>
              <a:rPr lang="en-US" altLang="ko-KR" b="1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, </a:t>
            </a:r>
            <a:r>
              <a:rPr lang="ko-KR" altLang="en-US" b="1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한국은행에 </a:t>
            </a:r>
            <a:r>
              <a:rPr lang="ko-KR" altLang="en-US" b="1" dirty="0" err="1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이커머스</a:t>
            </a:r>
            <a:r>
              <a:rPr lang="ko-KR" altLang="en-US" b="1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 </a:t>
            </a:r>
            <a:r>
              <a:rPr lang="ko-KR" altLang="en-US" b="1" dirty="0" err="1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빅데이터</a:t>
            </a:r>
            <a:r>
              <a:rPr lang="ko-KR" altLang="en-US" b="1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 제공</a:t>
            </a:r>
          </a:p>
        </p:txBody>
      </p:sp>
      <p:pic>
        <p:nvPicPr>
          <p:cNvPr id="43" name="그림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58" y="2053855"/>
            <a:ext cx="2862410" cy="1951209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536147" y="4139495"/>
            <a:ext cx="388843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ko-KR" altLang="en-US" sz="900" dirty="0" err="1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써머스플랫폼은</a:t>
            </a:r>
            <a:r>
              <a:rPr lang="ko-KR" altLang="en-US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 한국은행과 </a:t>
            </a:r>
            <a:r>
              <a:rPr lang="ko-KR" altLang="en-US" sz="900" dirty="0" err="1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빅데이터에</a:t>
            </a:r>
            <a:r>
              <a:rPr lang="ko-KR" altLang="en-US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 기반한 경기 동향 </a:t>
            </a:r>
            <a:r>
              <a:rPr lang="ko-KR" altLang="en-US" sz="900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모니터링강화를</a:t>
            </a:r>
            <a:endParaRPr lang="en-US" altLang="ko-KR" sz="900" dirty="0" smtClean="0">
              <a:ln w="9525">
                <a:solidFill>
                  <a:srgbClr val="000000">
                    <a:alpha val="3000"/>
                  </a:srgbClr>
                </a:solidFill>
              </a:ln>
              <a:solidFill>
                <a:srgbClr val="333333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algn="l"/>
            <a:r>
              <a:rPr lang="ko-KR" altLang="en-US" sz="900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위한 </a:t>
            </a:r>
            <a:r>
              <a:rPr lang="ko-KR" altLang="en-US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업무협약</a:t>
            </a:r>
            <a:r>
              <a:rPr lang="en-US" altLang="ko-KR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(MOU)</a:t>
            </a:r>
            <a:r>
              <a:rPr lang="ko-KR" altLang="en-US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을 체결했다고 </a:t>
            </a:r>
            <a:r>
              <a:rPr lang="en-US" altLang="ko-KR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24</a:t>
            </a:r>
            <a:r>
              <a:rPr lang="ko-KR" altLang="en-US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일 밝혔다</a:t>
            </a:r>
            <a:r>
              <a:rPr lang="en-US" altLang="ko-KR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.</a:t>
            </a:r>
          </a:p>
          <a:p>
            <a:pPr algn="l"/>
            <a:r>
              <a:rPr lang="ko-KR" altLang="en-US" sz="900" dirty="0" err="1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써머스플랫폼은</a:t>
            </a:r>
            <a:r>
              <a:rPr lang="ko-KR" altLang="en-US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 이번 업무협약을 통해 </a:t>
            </a:r>
            <a:r>
              <a:rPr lang="en-US" altLang="ko-KR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e-</a:t>
            </a:r>
            <a:r>
              <a:rPr lang="ko-KR" altLang="en-US" sz="900" dirty="0" err="1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커머스</a:t>
            </a:r>
            <a:r>
              <a:rPr lang="ko-KR" altLang="en-US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 </a:t>
            </a:r>
            <a:r>
              <a:rPr lang="ko-KR" altLang="en-US" sz="900" dirty="0" err="1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빅데이터를</a:t>
            </a:r>
            <a:r>
              <a:rPr lang="ko-KR" altLang="en-US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 한국은행에 </a:t>
            </a:r>
            <a:endParaRPr lang="en-US" altLang="ko-KR" sz="900" dirty="0" smtClean="0">
              <a:ln w="9525">
                <a:solidFill>
                  <a:srgbClr val="000000">
                    <a:alpha val="3000"/>
                  </a:srgbClr>
                </a:solidFill>
              </a:ln>
              <a:solidFill>
                <a:srgbClr val="333333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algn="l"/>
            <a:r>
              <a:rPr lang="ko-KR" altLang="en-US" sz="900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제공하고</a:t>
            </a:r>
            <a:r>
              <a:rPr lang="en-US" altLang="ko-KR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, </a:t>
            </a:r>
            <a:r>
              <a:rPr lang="ko-KR" altLang="en-US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온라인 거래동향에 관한 의견을 교환하는 등 경기 동향 </a:t>
            </a:r>
            <a:r>
              <a:rPr lang="ko-KR" altLang="en-US" sz="900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모니터링</a:t>
            </a:r>
            <a:endParaRPr lang="en-US" altLang="ko-KR" sz="900" dirty="0" smtClean="0">
              <a:ln w="9525">
                <a:solidFill>
                  <a:srgbClr val="000000">
                    <a:alpha val="3000"/>
                  </a:srgbClr>
                </a:solidFill>
              </a:ln>
              <a:solidFill>
                <a:srgbClr val="333333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algn="l"/>
            <a:r>
              <a:rPr lang="ko-KR" altLang="en-US" sz="900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정도 </a:t>
            </a:r>
            <a:r>
              <a:rPr lang="ko-KR" altLang="en-US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제고를 위해 필요한 사항을 종합적으로 상호 협력하기로 합의했다</a:t>
            </a:r>
            <a:r>
              <a:rPr lang="en-US" altLang="ko-KR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.</a:t>
            </a:r>
          </a:p>
          <a:p>
            <a:endParaRPr lang="en-US" altLang="ko-KR" sz="900" dirty="0" smtClean="0">
              <a:ln w="9525">
                <a:solidFill>
                  <a:srgbClr val="000000">
                    <a:alpha val="3000"/>
                  </a:srgbClr>
                </a:solidFill>
              </a:ln>
              <a:solidFill>
                <a:srgbClr val="333333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r>
              <a:rPr lang="en-US" altLang="ko-KR" sz="900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- </a:t>
            </a:r>
            <a:r>
              <a:rPr lang="ko-KR" altLang="en-US" sz="900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중략 </a:t>
            </a:r>
            <a:r>
              <a:rPr lang="en-US" altLang="ko-KR" sz="900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-</a:t>
            </a:r>
          </a:p>
          <a:p>
            <a:endParaRPr lang="en-US" altLang="ko-KR" sz="900" dirty="0">
              <a:ln w="9525">
                <a:solidFill>
                  <a:srgbClr val="000000">
                    <a:alpha val="3000"/>
                  </a:srgbClr>
                </a:solidFill>
              </a:ln>
              <a:solidFill>
                <a:srgbClr val="333333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algn="l"/>
            <a:r>
              <a:rPr lang="ko-KR" altLang="en-US" sz="900" dirty="0" err="1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써머스플랫폼은</a:t>
            </a:r>
            <a:r>
              <a:rPr lang="ko-KR" altLang="en-US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 다양한 </a:t>
            </a:r>
            <a:r>
              <a:rPr lang="en-US" altLang="ko-KR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e-</a:t>
            </a:r>
            <a:r>
              <a:rPr lang="ko-KR" altLang="en-US" sz="900" dirty="0" err="1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커머스</a:t>
            </a:r>
            <a:r>
              <a:rPr lang="ko-KR" altLang="en-US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 데이터를 종합적으로 수집 및 보유하고 </a:t>
            </a:r>
            <a:endParaRPr lang="en-US" altLang="ko-KR" sz="900" dirty="0" smtClean="0">
              <a:ln w="9525">
                <a:solidFill>
                  <a:srgbClr val="000000">
                    <a:alpha val="3000"/>
                  </a:srgbClr>
                </a:solidFill>
              </a:ln>
              <a:solidFill>
                <a:srgbClr val="333333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algn="l"/>
            <a:r>
              <a:rPr lang="ko-KR" altLang="en-US" sz="900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있는 </a:t>
            </a:r>
            <a:r>
              <a:rPr lang="ko-KR" altLang="en-US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기업이다</a:t>
            </a:r>
            <a:r>
              <a:rPr lang="en-US" altLang="ko-KR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. </a:t>
            </a:r>
            <a:r>
              <a:rPr lang="ko-KR" altLang="en-US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에누리 가격비교의 </a:t>
            </a:r>
            <a:r>
              <a:rPr lang="en-US" altLang="ko-KR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2</a:t>
            </a:r>
            <a:r>
              <a:rPr lang="ko-KR" altLang="en-US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억</a:t>
            </a:r>
            <a:r>
              <a:rPr lang="en-US" altLang="ko-KR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8000</a:t>
            </a:r>
            <a:r>
              <a:rPr lang="ko-KR" altLang="en-US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만 건의 상품 </a:t>
            </a:r>
            <a:r>
              <a:rPr lang="ko-KR" altLang="en-US" sz="900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데이터베이스</a:t>
            </a:r>
            <a:r>
              <a:rPr lang="en-US" altLang="ko-KR" sz="900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(</a:t>
            </a:r>
            <a:r>
              <a:rPr lang="en-US" altLang="ko-KR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DB)</a:t>
            </a:r>
            <a:r>
              <a:rPr lang="ko-KR" altLang="en-US" sz="900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와</a:t>
            </a:r>
            <a:endParaRPr lang="en-US" altLang="ko-KR" sz="900" dirty="0" smtClean="0">
              <a:ln w="9525">
                <a:solidFill>
                  <a:srgbClr val="000000">
                    <a:alpha val="3000"/>
                  </a:srgbClr>
                </a:solidFill>
              </a:ln>
              <a:solidFill>
                <a:srgbClr val="333333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algn="l"/>
            <a:r>
              <a:rPr lang="ko-KR" altLang="en-US" sz="900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구매 </a:t>
            </a:r>
            <a:r>
              <a:rPr lang="ko-KR" altLang="en-US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데이터</a:t>
            </a:r>
            <a:r>
              <a:rPr lang="en-US" altLang="ko-KR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, </a:t>
            </a:r>
            <a:r>
              <a:rPr lang="ko-KR" altLang="en-US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스마트택배 패널 </a:t>
            </a:r>
            <a:r>
              <a:rPr lang="en-US" altLang="ko-KR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250</a:t>
            </a:r>
            <a:r>
              <a:rPr lang="ko-KR" altLang="en-US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만 명의 쇼핑 구매 데이터</a:t>
            </a:r>
            <a:r>
              <a:rPr lang="en-US" altLang="ko-KR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, </a:t>
            </a:r>
            <a:r>
              <a:rPr lang="ko-KR" altLang="en-US" sz="900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월 </a:t>
            </a:r>
            <a:r>
              <a:rPr lang="en-US" altLang="ko-KR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8</a:t>
            </a:r>
            <a:r>
              <a:rPr lang="ko-KR" altLang="en-US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억 건의 </a:t>
            </a:r>
            <a:r>
              <a:rPr lang="ko-KR" altLang="en-US" sz="900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배송</a:t>
            </a:r>
            <a:endParaRPr lang="en-US" altLang="ko-KR" sz="900" dirty="0" smtClean="0">
              <a:ln w="9525">
                <a:solidFill>
                  <a:srgbClr val="000000">
                    <a:alpha val="3000"/>
                  </a:srgbClr>
                </a:solidFill>
              </a:ln>
              <a:solidFill>
                <a:srgbClr val="333333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algn="l"/>
            <a:r>
              <a:rPr lang="ko-KR" altLang="en-US" sz="900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데이터를 </a:t>
            </a:r>
            <a:r>
              <a:rPr lang="ko-KR" altLang="en-US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보유하고 있다</a:t>
            </a:r>
            <a:r>
              <a:rPr lang="en-US" altLang="ko-KR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.</a:t>
            </a:r>
          </a:p>
          <a:p>
            <a:pPr algn="l"/>
            <a:r>
              <a:rPr lang="en-US" altLang="ko-KR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2016</a:t>
            </a:r>
            <a:r>
              <a:rPr lang="ko-KR" altLang="en-US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년부터 리서치 업체</a:t>
            </a:r>
            <a:r>
              <a:rPr lang="en-US" altLang="ko-KR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, </a:t>
            </a:r>
            <a:r>
              <a:rPr lang="ko-KR" altLang="en-US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제조사 및 </a:t>
            </a:r>
            <a:r>
              <a:rPr lang="ko-KR" altLang="en-US" sz="900" dirty="0" err="1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유통사에게</a:t>
            </a:r>
            <a:r>
              <a:rPr lang="ko-KR" altLang="en-US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 실제 구매 데이터</a:t>
            </a:r>
            <a:r>
              <a:rPr lang="en-US" altLang="ko-KR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, </a:t>
            </a:r>
            <a:r>
              <a:rPr lang="ko-KR" altLang="en-US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택배 정보</a:t>
            </a:r>
            <a:r>
              <a:rPr lang="en-US" altLang="ko-KR" sz="900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,</a:t>
            </a:r>
          </a:p>
          <a:p>
            <a:pPr algn="l"/>
            <a:r>
              <a:rPr lang="ko-KR" altLang="en-US" sz="900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표준 </a:t>
            </a:r>
            <a:r>
              <a:rPr lang="ko-KR" altLang="en-US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상품 </a:t>
            </a:r>
            <a:r>
              <a:rPr lang="en-US" altLang="ko-KR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DB</a:t>
            </a:r>
            <a:r>
              <a:rPr lang="ko-KR" altLang="en-US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를 바탕으로 </a:t>
            </a:r>
            <a:r>
              <a:rPr lang="ko-KR" altLang="en-US" sz="900" dirty="0" err="1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빅데이터를</a:t>
            </a:r>
            <a:r>
              <a:rPr lang="ko-KR" altLang="en-US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 구성해 국내 </a:t>
            </a:r>
            <a:r>
              <a:rPr lang="en-US" altLang="ko-KR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e-</a:t>
            </a:r>
            <a:r>
              <a:rPr lang="ko-KR" altLang="en-US" sz="900" dirty="0" err="1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커머스의</a:t>
            </a:r>
            <a:r>
              <a:rPr lang="ko-KR" altLang="en-US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 </a:t>
            </a:r>
            <a:r>
              <a:rPr lang="ko-KR" altLang="en-US" sz="900" dirty="0" err="1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트렌드를</a:t>
            </a:r>
            <a:endParaRPr lang="en-US" altLang="ko-KR" sz="900" dirty="0" smtClean="0">
              <a:ln w="9525">
                <a:solidFill>
                  <a:srgbClr val="000000">
                    <a:alpha val="3000"/>
                  </a:srgbClr>
                </a:solidFill>
              </a:ln>
              <a:solidFill>
                <a:srgbClr val="333333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algn="l"/>
            <a:r>
              <a:rPr lang="ko-KR" altLang="en-US" sz="900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제품</a:t>
            </a:r>
            <a:r>
              <a:rPr lang="en-US" altLang="ko-KR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·</a:t>
            </a:r>
            <a:r>
              <a:rPr lang="ko-KR" altLang="en-US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채널</a:t>
            </a:r>
            <a:r>
              <a:rPr lang="en-US" altLang="ko-KR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·</a:t>
            </a:r>
            <a:r>
              <a:rPr lang="ko-KR" altLang="en-US" sz="900" dirty="0" err="1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고객군</a:t>
            </a:r>
            <a:r>
              <a:rPr lang="ko-KR" altLang="en-US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 단위까지 분석하고 </a:t>
            </a:r>
            <a:r>
              <a:rPr lang="ko-KR" altLang="en-US" sz="900" dirty="0" err="1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리포팅하는</a:t>
            </a:r>
            <a:r>
              <a:rPr lang="ko-KR" altLang="en-US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 서비스를 제공하고 있다</a:t>
            </a:r>
            <a:r>
              <a:rPr lang="en-US" altLang="ko-KR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.</a:t>
            </a:r>
          </a:p>
        </p:txBody>
      </p:sp>
      <p:sp>
        <p:nvSpPr>
          <p:cNvPr id="45" name="직사각형 44"/>
          <p:cNvSpPr/>
          <p:nvPr/>
        </p:nvSpPr>
        <p:spPr>
          <a:xfrm>
            <a:off x="5265226" y="1607547"/>
            <a:ext cx="31422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조달청</a:t>
            </a:r>
            <a:r>
              <a:rPr lang="en-US" altLang="ko-KR" b="1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, </a:t>
            </a:r>
            <a:r>
              <a:rPr lang="ko-KR" altLang="en-US" b="1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에누리닷컴 가격비교 시스템 구축</a:t>
            </a:r>
          </a:p>
        </p:txBody>
      </p:sp>
      <p:pic>
        <p:nvPicPr>
          <p:cNvPr id="47" name="그림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632" y="1936577"/>
            <a:ext cx="1515395" cy="2140495"/>
          </a:xfrm>
          <a:prstGeom prst="rect">
            <a:avLst/>
          </a:prstGeom>
        </p:spPr>
      </p:pic>
      <p:sp>
        <p:nvSpPr>
          <p:cNvPr id="51" name="직사각형 50"/>
          <p:cNvSpPr/>
          <p:nvPr/>
        </p:nvSpPr>
        <p:spPr>
          <a:xfrm>
            <a:off x="5004048" y="5291624"/>
            <a:ext cx="3221800" cy="144015"/>
          </a:xfrm>
          <a:prstGeom prst="rect">
            <a:avLst/>
          </a:prstGeom>
          <a:solidFill>
            <a:srgbClr val="1073A2">
              <a:alpha val="19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dirty="0">
              <a:ln w="3175">
                <a:solidFill>
                  <a:schemeClr val="bg1">
                    <a:alpha val="1000"/>
                  </a:schemeClr>
                </a:solidFill>
              </a:ln>
              <a:solidFill>
                <a:schemeClr val="tx1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5004048" y="4164704"/>
            <a:ext cx="3395201" cy="144015"/>
          </a:xfrm>
          <a:prstGeom prst="rect">
            <a:avLst/>
          </a:prstGeom>
          <a:solidFill>
            <a:srgbClr val="1073A2">
              <a:alpha val="19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dirty="0">
              <a:ln w="3175">
                <a:solidFill>
                  <a:schemeClr val="bg1">
                    <a:alpha val="1000"/>
                  </a:schemeClr>
                </a:solidFill>
              </a:ln>
              <a:solidFill>
                <a:schemeClr val="tx1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7289745" y="5016658"/>
            <a:ext cx="864096" cy="130949"/>
          </a:xfrm>
          <a:prstGeom prst="rect">
            <a:avLst/>
          </a:prstGeom>
          <a:solidFill>
            <a:srgbClr val="1073A2">
              <a:alpha val="19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dirty="0">
              <a:ln w="3175">
                <a:solidFill>
                  <a:schemeClr val="bg1">
                    <a:alpha val="1000"/>
                  </a:schemeClr>
                </a:solidFill>
              </a:ln>
              <a:solidFill>
                <a:schemeClr val="tx1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5012000" y="5023192"/>
            <a:ext cx="1197624" cy="124415"/>
          </a:xfrm>
          <a:prstGeom prst="rect">
            <a:avLst/>
          </a:prstGeom>
          <a:solidFill>
            <a:srgbClr val="1073A2">
              <a:alpha val="19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dirty="0">
              <a:ln w="3175">
                <a:solidFill>
                  <a:schemeClr val="bg1">
                    <a:alpha val="1000"/>
                  </a:schemeClr>
                </a:solidFill>
              </a:ln>
              <a:solidFill>
                <a:schemeClr val="tx1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4920545" y="4139495"/>
            <a:ext cx="38315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ko-KR" altLang="en-US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조달청은 올해 ‘고품질의 전문적</a:t>
            </a:r>
            <a:r>
              <a:rPr lang="en-US" altLang="ko-KR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·</a:t>
            </a:r>
            <a:r>
              <a:rPr lang="ko-KR" altLang="en-US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효율적 서비스로 고객중심 조달행정 구현’</a:t>
            </a:r>
            <a:r>
              <a:rPr lang="ko-KR" altLang="en-US" sz="900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을</a:t>
            </a:r>
            <a:endParaRPr lang="en-US" altLang="ko-KR" sz="900" dirty="0">
              <a:ln w="9525">
                <a:solidFill>
                  <a:srgbClr val="000000">
                    <a:alpha val="3000"/>
                  </a:srgbClr>
                </a:solidFill>
              </a:ln>
              <a:solidFill>
                <a:srgbClr val="333333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algn="l"/>
            <a:r>
              <a:rPr lang="ko-KR" altLang="en-US" sz="900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위해 </a:t>
            </a:r>
            <a:r>
              <a:rPr lang="ko-KR" altLang="en-US" sz="900" dirty="0" err="1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이같은</a:t>
            </a:r>
            <a:r>
              <a:rPr lang="ko-KR" altLang="en-US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 내용이 포함된 </a:t>
            </a:r>
            <a:r>
              <a:rPr lang="en-US" altLang="ko-KR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5</a:t>
            </a:r>
            <a:r>
              <a:rPr lang="ko-KR" altLang="en-US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대 중점 추진과제를 추진한다고  </a:t>
            </a:r>
            <a:r>
              <a:rPr lang="en-US" altLang="ko-KR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25</a:t>
            </a:r>
            <a:r>
              <a:rPr lang="ko-KR" altLang="en-US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일 밝혔다</a:t>
            </a:r>
            <a:r>
              <a:rPr lang="en-US" altLang="ko-KR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. </a:t>
            </a:r>
          </a:p>
          <a:p>
            <a:endParaRPr lang="en-US" altLang="ko-KR" sz="900" dirty="0" smtClean="0">
              <a:ln w="9525">
                <a:solidFill>
                  <a:srgbClr val="000000">
                    <a:alpha val="3000"/>
                  </a:srgbClr>
                </a:solidFill>
              </a:ln>
              <a:solidFill>
                <a:srgbClr val="333333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r>
              <a:rPr lang="en-US" altLang="ko-KR" sz="900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- </a:t>
            </a:r>
            <a:r>
              <a:rPr lang="ko-KR" altLang="en-US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중략 </a:t>
            </a:r>
            <a:r>
              <a:rPr lang="en-US" altLang="ko-KR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-</a:t>
            </a:r>
          </a:p>
          <a:p>
            <a:pPr algn="l"/>
            <a:endParaRPr lang="en-US" altLang="ko-KR" sz="900" b="1" dirty="0" smtClean="0">
              <a:ln w="9525">
                <a:solidFill>
                  <a:srgbClr val="000000">
                    <a:alpha val="3000"/>
                  </a:srgbClr>
                </a:solidFill>
              </a:ln>
              <a:solidFill>
                <a:srgbClr val="333333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algn="l"/>
            <a:r>
              <a:rPr lang="ko-KR" altLang="en-US" sz="900" b="1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◇</a:t>
            </a:r>
            <a:r>
              <a:rPr lang="ko-KR" altLang="en-US" sz="900" b="1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적정가격 보장 및 고품질 서비스로 조달가치 극대화</a:t>
            </a:r>
            <a:br>
              <a:rPr lang="ko-KR" altLang="en-US" sz="900" b="1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</a:br>
            <a:r>
              <a:rPr lang="ko-KR" altLang="en-US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가격조사</a:t>
            </a:r>
            <a:r>
              <a:rPr lang="en-US" altLang="ko-KR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·</a:t>
            </a:r>
            <a:r>
              <a:rPr lang="ko-KR" altLang="en-US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원가검토를 강화하고 민관협업을 통해 가격관리를 효율화한다</a:t>
            </a:r>
            <a:r>
              <a:rPr lang="en-US" altLang="ko-KR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.</a:t>
            </a:r>
            <a:br>
              <a:rPr lang="en-US" altLang="ko-KR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</a:br>
            <a:r>
              <a:rPr lang="en-US" altLang="ko-KR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/>
            </a:r>
            <a:br>
              <a:rPr lang="en-US" altLang="ko-KR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</a:br>
            <a:r>
              <a:rPr lang="ko-KR" altLang="en-US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민간쇼핑몰</a:t>
            </a:r>
            <a:r>
              <a:rPr lang="en-US" altLang="ko-KR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(</a:t>
            </a:r>
            <a:r>
              <a:rPr lang="ko-KR" altLang="en-US" sz="900" dirty="0" err="1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에누리닷컴</a:t>
            </a:r>
            <a:r>
              <a:rPr lang="en-US" altLang="ko-KR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) </a:t>
            </a:r>
            <a:r>
              <a:rPr lang="ko-KR" altLang="en-US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가격 정보와 연계한 </a:t>
            </a:r>
            <a:r>
              <a:rPr lang="en-US" altLang="ko-KR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'</a:t>
            </a:r>
            <a:r>
              <a:rPr lang="ko-KR" altLang="en-US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가격비교 시스템</a:t>
            </a:r>
            <a:r>
              <a:rPr lang="en-US" altLang="ko-KR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' </a:t>
            </a:r>
            <a:r>
              <a:rPr lang="ko-KR" altLang="en-US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구축을 통해 </a:t>
            </a:r>
            <a:endParaRPr lang="en-US" altLang="ko-KR" sz="900" dirty="0" smtClean="0">
              <a:ln w="9525">
                <a:solidFill>
                  <a:srgbClr val="000000">
                    <a:alpha val="3000"/>
                  </a:srgbClr>
                </a:solidFill>
              </a:ln>
              <a:solidFill>
                <a:srgbClr val="333333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algn="l"/>
            <a:r>
              <a:rPr lang="ko-KR" altLang="en-US" sz="900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종합쇼핑몰 </a:t>
            </a:r>
            <a:r>
              <a:rPr lang="ko-KR" altLang="en-US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등록상품의 민간 거래가격을 상시 모니터링하고</a:t>
            </a:r>
            <a:r>
              <a:rPr lang="en-US" altLang="ko-KR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,  </a:t>
            </a:r>
            <a:r>
              <a:rPr lang="ko-KR" altLang="en-US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변동하는 </a:t>
            </a:r>
            <a:r>
              <a:rPr lang="ko-KR" altLang="en-US" sz="900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시장</a:t>
            </a:r>
            <a:endParaRPr lang="en-US" altLang="ko-KR" sz="900" dirty="0" smtClean="0">
              <a:ln w="9525">
                <a:solidFill>
                  <a:srgbClr val="000000">
                    <a:alpha val="3000"/>
                  </a:srgbClr>
                </a:solidFill>
              </a:ln>
              <a:solidFill>
                <a:srgbClr val="333333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algn="l"/>
            <a:r>
              <a:rPr lang="ko-KR" altLang="en-US" sz="900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가격을 </a:t>
            </a:r>
            <a:r>
              <a:rPr lang="ko-KR" altLang="en-US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적절히 반영하기 위하여 </a:t>
            </a:r>
            <a:r>
              <a:rPr lang="en-US" altLang="ko-KR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MAS </a:t>
            </a:r>
            <a:r>
              <a:rPr lang="ko-KR" altLang="en-US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가격 중간점검을 실시해 일정금액 </a:t>
            </a:r>
            <a:r>
              <a:rPr lang="ko-KR" altLang="en-US" sz="900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이상</a:t>
            </a:r>
            <a:endParaRPr lang="en-US" altLang="ko-KR" sz="900" dirty="0" smtClean="0">
              <a:ln w="9525">
                <a:solidFill>
                  <a:srgbClr val="000000">
                    <a:alpha val="3000"/>
                  </a:srgbClr>
                </a:solidFill>
              </a:ln>
              <a:solidFill>
                <a:srgbClr val="333333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algn="l"/>
            <a:r>
              <a:rPr lang="ko-KR" altLang="en-US" sz="900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납품업체 </a:t>
            </a:r>
            <a:r>
              <a:rPr lang="ko-KR" altLang="en-US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대상으로 민수거래내역 제출을 의무화한다</a:t>
            </a:r>
            <a:r>
              <a:rPr lang="en-US" altLang="ko-KR" sz="90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333333"/>
                </a:solidFill>
                <a:latin typeface="나눔바른고딕" panose="020B0600000101010101" charset="-127"/>
                <a:ea typeface="나눔바른고딕" panose="020B0600000101010101" charset="-127"/>
              </a:rPr>
              <a:t>.   </a:t>
            </a:r>
            <a:endParaRPr lang="en-US" altLang="ko-KR" sz="900" dirty="0" smtClean="0">
              <a:ln w="9525">
                <a:solidFill>
                  <a:srgbClr val="000000">
                    <a:alpha val="3000"/>
                  </a:srgbClr>
                </a:solidFill>
              </a:ln>
              <a:solidFill>
                <a:srgbClr val="333333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4822709" y="6299501"/>
            <a:ext cx="20654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ko-KR" sz="800" spc="-4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4D4D4D"/>
                </a:solidFill>
                <a:latin typeface="나눔바른고딕" panose="020B0600000101010101" charset="-127"/>
                <a:ea typeface="나눔바른고딕" panose="020B0600000101010101" charset="-127"/>
              </a:rPr>
              <a:t>※</a:t>
            </a:r>
            <a:r>
              <a:rPr lang="ko-KR" altLang="en-US" sz="800" spc="-4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4D4D4D"/>
                </a:solidFill>
                <a:latin typeface="나눔바른고딕" panose="020B0600000101010101" charset="-127"/>
                <a:ea typeface="나눔바른고딕" panose="020B0600000101010101" charset="-127"/>
              </a:rPr>
              <a:t> 출처 </a:t>
            </a:r>
            <a:r>
              <a:rPr lang="en-US" altLang="ko-KR" sz="800" spc="-4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4D4D4D"/>
                </a:solidFill>
                <a:latin typeface="나눔바른고딕" panose="020B0600000101010101" charset="-127"/>
                <a:ea typeface="나눔바른고딕" panose="020B0600000101010101" charset="-127"/>
              </a:rPr>
              <a:t>:</a:t>
            </a:r>
            <a:r>
              <a:rPr lang="ko-KR" altLang="en-US" sz="800" spc="-4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4D4D4D"/>
                </a:solidFill>
                <a:latin typeface="나눔바른고딕" panose="020B0600000101010101" charset="-127"/>
                <a:ea typeface="나눔바른고딕" panose="020B0600000101010101" charset="-127"/>
              </a:rPr>
              <a:t>아시아투데이</a:t>
            </a:r>
            <a:r>
              <a:rPr lang="en-US" altLang="ko-KR" sz="800" spc="-4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4D4D4D"/>
                </a:solidFill>
                <a:latin typeface="나눔바른고딕" panose="020B0600000101010101" charset="-127"/>
                <a:ea typeface="나눔바른고딕" panose="020B0600000101010101" charset="-127"/>
              </a:rPr>
              <a:t>,</a:t>
            </a:r>
            <a:r>
              <a:rPr lang="ko-KR" altLang="en-US" sz="800" spc="-4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4D4D4D"/>
                </a:solidFill>
                <a:latin typeface="나눔바른고딕" panose="020B0600000101010101" charset="-127"/>
                <a:ea typeface="나눔바른고딕" panose="020B0600000101010101" charset="-127"/>
              </a:rPr>
              <a:t> </a:t>
            </a:r>
            <a:r>
              <a:rPr lang="en-US" altLang="ko-KR" sz="800" spc="-4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4D4D4D"/>
                </a:solidFill>
                <a:latin typeface="나눔바른고딕" panose="020B0600000101010101" charset="-127"/>
                <a:ea typeface="나눔바른고딕" panose="020B0600000101010101" charset="-127"/>
              </a:rPr>
              <a:t>2018.01.26</a:t>
            </a:r>
          </a:p>
        </p:txBody>
      </p:sp>
      <p:sp>
        <p:nvSpPr>
          <p:cNvPr id="58" name="직사각형 57"/>
          <p:cNvSpPr/>
          <p:nvPr/>
        </p:nvSpPr>
        <p:spPr>
          <a:xfrm>
            <a:off x="459480" y="6309900"/>
            <a:ext cx="20654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ko-KR" sz="800" spc="-4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4D4D4D"/>
                </a:solidFill>
                <a:latin typeface="나눔바른고딕" panose="020B0600000101010101" charset="-127"/>
                <a:ea typeface="나눔바른고딕" panose="020B0600000101010101" charset="-127"/>
              </a:rPr>
              <a:t>※</a:t>
            </a:r>
            <a:r>
              <a:rPr lang="ko-KR" altLang="en-US" sz="800" spc="-40" dirty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4D4D4D"/>
                </a:solidFill>
                <a:latin typeface="나눔바른고딕" panose="020B0600000101010101" charset="-127"/>
                <a:ea typeface="나눔바른고딕" panose="020B0600000101010101" charset="-127"/>
              </a:rPr>
              <a:t> 출처 </a:t>
            </a:r>
            <a:r>
              <a:rPr lang="en-US" altLang="ko-KR" sz="800" spc="-40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4D4D4D"/>
                </a:solidFill>
                <a:latin typeface="나눔바른고딕" panose="020B0600000101010101" charset="-127"/>
                <a:ea typeface="나눔바른고딕" panose="020B0600000101010101" charset="-127"/>
              </a:rPr>
              <a:t>: </a:t>
            </a:r>
            <a:r>
              <a:rPr lang="ko-KR" altLang="en-US" sz="800" spc="-40" dirty="0" err="1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4D4D4D"/>
                </a:solidFill>
                <a:latin typeface="나눔바른고딕" panose="020B0600000101010101" charset="-127"/>
                <a:ea typeface="나눔바른고딕" panose="020B0600000101010101" charset="-127"/>
              </a:rPr>
              <a:t>데이터넷</a:t>
            </a:r>
            <a:r>
              <a:rPr lang="en-US" altLang="ko-KR" sz="800" spc="-40" dirty="0" smtClean="0">
                <a:ln w="9525">
                  <a:solidFill>
                    <a:srgbClr val="000000">
                      <a:alpha val="3000"/>
                    </a:srgbClr>
                  </a:solidFill>
                </a:ln>
                <a:solidFill>
                  <a:srgbClr val="4D4D4D"/>
                </a:solidFill>
                <a:latin typeface="나눔바른고딕" panose="020B0600000101010101" charset="-127"/>
                <a:ea typeface="나눔바른고딕" panose="020B0600000101010101" charset="-127"/>
              </a:rPr>
              <a:t>, 2018.07.24</a:t>
            </a:r>
            <a:endParaRPr lang="en-US" altLang="ko-KR" sz="800" spc="-40" dirty="0">
              <a:ln w="9525">
                <a:solidFill>
                  <a:srgbClr val="000000">
                    <a:alpha val="3000"/>
                  </a:srgbClr>
                </a:solidFill>
              </a:ln>
              <a:solidFill>
                <a:srgbClr val="4D4D4D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611560" y="4164704"/>
            <a:ext cx="3467209" cy="144015"/>
          </a:xfrm>
          <a:prstGeom prst="rect">
            <a:avLst/>
          </a:prstGeom>
          <a:solidFill>
            <a:srgbClr val="1073A2">
              <a:alpha val="19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dirty="0">
              <a:ln w="3175">
                <a:solidFill>
                  <a:schemeClr val="bg1">
                    <a:alpha val="1000"/>
                  </a:schemeClr>
                </a:solidFill>
              </a:ln>
              <a:solidFill>
                <a:schemeClr val="tx1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611559" y="4308719"/>
            <a:ext cx="1440161" cy="134431"/>
          </a:xfrm>
          <a:prstGeom prst="rect">
            <a:avLst/>
          </a:prstGeom>
          <a:solidFill>
            <a:srgbClr val="1073A2">
              <a:alpha val="19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dirty="0">
              <a:ln w="3175">
                <a:solidFill>
                  <a:schemeClr val="bg1">
                    <a:alpha val="1000"/>
                  </a:schemeClr>
                </a:solidFill>
              </a:ln>
              <a:solidFill>
                <a:schemeClr val="tx1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611779"/>
            <a:ext cx="392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17</a:t>
            </a:r>
            <a:endParaRPr lang="ko-KR" altLang="en-US" sz="1000"/>
          </a:p>
        </p:txBody>
      </p:sp>
    </p:spTree>
    <p:extLst>
      <p:ext uri="{BB962C8B-B14F-4D97-AF65-F5344CB8AC3E}">
        <p14:creationId xmlns:p14="http://schemas.microsoft.com/office/powerpoint/2010/main" val="220189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74"/>
</p:tagLst>
</file>

<file path=ppt/theme/theme1.xml><?xml version="1.0" encoding="utf-8"?>
<a:theme xmlns:a="http://schemas.openxmlformats.org/drawingml/2006/main" name="본문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175"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ctr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디자인 사용자 지정">
  <a:themeElements>
    <a:clrScheme name="각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JTI 2016">
      <a:majorFont>
        <a:latin typeface="Georgia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마지막장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디자인 사용자 지정">
  <a:themeElements>
    <a:clrScheme name="각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JTI 2016">
      <a:majorFont>
        <a:latin typeface="Georgia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디자인 사용자 지정">
  <a:themeElements>
    <a:clrScheme name="지정1">
      <a:dk1>
        <a:srgbClr val="034F84"/>
      </a:dk1>
      <a:lt1>
        <a:srgbClr val="FFFFFF"/>
      </a:lt1>
      <a:dk2>
        <a:srgbClr val="91A8D0"/>
      </a:dk2>
      <a:lt2>
        <a:srgbClr val="F7CAC9"/>
      </a:lt2>
      <a:accent1>
        <a:srgbClr val="F7786B"/>
      </a:accent1>
      <a:accent2>
        <a:srgbClr val="F3E7DB"/>
      </a:accent2>
      <a:accent3>
        <a:srgbClr val="3DC293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TI 2016">
      <a:majorFont>
        <a:latin typeface="Georgia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디자인 사용자 지정">
  <a:themeElements>
    <a:clrScheme name="각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JTI 2016">
      <a:majorFont>
        <a:latin typeface="Georgia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본문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175"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ctr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디자인 사용자 지정">
  <a:themeElements>
    <a:clrScheme name="각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JTI 2016">
      <a:majorFont>
        <a:latin typeface="Georgia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디자인 사용자 지정">
  <a:themeElements>
    <a:clrScheme name="각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JTI 2016">
      <a:majorFont>
        <a:latin typeface="Georgia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디자인 사용자 지정">
  <a:themeElements>
    <a:clrScheme name="각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JTI 2016">
      <a:majorFont>
        <a:latin typeface="Georgia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129185</TotalTime>
  <Words>1457</Words>
  <Application>Microsoft Office PowerPoint</Application>
  <PresentationFormat>화면 슬라이드 쇼(4:3)</PresentationFormat>
  <Paragraphs>387</Paragraphs>
  <Slides>17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10</vt:i4>
      </vt:variant>
      <vt:variant>
        <vt:lpstr>슬라이드 제목</vt:lpstr>
      </vt:variant>
      <vt:variant>
        <vt:i4>17</vt:i4>
      </vt:variant>
    </vt:vector>
  </HeadingPairs>
  <TitlesOfParts>
    <vt:vector size="33" baseType="lpstr">
      <vt:lpstr>Calibri</vt:lpstr>
      <vt:lpstr>Wingdings</vt:lpstr>
      <vt:lpstr>Arial</vt:lpstr>
      <vt:lpstr>나눔고딕</vt:lpstr>
      <vt:lpstr>나눔바른고딕</vt:lpstr>
      <vt:lpstr>맑은 고딕</vt:lpstr>
      <vt:lpstr>본문</vt:lpstr>
      <vt:lpstr>마지막장</vt:lpstr>
      <vt:lpstr>3_디자인 사용자 지정</vt:lpstr>
      <vt:lpstr>4_디자인 사용자 지정</vt:lpstr>
      <vt:lpstr>5_디자인 사용자 지정</vt:lpstr>
      <vt:lpstr>1_본문</vt:lpstr>
      <vt:lpstr>6_디자인 사용자 지정</vt:lpstr>
      <vt:lpstr>7_디자인 사용자 지정</vt:lpstr>
      <vt:lpstr>8_디자인 사용자 지정</vt:lpstr>
      <vt:lpstr>9_디자인 사용자 지정</vt:lpstr>
      <vt:lpstr>PowerPoint 프레젠테이션</vt:lpstr>
      <vt:lpstr>PowerPoint 프레젠테이션</vt:lpstr>
      <vt:lpstr>회사 개요</vt:lpstr>
      <vt:lpstr>회사 주요연혁</vt:lpstr>
      <vt:lpstr>PowerPoint 프레젠테이션</vt:lpstr>
      <vt:lpstr>에누리 가격비교 서비스 개요</vt:lpstr>
      <vt:lpstr>스윗트래커 서비스 개요</vt:lpstr>
      <vt:lpstr>택배조회 사업 소개</vt:lpstr>
      <vt:lpstr>PowerPoint 프레젠테이션</vt:lpstr>
      <vt:lpstr>PowerPoint 프레젠테이션</vt:lpstr>
      <vt:lpstr>PowerPoint 프레젠테이션</vt:lpstr>
      <vt:lpstr>써머플랫폼 복지제도</vt:lpstr>
      <vt:lpstr>써머플랫폼 복지제도</vt:lpstr>
      <vt:lpstr>써머플랫폼 복지제도</vt:lpstr>
      <vt:lpstr>써머플랫폼 복지제도</vt:lpstr>
      <vt:lpstr>PowerPoint 프레젠테이션</vt:lpstr>
      <vt:lpstr>PowerPoint 프레젠테이션</vt:lpstr>
    </vt:vector>
  </TitlesOfParts>
  <Company>enuri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주간업무보고</dc:title>
  <dc:creator>USER</dc:creator>
  <cp:lastModifiedBy>ENURI</cp:lastModifiedBy>
  <cp:revision>3981</cp:revision>
  <cp:lastPrinted>2017-09-24T06:30:11Z</cp:lastPrinted>
  <dcterms:created xsi:type="dcterms:W3CDTF">2014-05-11T23:17:44Z</dcterms:created>
  <dcterms:modified xsi:type="dcterms:W3CDTF">2020-02-04T07:39:22Z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_SA">
    <vt:lpwstr>C:\Users\ENURI\Desktop\테일리스트 co.pptx</vt:lpwstr>
  </property>
</Properties>
</file>